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58"/>
  </p:notesMasterIdLst>
  <p:handoutMasterIdLst>
    <p:handoutMasterId r:id="rId59"/>
  </p:handoutMasterIdLst>
  <p:sldIdLst>
    <p:sldId id="319" r:id="rId2"/>
    <p:sldId id="257" r:id="rId3"/>
    <p:sldId id="484" r:id="rId4"/>
    <p:sldId id="485" r:id="rId5"/>
    <p:sldId id="491" r:id="rId6"/>
    <p:sldId id="486" r:id="rId7"/>
    <p:sldId id="489" r:id="rId8"/>
    <p:sldId id="393" r:id="rId9"/>
    <p:sldId id="395" r:id="rId10"/>
    <p:sldId id="461" r:id="rId11"/>
    <p:sldId id="394" r:id="rId12"/>
    <p:sldId id="396" r:id="rId13"/>
    <p:sldId id="462" r:id="rId14"/>
    <p:sldId id="463" r:id="rId15"/>
    <p:sldId id="397" r:id="rId16"/>
    <p:sldId id="459" r:id="rId17"/>
    <p:sldId id="398" r:id="rId18"/>
    <p:sldId id="465" r:id="rId19"/>
    <p:sldId id="466" r:id="rId20"/>
    <p:sldId id="467" r:id="rId21"/>
    <p:sldId id="400" r:id="rId22"/>
    <p:sldId id="402" r:id="rId23"/>
    <p:sldId id="468" r:id="rId24"/>
    <p:sldId id="470" r:id="rId25"/>
    <p:sldId id="403" r:id="rId26"/>
    <p:sldId id="471" r:id="rId27"/>
    <p:sldId id="472" r:id="rId28"/>
    <p:sldId id="483" r:id="rId29"/>
    <p:sldId id="407" r:id="rId30"/>
    <p:sldId id="404" r:id="rId31"/>
    <p:sldId id="476" r:id="rId32"/>
    <p:sldId id="481" r:id="rId33"/>
    <p:sldId id="411" r:id="rId34"/>
    <p:sldId id="412" r:id="rId35"/>
    <p:sldId id="477" r:id="rId36"/>
    <p:sldId id="414" r:id="rId37"/>
    <p:sldId id="482" r:id="rId38"/>
    <p:sldId id="416" r:id="rId39"/>
    <p:sldId id="417" r:id="rId40"/>
    <p:sldId id="421" r:id="rId41"/>
    <p:sldId id="422" r:id="rId42"/>
    <p:sldId id="423" r:id="rId43"/>
    <p:sldId id="424" r:id="rId44"/>
    <p:sldId id="425" r:id="rId45"/>
    <p:sldId id="426" r:id="rId46"/>
    <p:sldId id="428" r:id="rId47"/>
    <p:sldId id="429" r:id="rId48"/>
    <p:sldId id="430" r:id="rId49"/>
    <p:sldId id="433" r:id="rId50"/>
    <p:sldId id="478" r:id="rId51"/>
    <p:sldId id="434" r:id="rId52"/>
    <p:sldId id="479" r:id="rId53"/>
    <p:sldId id="390" r:id="rId54"/>
    <p:sldId id="391" r:id="rId55"/>
    <p:sldId id="392" r:id="rId56"/>
    <p:sldId id="490" r:id="rId57"/>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77419" autoAdjust="0"/>
  </p:normalViewPr>
  <p:slideViewPr>
    <p:cSldViewPr>
      <p:cViewPr varScale="1">
        <p:scale>
          <a:sx n="68" d="100"/>
          <a:sy n="68" d="100"/>
        </p:scale>
        <p:origin x="181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1228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1228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DE2134E-A337-4474-98C5-9E0117F5B762}" type="slidenum">
              <a:rPr lang="en-US"/>
              <a:pPr/>
              <a:t>‹#›</a:t>
            </a:fld>
            <a:endParaRPr lang="en-US" dirty="0"/>
          </a:p>
        </p:txBody>
      </p:sp>
    </p:spTree>
    <p:extLst>
      <p:ext uri="{BB962C8B-B14F-4D97-AF65-F5344CB8AC3E}">
        <p14:creationId xmlns:p14="http://schemas.microsoft.com/office/powerpoint/2010/main" val="3602420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C3481FFB-31D3-4714-846C-5AFB84A4FB4F}" type="slidenum">
              <a:rPr lang="en-US"/>
              <a:pPr/>
              <a:t>‹#›</a:t>
            </a:fld>
            <a:endParaRPr lang="en-US" dirty="0"/>
          </a:p>
        </p:txBody>
      </p:sp>
    </p:spTree>
    <p:extLst>
      <p:ext uri="{BB962C8B-B14F-4D97-AF65-F5344CB8AC3E}">
        <p14:creationId xmlns:p14="http://schemas.microsoft.com/office/powerpoint/2010/main" val="37536064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5A12E-B956-46F5-85D7-4FAEB6B068A4}" type="slidenum">
              <a:rPr lang="en-US"/>
              <a:pPr/>
              <a:t>1</a:t>
            </a:fld>
            <a:endParaRPr lang="en-US" dirty="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9141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6814E-61C0-428B-BCD7-E658BBE45CEC}" type="slidenum">
              <a:rPr lang="en-US"/>
              <a:pPr/>
              <a:t>12</a:t>
            </a:fld>
            <a:endParaRPr lang="en-US" dirty="0"/>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126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3C22A-0FE6-4879-8399-D105E744C436}" type="slidenum">
              <a:rPr lang="en-US"/>
              <a:pPr/>
              <a:t>13</a:t>
            </a:fld>
            <a:endParaRPr lang="en-US" dirty="0"/>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61485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BCEA2-40B4-4B7D-A277-83130E2433B9}" type="slidenum">
              <a:rPr lang="en-US"/>
              <a:pPr/>
              <a:t>14</a:t>
            </a:fld>
            <a:endParaRPr lang="en-US" dirty="0"/>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80648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C4212-1ED8-4A39-9283-FDF8C3F53A57}" type="slidenum">
              <a:rPr lang="en-US"/>
              <a:pPr/>
              <a:t>15</a:t>
            </a:fld>
            <a:endParaRPr lang="en-US" dirty="0"/>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05771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AC62C-6935-485A-BF6A-B0900AE9AC78}" type="slidenum">
              <a:rPr lang="en-US"/>
              <a:pPr/>
              <a:t>16</a:t>
            </a:fld>
            <a:endParaRPr lang="en-US" dirty="0"/>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24169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DD6F6-00A2-427B-802F-B74FE604F656}" type="slidenum">
              <a:rPr lang="en-US"/>
              <a:pPr/>
              <a:t>17</a:t>
            </a:fld>
            <a:endParaRPr lang="en-US" dirty="0"/>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46538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64C2F-FF06-443E-858A-D16AB9092E93}" type="slidenum">
              <a:rPr lang="en-US"/>
              <a:pPr/>
              <a:t>18</a:t>
            </a:fld>
            <a:endParaRPr lang="en-US" dirty="0"/>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69400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43757-8CAE-45FA-88E3-3F13EF201B78}" type="slidenum">
              <a:rPr lang="en-US"/>
              <a:pPr/>
              <a:t>19</a:t>
            </a:fld>
            <a:endParaRPr lang="en-US" dirty="0"/>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98733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89FF9-1CB3-4977-8C7B-3FA4F1815B44}" type="slidenum">
              <a:rPr lang="en-US"/>
              <a:pPr/>
              <a:t>20</a:t>
            </a:fld>
            <a:endParaRPr lang="en-US" dirty="0"/>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45344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AB005-1988-4AA5-B0F5-54D4355FF284}" type="slidenum">
              <a:rPr lang="en-US"/>
              <a:pPr/>
              <a:t>21</a:t>
            </a:fld>
            <a:endParaRPr lang="en-US" dirty="0"/>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4325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1EEB9-10A7-44AC-AFC5-E2FA0088CA94}" type="slidenum">
              <a:rPr lang="en-US"/>
              <a:pPr/>
              <a:t>2</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765836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65F42-69DC-4104-B89F-FDACBB5CC0F1}" type="slidenum">
              <a:rPr lang="en-US"/>
              <a:pPr/>
              <a:t>22</a:t>
            </a:fld>
            <a:endParaRPr lang="en-US" dirty="0"/>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1435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CCB2D-CC8A-4898-BBCB-BAC6AA8CB982}" type="slidenum">
              <a:rPr lang="en-US"/>
              <a:pPr/>
              <a:t>23</a:t>
            </a:fld>
            <a:endParaRPr lang="en-US" dirty="0"/>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46662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C9B85-70C6-471B-BAA6-85704C8D273B}" type="slidenum">
              <a:rPr lang="en-US"/>
              <a:pPr/>
              <a:t>24</a:t>
            </a:fld>
            <a:endParaRPr lang="en-US" dirty="0"/>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71340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EF0DA-AF4A-46AC-9A16-E0A0C7B1BCF5}" type="slidenum">
              <a:rPr lang="en-US"/>
              <a:pPr/>
              <a:t>25</a:t>
            </a:fld>
            <a:endParaRPr lang="en-US" dirty="0"/>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70395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FDE36-DE38-4740-BD8B-4E55EDA8563E}" type="slidenum">
              <a:rPr lang="en-US"/>
              <a:pPr/>
              <a:t>26</a:t>
            </a:fld>
            <a:endParaRPr lang="en-US" dirty="0"/>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94336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A21CE-95B1-45ED-B68F-76A5EEA9047F}" type="slidenum">
              <a:rPr lang="en-US"/>
              <a:pPr/>
              <a:t>27</a:t>
            </a:fld>
            <a:endParaRPr lang="en-US" dirty="0"/>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12011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0C3CB-D95A-4709-95C2-0609DF4E0BED}" type="slidenum">
              <a:rPr lang="en-US"/>
              <a:pPr/>
              <a:t>29</a:t>
            </a:fld>
            <a:endParaRPr lang="en-US" dirty="0"/>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97749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38C7F-A91C-4F2F-BEA3-DAB334EF51FB}" type="slidenum">
              <a:rPr lang="en-US"/>
              <a:pPr/>
              <a:t>30</a:t>
            </a:fld>
            <a:endParaRPr lang="en-US" dirty="0"/>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960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5FD99-48DE-4DA6-BD16-DC6A39D9B000}" type="slidenum">
              <a:rPr lang="en-US"/>
              <a:pPr/>
              <a:t>31</a:t>
            </a:fld>
            <a:endParaRPr lang="en-US" dirty="0"/>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17227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94ADC-C859-489F-8590-1042338EEA28}" type="slidenum">
              <a:rPr lang="en-US"/>
              <a:pPr/>
              <a:t>33</a:t>
            </a:fld>
            <a:endParaRPr lang="en-US" dirty="0"/>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4276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DE99D67-7CB5-4639-84F1-386BEC930EC7}" type="slidenum">
              <a:rPr lang="en-US" altLang="zh-TW"/>
              <a:pPr/>
              <a:t>3</a:t>
            </a:fld>
            <a:endParaRPr lang="en-US" altLang="zh-TW"/>
          </a:p>
        </p:txBody>
      </p:sp>
      <p:sp>
        <p:nvSpPr>
          <p:cNvPr id="8194" name="Rectangle 2"/>
          <p:cNvSpPr>
            <a:spLocks noGrp="1" noRot="1" noChangeAspect="1" noChangeArrowheads="1" noTextEdit="1"/>
          </p:cNvSpPr>
          <p:nvPr>
            <p:ph type="sldImg"/>
          </p:nvPr>
        </p:nvSpPr>
        <p:spPr>
          <a:ln cap="flat"/>
        </p:spPr>
      </p:sp>
      <p:sp>
        <p:nvSpPr>
          <p:cNvPr id="8195" name="Rectangle 3"/>
          <p:cNvSpPr>
            <a:spLocks noGrp="1" noChangeArrowheads="1"/>
          </p:cNvSpPr>
          <p:nvPr>
            <p:ph type="body" idx="1"/>
          </p:nvPr>
        </p:nvSpPr>
        <p:spPr>
          <a:ln/>
        </p:spPr>
        <p:txBody>
          <a:bodyPr/>
          <a:lstStyle/>
          <a:p>
            <a:r>
              <a:rPr lang="en-US" dirty="0" smtClean="0"/>
              <a:t>ALOHANET in 1970s</a:t>
            </a:r>
            <a:endParaRPr lang="en-US" dirty="0"/>
          </a:p>
        </p:txBody>
      </p:sp>
    </p:spTree>
    <p:extLst>
      <p:ext uri="{BB962C8B-B14F-4D97-AF65-F5344CB8AC3E}">
        <p14:creationId xmlns:p14="http://schemas.microsoft.com/office/powerpoint/2010/main" val="3938021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3AF26-F72A-4F80-B80F-F9BA4CF1B3AB}" type="slidenum">
              <a:rPr lang="en-US"/>
              <a:pPr/>
              <a:t>34</a:t>
            </a:fld>
            <a:endParaRPr lang="en-US" dirty="0"/>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58821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8D646-09C7-4A48-9972-80E6AB42F1D4}" type="slidenum">
              <a:rPr lang="en-US"/>
              <a:pPr/>
              <a:t>35</a:t>
            </a:fld>
            <a:endParaRPr lang="en-US" dirty="0"/>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80503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6D2C9-D67A-4ED0-83F4-B06304DD2B3E}" type="slidenum">
              <a:rPr lang="en-US"/>
              <a:pPr/>
              <a:t>36</a:t>
            </a:fld>
            <a:endParaRPr lang="en-US" dirty="0"/>
          </a:p>
        </p:txBody>
      </p:sp>
      <p:sp>
        <p:nvSpPr>
          <p:cNvPr id="392194" name="Rectangle 1026"/>
          <p:cNvSpPr>
            <a:spLocks noGrp="1" noRot="1" noChangeAspect="1" noChangeArrowheads="1" noTextEdit="1"/>
          </p:cNvSpPr>
          <p:nvPr>
            <p:ph type="sldImg"/>
          </p:nvPr>
        </p:nvSpPr>
        <p:spPr>
          <a:ln/>
        </p:spPr>
      </p:sp>
      <p:sp>
        <p:nvSpPr>
          <p:cNvPr id="392195" name="Rectangle 1027"/>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57919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D625C-6AC6-422F-95E7-D10CA1995454}" type="slidenum">
              <a:rPr lang="en-US"/>
              <a:pPr/>
              <a:t>38</a:t>
            </a:fld>
            <a:endParaRPr lang="en-US" dirty="0"/>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15605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0EB51-3321-4FC3-B59A-BEA6117F9440}" type="slidenum">
              <a:rPr lang="en-US"/>
              <a:pPr/>
              <a:t>39</a:t>
            </a:fld>
            <a:endParaRPr lang="en-US" dirty="0"/>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43153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50A0B-C9A1-40D2-9F04-14311A8A2966}" type="slidenum">
              <a:rPr lang="en-US"/>
              <a:pPr/>
              <a:t>40</a:t>
            </a:fld>
            <a:endParaRPr lang="en-US" dirty="0"/>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98619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C5292-37FF-43B6-8C49-7072A256B939}" type="slidenum">
              <a:rPr lang="en-US"/>
              <a:pPr/>
              <a:t>41</a:t>
            </a:fld>
            <a:endParaRPr lang="en-US" dirty="0"/>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37970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13ED1-06DB-4342-82B5-AFE5B30483C2}" type="slidenum">
              <a:rPr lang="en-US"/>
              <a:pPr/>
              <a:t>42</a:t>
            </a:fld>
            <a:endParaRPr lang="en-US" dirty="0"/>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92129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BB360-50C0-4244-88A6-07EFE4E371F4}" type="slidenum">
              <a:rPr lang="en-US"/>
              <a:pPr/>
              <a:t>43</a:t>
            </a:fld>
            <a:endParaRPr lang="en-US" dirty="0"/>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69314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A9804-940F-4064-81C2-3A3DAC0C5AE8}" type="slidenum">
              <a:rPr lang="en-US"/>
              <a:pPr/>
              <a:t>44</a:t>
            </a:fld>
            <a:endParaRPr lang="en-US" dirty="0"/>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1572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Reference: https://www.udemy.com/wireless-networking-fundamentals/</a:t>
            </a:r>
          </a:p>
          <a:p>
            <a:endParaRPr lang="en-US" b="0" dirty="0" smtClean="0"/>
          </a:p>
          <a:p>
            <a:r>
              <a:rPr lang="en-US" sz="1200" b="0" i="0" kern="1200" dirty="0" smtClean="0">
                <a:solidFill>
                  <a:schemeClr val="tx1"/>
                </a:solidFill>
                <a:effectLst/>
                <a:latin typeface="Times New Roman" pitchFamily="18" charset="0"/>
                <a:ea typeface="+mn-ea"/>
                <a:cs typeface="+mn-cs"/>
              </a:rPr>
              <a:t>FCC stands for Federal Communications Commission and is the supreme regulatory agency in the USA on every communications issues (radio, television, wire, satellite...). The ITU is the International Telecommunication Union and is supposed to be the </a:t>
            </a:r>
            <a:r>
              <a:rPr lang="en-US" sz="1200" b="0" i="0" kern="1200" dirty="0" err="1" smtClean="0">
                <a:solidFill>
                  <a:schemeClr val="tx1"/>
                </a:solidFill>
                <a:effectLst/>
                <a:latin typeface="Times New Roman" pitchFamily="18" charset="0"/>
                <a:ea typeface="+mn-ea"/>
                <a:cs typeface="+mn-cs"/>
              </a:rPr>
              <a:t>the</a:t>
            </a:r>
            <a:r>
              <a:rPr lang="en-US" sz="1200" b="0" i="0" kern="1200" dirty="0" smtClean="0">
                <a:solidFill>
                  <a:schemeClr val="tx1"/>
                </a:solidFill>
                <a:effectLst/>
                <a:latin typeface="Times New Roman" pitchFamily="18" charset="0"/>
                <a:ea typeface="+mn-ea"/>
                <a:cs typeface="+mn-cs"/>
              </a:rPr>
              <a:t> international reference on telecommunications. It is a United Nations organization so it´s clear that it may not work how it </a:t>
            </a:r>
            <a:r>
              <a:rPr lang="en-US" sz="1200" b="0" i="0" kern="1200" dirty="0" smtClean="0">
                <a:solidFill>
                  <a:schemeClr val="tx1"/>
                </a:solidFill>
                <a:effectLst/>
                <a:latin typeface="Times New Roman" pitchFamily="18" charset="0"/>
                <a:ea typeface="+mn-ea"/>
                <a:cs typeface="+mn-cs"/>
              </a:rPr>
              <a:t>should be.</a:t>
            </a:r>
            <a:r>
              <a:rPr lang="en-US" sz="1200" b="0" i="0" kern="1200" baseline="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I </a:t>
            </a:r>
            <a:r>
              <a:rPr lang="en-US" sz="1200" b="0" i="0" kern="1200" dirty="0" smtClean="0">
                <a:solidFill>
                  <a:schemeClr val="tx1"/>
                </a:solidFill>
                <a:effectLst/>
                <a:latin typeface="Times New Roman" pitchFamily="18" charset="0"/>
                <a:ea typeface="+mn-ea"/>
                <a:cs typeface="+mn-cs"/>
              </a:rPr>
              <a:t>think the things work as follows: FCC </a:t>
            </a:r>
            <a:r>
              <a:rPr lang="en-US" sz="1200" b="0" i="0" kern="1200" dirty="0" err="1" smtClean="0">
                <a:solidFill>
                  <a:schemeClr val="tx1"/>
                </a:solidFill>
                <a:effectLst/>
                <a:latin typeface="Times New Roman" pitchFamily="18" charset="0"/>
                <a:ea typeface="+mn-ea"/>
                <a:cs typeface="+mn-cs"/>
              </a:rPr>
              <a:t>tolds</a:t>
            </a:r>
            <a:r>
              <a:rPr lang="en-US" sz="1200" b="0" i="0" kern="1200" dirty="0" smtClean="0">
                <a:solidFill>
                  <a:schemeClr val="tx1"/>
                </a:solidFill>
                <a:effectLst/>
                <a:latin typeface="Times New Roman" pitchFamily="18" charset="0"/>
                <a:ea typeface="+mn-ea"/>
                <a:cs typeface="+mn-cs"/>
              </a:rPr>
              <a:t> ITU to propose and then everyone obey ITU. you know.</a:t>
            </a:r>
            <a:endParaRPr lang="en-US" b="0" dirty="0" smtClean="0"/>
          </a:p>
          <a:p>
            <a:endParaRPr lang="en-US" b="0" dirty="0" smtClean="0"/>
          </a:p>
          <a:p>
            <a:r>
              <a:rPr lang="en-US" b="0" dirty="0" smtClean="0"/>
              <a:t>FCC </a:t>
            </a:r>
            <a:r>
              <a:rPr lang="en-US" b="0" dirty="0" err="1" smtClean="0"/>
              <a:t>regualtions</a:t>
            </a:r>
            <a:r>
              <a:rPr lang="en-US" b="0" dirty="0" smtClean="0"/>
              <a:t> are mandatory in US while ITU recommendations are adopted by the countries by their choice</a:t>
            </a:r>
          </a:p>
          <a:p>
            <a:r>
              <a:rPr lang="en-US" b="0" dirty="0" smtClean="0"/>
              <a:t>FCC </a:t>
            </a:r>
            <a:r>
              <a:rPr lang="en-US" b="0" dirty="0" err="1" smtClean="0"/>
              <a:t>tolds</a:t>
            </a:r>
            <a:r>
              <a:rPr lang="en-US" b="0" dirty="0" smtClean="0"/>
              <a:t> ITU to propose and then everyone obey ITU-R.</a:t>
            </a:r>
            <a:endParaRPr lang="th-TH" dirty="0"/>
          </a:p>
        </p:txBody>
      </p:sp>
      <p:sp>
        <p:nvSpPr>
          <p:cNvPr id="4" name="Slide Number Placeholder 3"/>
          <p:cNvSpPr>
            <a:spLocks noGrp="1"/>
          </p:cNvSpPr>
          <p:nvPr>
            <p:ph type="sldNum" sz="quarter" idx="10"/>
          </p:nvPr>
        </p:nvSpPr>
        <p:spPr/>
        <p:txBody>
          <a:bodyPr/>
          <a:lstStyle/>
          <a:p>
            <a:fld id="{C3481FFB-31D3-4714-846C-5AFB84A4FB4F}" type="slidenum">
              <a:rPr lang="en-US" smtClean="0"/>
              <a:pPr/>
              <a:t>5</a:t>
            </a:fld>
            <a:endParaRPr lang="en-US" dirty="0"/>
          </a:p>
        </p:txBody>
      </p:sp>
    </p:spTree>
    <p:extLst>
      <p:ext uri="{BB962C8B-B14F-4D97-AF65-F5344CB8AC3E}">
        <p14:creationId xmlns:p14="http://schemas.microsoft.com/office/powerpoint/2010/main" val="3500305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11B6B-C0E7-47F5-94B7-FE1E785F2078}" type="slidenum">
              <a:rPr lang="en-US"/>
              <a:pPr/>
              <a:t>45</a:t>
            </a:fld>
            <a:endParaRPr lang="en-US" dirty="0"/>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44225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EB644-5B31-4E8B-8797-213A4CD537BC}" type="slidenum">
              <a:rPr lang="en-US"/>
              <a:pPr/>
              <a:t>46</a:t>
            </a:fld>
            <a:endParaRPr lang="en-US" dirty="0"/>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74097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C9AD1-8361-4DF9-BB97-EC1AF0711F8F}" type="slidenum">
              <a:rPr lang="en-US"/>
              <a:pPr/>
              <a:t>47</a:t>
            </a:fld>
            <a:endParaRPr lang="en-US" dirty="0"/>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13684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06C2D-843A-470B-82BC-9CAE9F735CD6}" type="slidenum">
              <a:rPr lang="en-US"/>
              <a:pPr/>
              <a:t>48</a:t>
            </a:fld>
            <a:endParaRPr lang="en-US" dirty="0"/>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69630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ED6B6-9967-4149-8425-3165A7317A39}" type="slidenum">
              <a:rPr lang="en-US"/>
              <a:pPr/>
              <a:t>49</a:t>
            </a:fld>
            <a:endParaRPr lang="en-US" dirty="0"/>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7268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B3EF7-5571-4422-AAE0-B976FC9DA861}" type="slidenum">
              <a:rPr lang="en-US"/>
              <a:pPr/>
              <a:t>50</a:t>
            </a:fld>
            <a:endParaRPr lang="en-US" dirty="0"/>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9304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E9069-B035-431B-A267-881AFD4374D8}" type="slidenum">
              <a:rPr lang="en-US"/>
              <a:pPr/>
              <a:t>51</a:t>
            </a:fld>
            <a:endParaRPr lang="en-US" dirty="0"/>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42283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88C86-DE1A-4142-BFB9-2121C76847E0}" type="slidenum">
              <a:rPr lang="en-US"/>
              <a:pPr/>
              <a:t>52</a:t>
            </a:fld>
            <a:endParaRPr lang="en-US"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81176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70C1C-B8CF-4287-89D5-7766E11BDA44}" type="slidenum">
              <a:rPr lang="en-US"/>
              <a:pPr/>
              <a:t>53</a:t>
            </a:fld>
            <a:endParaRPr lang="en-US" dirty="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6221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2375E-283E-4C78-BA4F-347E9FD08731}" type="slidenum">
              <a:rPr lang="en-US"/>
              <a:pPr/>
              <a:t>54</a:t>
            </a:fld>
            <a:endParaRPr lang="en-US" dirty="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090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b="0" dirty="0"/>
          </a:p>
        </p:txBody>
      </p:sp>
      <p:sp>
        <p:nvSpPr>
          <p:cNvPr id="4" name="ตัวยึดหมายเลขภาพนิ่ง 3"/>
          <p:cNvSpPr>
            <a:spLocks noGrp="1"/>
          </p:cNvSpPr>
          <p:nvPr>
            <p:ph type="sldNum" sz="quarter" idx="10"/>
          </p:nvPr>
        </p:nvSpPr>
        <p:spPr/>
        <p:txBody>
          <a:bodyPr/>
          <a:lstStyle/>
          <a:p>
            <a:fld id="{C3481FFB-31D3-4714-846C-5AFB84A4FB4F}" type="slidenum">
              <a:rPr lang="en-US" smtClean="0"/>
              <a:pPr/>
              <a:t>6</a:t>
            </a:fld>
            <a:endParaRPr lang="en-US" dirty="0"/>
          </a:p>
        </p:txBody>
      </p:sp>
    </p:spTree>
    <p:extLst>
      <p:ext uri="{BB962C8B-B14F-4D97-AF65-F5344CB8AC3E}">
        <p14:creationId xmlns:p14="http://schemas.microsoft.com/office/powerpoint/2010/main" val="1233340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F8ADC-D40C-4FA8-BB79-4F334E33B92C}" type="slidenum">
              <a:rPr lang="en-US"/>
              <a:pPr/>
              <a:t>55</a:t>
            </a:fld>
            <a:endParaRPr lang="en-US" dirty="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6552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6D9CE-3F1D-4018-932F-F146D39A8E4F}" type="slidenum">
              <a:rPr lang="en-US"/>
              <a:pPr/>
              <a:t>8</a:t>
            </a:fld>
            <a:endParaRPr lang="en-US" dirty="0"/>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414783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AFF5A-F739-4604-A17A-161E90618057}" type="slidenum">
              <a:rPr lang="en-US"/>
              <a:pPr/>
              <a:t>9</a:t>
            </a:fld>
            <a:endParaRPr lang="en-US" dirty="0"/>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89260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6A09D-6040-4FF5-839E-58E16E2D95E9}" type="slidenum">
              <a:rPr lang="en-US"/>
              <a:pPr/>
              <a:t>10</a:t>
            </a:fld>
            <a:endParaRPr lang="en-US" dirty="0"/>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19512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4D879-CE35-4CBA-A11D-A4E7888EC2D5}" type="slidenum">
              <a:rPr lang="en-US"/>
              <a:pPr/>
              <a:t>11</a:t>
            </a:fld>
            <a:endParaRPr lang="en-US" dirty="0"/>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17373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BEAB124-1153-4FA5-AE77-D67003C011EE}" type="datetime1">
              <a:rPr lang="en-US" smtClean="0"/>
              <a:pPr/>
              <a:t>8/6/2019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dirty="0" smtClean="0"/>
              <a:t>242-306 Mobile and Wireless Computing</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456F621-E33F-459E-B695-6585999EC174}" type="slidenum">
              <a:rPr lang="en-US" smtClean="0"/>
              <a:pPr/>
              <a:t>‹#›</a:t>
            </a:fld>
            <a:endParaRPr lang="en-US" dirty="0"/>
          </a:p>
        </p:txBody>
      </p:sp>
      <p:pic>
        <p:nvPicPr>
          <p:cNvPr id="12" name="Picture 2" descr="C:\Users\wwarodom\Desktop\CoE-logo.gif"/>
          <p:cNvPicPr>
            <a:picLocks noChangeAspect="1" noChangeArrowheads="1"/>
          </p:cNvPicPr>
          <p:nvPr userDrawn="1"/>
        </p:nvPicPr>
        <p:blipFill>
          <a:blip r:embed="rId2"/>
          <a:srcRect/>
          <a:stretch>
            <a:fillRect/>
          </a:stretch>
        </p:blipFill>
        <p:spPr bwMode="auto">
          <a:xfrm>
            <a:off x="696225" y="6067125"/>
            <a:ext cx="734036" cy="685800"/>
          </a:xfrm>
          <a:prstGeom prst="rect">
            <a:avLst/>
          </a:prstGeom>
          <a:noFill/>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DC48FD-FBB5-423D-83CA-8B39C909833F}" type="datetime1">
              <a:rPr lang="en-US" smtClean="0"/>
              <a:pPr/>
              <a:t>8/6/2019</a:t>
            </a:fld>
            <a:endParaRPr lang="en-US"/>
          </a:p>
        </p:txBody>
      </p:sp>
      <p:sp>
        <p:nvSpPr>
          <p:cNvPr id="5" name="Footer Placeholder 4"/>
          <p:cNvSpPr>
            <a:spLocks noGrp="1"/>
          </p:cNvSpPr>
          <p:nvPr>
            <p:ph type="ftr" sz="quarter" idx="11"/>
          </p:nvPr>
        </p:nvSpPr>
        <p:spPr/>
        <p:txBody>
          <a:bodyPr/>
          <a:lstStyle/>
          <a:p>
            <a:r>
              <a:rPr lang="en-US" dirty="0" smtClean="0"/>
              <a:t>242-306 Mobile and Wireless Computing</a:t>
            </a:r>
            <a:endParaRPr lang="en-US" dirty="0"/>
          </a:p>
        </p:txBody>
      </p:sp>
      <p:sp>
        <p:nvSpPr>
          <p:cNvPr id="6" name="Slide Number Placeholder 5"/>
          <p:cNvSpPr>
            <a:spLocks noGrp="1"/>
          </p:cNvSpPr>
          <p:nvPr>
            <p:ph type="sldNum" sz="quarter" idx="12"/>
          </p:nvPr>
        </p:nvSpPr>
        <p:spPr/>
        <p:txBody>
          <a:bodyPr/>
          <a:lstStyle/>
          <a:p>
            <a:fld id="{172A1E03-0BC7-43DF-9ED0-B4950C2250AC}" type="slidenum">
              <a:rPr lang="en-US" smtClean="0"/>
              <a:pPr/>
              <a:t>‹#›</a:t>
            </a:fld>
            <a:endParaRPr lang="en-US" sz="2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77E9B49-F70B-4581-A18B-D56D9E35D016}" type="datetime1">
              <a:rPr lang="en-US" smtClean="0"/>
              <a:pPr/>
              <a:t>8/6/2019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en-US" dirty="0" smtClean="0"/>
              <a:t>242-306 Mobile and Wireless Computing</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56D702-C1CC-4808-B700-8071853D4844}" type="slidenum">
              <a:rPr lang="en-US" smtClean="0"/>
              <a:pPr/>
              <a:t>‹#›</a:t>
            </a:fld>
            <a:endParaRPr lang="en-US" sz="2000"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a:xfrm>
            <a:off x="6096000" y="6264275"/>
            <a:ext cx="2667000" cy="365125"/>
          </a:xfrm>
        </p:spPr>
        <p:txBody>
          <a:bodyPr/>
          <a:lstStyle/>
          <a:p>
            <a:fld id="{754BBB2A-5296-4BFB-893C-8F0F1D24E6D6}" type="datetime1">
              <a:rPr lang="en-US" smtClean="0"/>
              <a:pPr/>
              <a:t>8/6/2019</a:t>
            </a:fld>
            <a:endParaRPr lang="en-US" sz="1400" dirty="0">
              <a:solidFill>
                <a:schemeClr val="tx2"/>
              </a:solidFill>
            </a:endParaRPr>
          </a:p>
        </p:txBody>
      </p:sp>
      <p:sp>
        <p:nvSpPr>
          <p:cNvPr id="13" name="Slide Number Placeholder 12"/>
          <p:cNvSpPr>
            <a:spLocks noGrp="1"/>
          </p:cNvSpPr>
          <p:nvPr>
            <p:ph type="sldNum" sz="quarter" idx="11"/>
          </p:nvPr>
        </p:nvSpPr>
        <p:spPr/>
        <p:txBody>
          <a:bodyPr/>
          <a:lstStyle/>
          <a:p>
            <a:fld id="{777DBB4F-1F53-437B-B5E5-7725B304CC3B}" type="slidenum">
              <a:rPr lang="en-US" smtClean="0"/>
              <a:pPr/>
              <a:t>‹#›</a:t>
            </a:fld>
            <a:endParaRPr lang="en-US" sz="2000" dirty="0"/>
          </a:p>
        </p:txBody>
      </p:sp>
      <p:sp>
        <p:nvSpPr>
          <p:cNvPr id="14" name="Footer Placeholder 13"/>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944A395-EEA9-42BC-AADC-196ED50191C0}" type="datetime1">
              <a:rPr lang="en-US" smtClean="0"/>
              <a:pPr/>
              <a:t>8/6/2019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041FB5D-350D-4DDD-8A34-0E414F51AE7B}" type="slidenum">
              <a:rPr lang="en-US" smtClean="0"/>
              <a:pPr/>
              <a:t>‹#›</a:t>
            </a:fld>
            <a:endParaRPr lang="en-US" sz="2000" dirty="0"/>
          </a:p>
        </p:txBody>
      </p:sp>
      <p:sp>
        <p:nvSpPr>
          <p:cNvPr id="14" name="Footer Placeholder 13"/>
          <p:cNvSpPr>
            <a:spLocks noGrp="1"/>
          </p:cNvSpPr>
          <p:nvPr>
            <p:ph type="ftr" sz="quarter" idx="12"/>
          </p:nvPr>
        </p:nvSpPr>
        <p:spPr/>
        <p:txBody>
          <a:bodyPr/>
          <a:lstStyle/>
          <a:p>
            <a:r>
              <a:rPr lang="en-US" dirty="0" smtClean="0"/>
              <a:t>242-306 Mobile and Wireless Computing</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8B6B3D0-9F4D-40A3-98FC-D84FBF6586B9}" type="datetime1">
              <a:rPr lang="en-US" smtClean="0"/>
              <a:pPr/>
              <a:t>8/6/2019</a:t>
            </a:fld>
            <a:endParaRPr lang="en-US"/>
          </a:p>
        </p:txBody>
      </p:sp>
      <p:sp>
        <p:nvSpPr>
          <p:cNvPr id="10" name="Slide Number Placeholder 9"/>
          <p:cNvSpPr>
            <a:spLocks noGrp="1"/>
          </p:cNvSpPr>
          <p:nvPr>
            <p:ph type="sldNum" sz="quarter" idx="16"/>
          </p:nvPr>
        </p:nvSpPr>
        <p:spPr/>
        <p:txBody>
          <a:bodyPr rtlCol="0"/>
          <a:lstStyle/>
          <a:p>
            <a:fld id="{02428206-DC19-45F8-A10E-796721CFAA4F}" type="slidenum">
              <a:rPr lang="en-US" smtClean="0"/>
              <a:pPr/>
              <a:t>‹#›</a:t>
            </a:fld>
            <a:endParaRPr lang="en-US" sz="2000" dirty="0"/>
          </a:p>
        </p:txBody>
      </p:sp>
      <p:sp>
        <p:nvSpPr>
          <p:cNvPr id="12" name="Footer Placeholder 11"/>
          <p:cNvSpPr>
            <a:spLocks noGrp="1"/>
          </p:cNvSpPr>
          <p:nvPr>
            <p:ph type="ftr" sz="quarter" idx="17"/>
          </p:nvPr>
        </p:nvSpPr>
        <p:spPr/>
        <p:txBody>
          <a:bodyPr rtlCol="0"/>
          <a:lstStyle/>
          <a:p>
            <a:r>
              <a:rPr lang="en-US" dirty="0" smtClean="0"/>
              <a:t>242-306 Mobile and Wireless Computing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AB8156E-F03D-43FA-90B2-9FCDEA9A7265}" type="datetime1">
              <a:rPr lang="en-US" smtClean="0"/>
              <a:pPr/>
              <a:t>8/6/2019</a:t>
            </a:fld>
            <a:endParaRPr lang="en-US"/>
          </a:p>
        </p:txBody>
      </p:sp>
      <p:sp>
        <p:nvSpPr>
          <p:cNvPr id="12" name="Slide Number Placeholder 11"/>
          <p:cNvSpPr>
            <a:spLocks noGrp="1"/>
          </p:cNvSpPr>
          <p:nvPr>
            <p:ph type="sldNum" sz="quarter" idx="16"/>
          </p:nvPr>
        </p:nvSpPr>
        <p:spPr/>
        <p:txBody>
          <a:bodyPr rtlCol="0"/>
          <a:lstStyle/>
          <a:p>
            <a:fld id="{D4EBE6E2-581F-4F9F-90A0-1F8847263EBC}" type="slidenum">
              <a:rPr lang="en-US" smtClean="0"/>
              <a:pPr/>
              <a:t>‹#›</a:t>
            </a:fld>
            <a:endParaRPr lang="en-US" sz="2000" dirty="0"/>
          </a:p>
        </p:txBody>
      </p:sp>
      <p:sp>
        <p:nvSpPr>
          <p:cNvPr id="14" name="Footer Placeholder 13"/>
          <p:cNvSpPr>
            <a:spLocks noGrp="1"/>
          </p:cNvSpPr>
          <p:nvPr>
            <p:ph type="ftr" sz="quarter" idx="17"/>
          </p:nvPr>
        </p:nvSpPr>
        <p:spPr/>
        <p:txBody>
          <a:bodyPr rtlCol="0"/>
          <a:lstStyle/>
          <a:p>
            <a:r>
              <a:rPr lang="en-US" dirty="0" smtClean="0"/>
              <a:t>242-306 Mobile and Wireless Computing</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CB15EF-ACAD-486C-9A1C-2EBCCDF34984}" type="datetime1">
              <a:rPr lang="en-US" smtClean="0"/>
              <a:pPr/>
              <a:t>8/6/2019</a:t>
            </a:fld>
            <a:endParaRPr lang="en-US"/>
          </a:p>
        </p:txBody>
      </p:sp>
      <p:sp>
        <p:nvSpPr>
          <p:cNvPr id="4" name="Footer Placeholder 3"/>
          <p:cNvSpPr>
            <a:spLocks noGrp="1"/>
          </p:cNvSpPr>
          <p:nvPr>
            <p:ph type="ftr" sz="quarter" idx="11"/>
          </p:nvPr>
        </p:nvSpPr>
        <p:spPr/>
        <p:txBody>
          <a:bodyPr/>
          <a:lstStyle/>
          <a:p>
            <a:r>
              <a:rPr lang="en-US" dirty="0" smtClean="0"/>
              <a:t>242-306 Mobile and Wireless Computing</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394B4A-E975-484A-BE51-38BA3E919170}" type="slidenum">
              <a:rPr lang="en-US" smtClean="0"/>
              <a:pPr/>
              <a:t>‹#›</a:t>
            </a:fld>
            <a:endParaRPr lang="en-US" sz="2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0639F-0182-4AE7-ACA4-94AC55566858}" type="datetime1">
              <a:rPr lang="en-US" smtClean="0"/>
              <a:pPr/>
              <a:t>8/6/2019</a:t>
            </a:fld>
            <a:endParaRPr lang="en-US"/>
          </a:p>
        </p:txBody>
      </p:sp>
      <p:sp>
        <p:nvSpPr>
          <p:cNvPr id="3" name="Footer Placeholder 2"/>
          <p:cNvSpPr>
            <a:spLocks noGrp="1"/>
          </p:cNvSpPr>
          <p:nvPr>
            <p:ph type="ftr" sz="quarter" idx="11"/>
          </p:nvPr>
        </p:nvSpPr>
        <p:spPr/>
        <p:txBody>
          <a:bodyPr/>
          <a:lstStyle/>
          <a:p>
            <a:r>
              <a:rPr lang="en-US" dirty="0" smtClean="0"/>
              <a:t>242-306 Mobile and Wireless Computing</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FDC8790-31D3-493E-8B8A-33259BC327DE}" type="slidenum">
              <a:rPr lang="en-US" smtClean="0"/>
              <a:pPr/>
              <a:t>‹#›</a:t>
            </a:fld>
            <a:endParaRPr lang="en-US" sz="20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324185-9AEC-426C-A3E6-2A60B09BA2E9}" type="datetime1">
              <a:rPr lang="en-US" smtClean="0"/>
              <a:pPr/>
              <a:t>8/6/2019</a:t>
            </a:fld>
            <a:endParaRPr lang="en-US"/>
          </a:p>
        </p:txBody>
      </p:sp>
      <p:sp>
        <p:nvSpPr>
          <p:cNvPr id="6" name="Footer Placeholder 5"/>
          <p:cNvSpPr>
            <a:spLocks noGrp="1"/>
          </p:cNvSpPr>
          <p:nvPr>
            <p:ph type="ftr" sz="quarter" idx="11"/>
          </p:nvPr>
        </p:nvSpPr>
        <p:spPr/>
        <p:txBody>
          <a:bodyPr/>
          <a:lstStyle/>
          <a:p>
            <a:r>
              <a:rPr lang="en-US" dirty="0" smtClean="0"/>
              <a:t>242-306 Mobile and Wireless Computing</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50FC9E1-1AE5-4539-B4E3-9091AE08A663}" type="slidenum">
              <a:rPr lang="en-US" smtClean="0"/>
              <a:pPr/>
              <a:t>‹#›</a:t>
            </a:fld>
            <a:endParaRPr lang="en-US" sz="2000"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88B0892-5786-4AB1-B34C-87579C21DF4A}" type="datetime1">
              <a:rPr lang="en-US" smtClean="0"/>
              <a:pPr/>
              <a:t>8/6/2019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AA788C7-3601-4B05-836F-5C0474E32527}" type="slidenum">
              <a:rPr lang="en-US" smtClean="0"/>
              <a:pPr/>
              <a:t>‹#›</a:t>
            </a:fld>
            <a:endParaRPr lang="en-US" sz="2000" dirty="0"/>
          </a:p>
        </p:txBody>
      </p:sp>
      <p:sp>
        <p:nvSpPr>
          <p:cNvPr id="14" name="Footer Placeholder 13"/>
          <p:cNvSpPr>
            <a:spLocks noGrp="1"/>
          </p:cNvSpPr>
          <p:nvPr>
            <p:ph type="ftr" sz="quarter" idx="12"/>
          </p:nvPr>
        </p:nvSpPr>
        <p:spPr>
          <a:xfrm>
            <a:off x="1600200" y="6248206"/>
            <a:ext cx="4572000" cy="365125"/>
          </a:xfrm>
        </p:spPr>
        <p:txBody>
          <a:bodyPr rtlCol="0"/>
          <a:lstStyle/>
          <a:p>
            <a:r>
              <a:rPr lang="en-US" dirty="0" smtClean="0"/>
              <a:t>242-306 Mobile and Wireless Computing</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E495FE8-B0A3-4121-996B-2695FB566341}" type="datetime1">
              <a:rPr lang="en-US" smtClean="0"/>
              <a:pPr/>
              <a:t>8/6/2019</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l"/>
            <a:r>
              <a:rPr lang="en-US" dirty="0" smtClean="0"/>
              <a:t>242-306 Mobile and Wireless Computing</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77DBB4F-1F53-437B-B5E5-7725B304CC3B}" type="slidenum">
              <a:rPr lang="en-US" smtClean="0"/>
              <a:pPr/>
              <a:t>‹#›</a:t>
            </a:fld>
            <a:endParaRPr lang="en-US" sz="2000" dirty="0"/>
          </a:p>
        </p:txBody>
      </p:sp>
      <p:pic>
        <p:nvPicPr>
          <p:cNvPr id="125954" name="Picture 2" descr="C:\Users\wwarodom\Desktop\CoE-logo.gif"/>
          <p:cNvPicPr>
            <a:picLocks noChangeAspect="1" noChangeArrowheads="1"/>
          </p:cNvPicPr>
          <p:nvPr userDrawn="1"/>
        </p:nvPicPr>
        <p:blipFill>
          <a:blip r:embed="rId13"/>
          <a:srcRect/>
          <a:stretch>
            <a:fillRect/>
          </a:stretch>
        </p:blipFill>
        <p:spPr bwMode="auto">
          <a:xfrm>
            <a:off x="118535" y="524936"/>
            <a:ext cx="434363" cy="405819"/>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609600" y="1600200"/>
            <a:ext cx="8001000" cy="1600200"/>
          </a:xfrm>
        </p:spPr>
        <p:txBody>
          <a:bodyPr>
            <a:normAutofit fontScale="90000"/>
          </a:bodyPr>
          <a:lstStyle/>
          <a:p>
            <a:r>
              <a:rPr lang="en-US" sz="3600" b="1" dirty="0" smtClean="0"/>
              <a:t>Chapter 1</a:t>
            </a:r>
            <a:br>
              <a:rPr lang="en-US" sz="3600" b="1" dirty="0" smtClean="0"/>
            </a:br>
            <a:r>
              <a:rPr lang="en-US" sz="3600" b="1" dirty="0" smtClean="0"/>
              <a:t>Introduction to Wireless Communications</a:t>
            </a:r>
          </a:p>
        </p:txBody>
      </p:sp>
      <p:sp>
        <p:nvSpPr>
          <p:cNvPr id="4" name="Rectangle 3"/>
          <p:cNvSpPr/>
          <p:nvPr/>
        </p:nvSpPr>
        <p:spPr>
          <a:xfrm>
            <a:off x="609600" y="4114800"/>
            <a:ext cx="7543800" cy="646331"/>
          </a:xfrm>
          <a:prstGeom prst="rect">
            <a:avLst/>
          </a:prstGeom>
        </p:spPr>
        <p:txBody>
          <a:bodyPr wrap="square">
            <a:spAutoFit/>
          </a:bodyPr>
          <a:lstStyle/>
          <a:p>
            <a:r>
              <a:rPr lang="en-US" sz="1800" b="1" i="1" dirty="0" smtClean="0"/>
              <a:t>Reference:</a:t>
            </a:r>
            <a:r>
              <a:rPr lang="en-US" sz="1800" i="1" dirty="0" smtClean="0"/>
              <a:t> Jorge </a:t>
            </a:r>
            <a:r>
              <a:rPr lang="en-US" sz="1800" i="1" dirty="0" err="1" smtClean="0"/>
              <a:t>Olenewa</a:t>
            </a:r>
            <a:r>
              <a:rPr lang="en-US" sz="1800" i="1" dirty="0" smtClean="0"/>
              <a:t>, Guide to Wireless Communications, 3</a:t>
            </a:r>
            <a:r>
              <a:rPr lang="en-US" sz="1800" i="1" baseline="30000" dirty="0" smtClean="0"/>
              <a:t>rd</a:t>
            </a:r>
            <a:r>
              <a:rPr lang="en-US" sz="1800" i="1" dirty="0" smtClean="0"/>
              <a:t> edition, ISBN-13: 9781111307318, 2013</a:t>
            </a:r>
            <a:endParaRPr lang="en-US" sz="1800" i="1" dirty="0"/>
          </a:p>
        </p:txBody>
      </p:sp>
      <p:sp>
        <p:nvSpPr>
          <p:cNvPr id="6" name="Rectangle 5"/>
          <p:cNvSpPr/>
          <p:nvPr/>
        </p:nvSpPr>
        <p:spPr>
          <a:xfrm>
            <a:off x="3657600" y="4462790"/>
            <a:ext cx="1951175" cy="261610"/>
          </a:xfrm>
          <a:prstGeom prst="rect">
            <a:avLst/>
          </a:prstGeom>
        </p:spPr>
        <p:txBody>
          <a:bodyPr wrap="none">
            <a:spAutoFit/>
          </a:bodyPr>
          <a:lstStyle/>
          <a:p>
            <a:r>
              <a:rPr lang="en-US" sz="1100" b="1" kern="1200" dirty="0" smtClean="0">
                <a:solidFill>
                  <a:schemeClr val="tx1"/>
                </a:solidFill>
                <a:effectLst/>
                <a:latin typeface="Arial" charset="0"/>
                <a:ea typeface="ＭＳ Ｐゴシック" pitchFamily="-110" charset="-128"/>
                <a:cs typeface="+mn-cs"/>
              </a:rPr>
              <a:t>© Cengage Learning  2014</a:t>
            </a:r>
            <a:endParaRPr lang="en-US" sz="1100" b="1" kern="1200" dirty="0">
              <a:solidFill>
                <a:schemeClr val="tx1"/>
              </a:solidFill>
              <a:effectLst/>
              <a:latin typeface="Arial" charset="0"/>
              <a:ea typeface="ＭＳ Ｐゴシック" pitchFamily="-110" charset="-128"/>
              <a:cs typeface="+mn-cs"/>
            </a:endParaRPr>
          </a:p>
        </p:txBody>
      </p:sp>
      <p:sp>
        <p:nvSpPr>
          <p:cNvPr id="7" name="Subtitle 6"/>
          <p:cNvSpPr>
            <a:spLocks noGrp="1"/>
          </p:cNvSpPr>
          <p:nvPr>
            <p:ph type="subTitle" idx="1"/>
          </p:nvPr>
        </p:nvSpPr>
        <p:spPr/>
        <p:txBody>
          <a:bodyPr>
            <a:normAutofit fontScale="62500" lnSpcReduction="20000"/>
          </a:bodyPr>
          <a:lstStyle/>
          <a:p>
            <a:r>
              <a:rPr lang="en-US" b="1" dirty="0" smtClean="0"/>
              <a:t>Department of Computer Engineering, Faculty of Engineering</a:t>
            </a:r>
            <a:br>
              <a:rPr lang="en-US" b="1" dirty="0" smtClean="0"/>
            </a:br>
            <a:r>
              <a:rPr lang="en-US" b="1" dirty="0" smtClean="0"/>
              <a:t>Prince of </a:t>
            </a:r>
            <a:r>
              <a:rPr lang="en-US" b="1" dirty="0" err="1" smtClean="0"/>
              <a:t>Songkla</a:t>
            </a:r>
            <a:r>
              <a:rPr lang="en-US" b="1" dirty="0" smtClean="0"/>
              <a:t> University, </a:t>
            </a:r>
            <a:r>
              <a:rPr lang="en-US" b="1" dirty="0" err="1" smtClean="0"/>
              <a:t>Phuket</a:t>
            </a:r>
            <a:r>
              <a:rPr lang="en-US" b="1" dirty="0" smtClean="0"/>
              <a:t> Campus</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p:txBody>
          <a:bodyPr/>
          <a:lstStyle/>
          <a:p>
            <a:fld id="{C1EB3211-0A72-407F-8211-CE6DE43D918E}" type="slidenum">
              <a:rPr lang="en-US"/>
              <a:pPr/>
              <a:t>10</a:t>
            </a:fld>
            <a:endParaRPr lang="en-US" sz="2000" dirty="0"/>
          </a:p>
        </p:txBody>
      </p:sp>
      <p:sp>
        <p:nvSpPr>
          <p:cNvPr id="2" name="TextBox 1"/>
          <p:cNvSpPr txBox="1"/>
          <p:nvPr/>
        </p:nvSpPr>
        <p:spPr>
          <a:xfrm>
            <a:off x="2438400" y="5451328"/>
            <a:ext cx="4187365" cy="338554"/>
          </a:xfrm>
          <a:prstGeom prst="rect">
            <a:avLst/>
          </a:prstGeom>
          <a:noFill/>
        </p:spPr>
        <p:txBody>
          <a:bodyPr wrap="none" rtlCol="0">
            <a:spAutoFit/>
          </a:bodyPr>
          <a:lstStyle/>
          <a:p>
            <a:r>
              <a:rPr lang="en-US" sz="1600" b="1" dirty="0" smtClean="0">
                <a:solidFill>
                  <a:schemeClr val="tx1"/>
                </a:solidFill>
                <a:latin typeface="+mj-lt"/>
              </a:rPr>
              <a:t>Figure 1-1  </a:t>
            </a:r>
            <a:r>
              <a:rPr lang="en-US" sz="1600" dirty="0" smtClean="0">
                <a:solidFill>
                  <a:schemeClr val="tx1"/>
                </a:solidFill>
                <a:latin typeface="+mj-lt"/>
              </a:rPr>
              <a:t>Home wireless network (WLAN)</a:t>
            </a:r>
            <a:endParaRPr lang="en-US" sz="1600" dirty="0">
              <a:solidFill>
                <a:schemeClr val="tx1"/>
              </a:solidFill>
              <a:latin typeface="+mj-lt"/>
            </a:endParaRPr>
          </a:p>
        </p:txBody>
      </p:sp>
      <p:pic>
        <p:nvPicPr>
          <p:cNvPr id="1026" name="Picture 2" descr="C:\Users\Julie\Documents\DropBox\InstructorManuals\GuidetoWireless\Figures\07318_ch01\07318_ch01_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613" y="1371600"/>
            <a:ext cx="4960937" cy="37639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612648" y="228600"/>
            <a:ext cx="8153400" cy="990600"/>
          </a:xfrm>
        </p:spPr>
        <p:txBody>
          <a:bodyPr>
            <a:normAutofit fontScale="90000"/>
          </a:bodyPr>
          <a:lstStyle/>
          <a:p>
            <a:r>
              <a:rPr lang="en-US" dirty="0"/>
              <a:t>Bluetooth and </a:t>
            </a:r>
            <a:r>
              <a:rPr lang="en-US" dirty="0" smtClean="0"/>
              <a:t>Other Short-Range Wireless Technologies</a:t>
            </a:r>
            <a:endParaRPr lang="en-US" dirty="0"/>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69DD936D-F68F-4946-B302-C4B76FFF5F61}" type="slidenum">
              <a:rPr lang="en-US"/>
              <a:pPr/>
              <a:t>11</a:t>
            </a:fld>
            <a:endParaRPr lang="en-US" sz="2000" dirty="0"/>
          </a:p>
        </p:txBody>
      </p:sp>
      <p:sp>
        <p:nvSpPr>
          <p:cNvPr id="300035" name="Rectangle 3"/>
          <p:cNvSpPr>
            <a:spLocks noGrp="1" noChangeArrowheads="1"/>
          </p:cNvSpPr>
          <p:nvPr>
            <p:ph sz="quarter" idx="1"/>
          </p:nvPr>
        </p:nvSpPr>
        <p:spPr>
          <a:xfrm>
            <a:off x="533400" y="1676400"/>
            <a:ext cx="8229600" cy="4572000"/>
          </a:xfrm>
        </p:spPr>
        <p:txBody>
          <a:bodyPr>
            <a:normAutofit fontScale="92500"/>
          </a:bodyPr>
          <a:lstStyle/>
          <a:p>
            <a:r>
              <a:rPr lang="en-US" b="1" dirty="0" smtClean="0"/>
              <a:t>Bluetooth</a:t>
            </a:r>
            <a:endParaRPr lang="en-US" b="1" dirty="0"/>
          </a:p>
          <a:p>
            <a:pPr lvl="1"/>
            <a:r>
              <a:rPr lang="en-US" dirty="0"/>
              <a:t>Wireless </a:t>
            </a:r>
            <a:r>
              <a:rPr lang="en-US" dirty="0" smtClean="0"/>
              <a:t>standard </a:t>
            </a:r>
            <a:r>
              <a:rPr lang="en-US" dirty="0"/>
              <a:t>designed for very short </a:t>
            </a:r>
            <a:r>
              <a:rPr lang="en-US" dirty="0" smtClean="0"/>
              <a:t>ranges</a:t>
            </a:r>
          </a:p>
          <a:p>
            <a:pPr lvl="2"/>
            <a:r>
              <a:rPr lang="en-US" dirty="0" smtClean="0"/>
              <a:t>Typically a few inches to 33 feet (10 meters)</a:t>
            </a:r>
            <a:endParaRPr lang="en-US" dirty="0"/>
          </a:p>
          <a:p>
            <a:pPr lvl="1"/>
            <a:r>
              <a:rPr lang="en-US" dirty="0" smtClean="0"/>
              <a:t>Main purpose is to eliminate cables between devices</a:t>
            </a:r>
          </a:p>
          <a:p>
            <a:r>
              <a:rPr lang="en-US" dirty="0" smtClean="0"/>
              <a:t>Bluetooth communicates using small, low-power transceivers called </a:t>
            </a:r>
            <a:r>
              <a:rPr lang="en-US" b="1" dirty="0" smtClean="0"/>
              <a:t>radio modules</a:t>
            </a:r>
            <a:endParaRPr lang="en-US" b="1" dirty="0"/>
          </a:p>
          <a:p>
            <a:r>
              <a:rPr lang="en-US" b="1" dirty="0"/>
              <a:t>Link manager</a:t>
            </a:r>
          </a:p>
          <a:p>
            <a:pPr lvl="1"/>
            <a:r>
              <a:rPr lang="en-US" dirty="0"/>
              <a:t>Special software that helps identify other Bluetooth </a:t>
            </a:r>
            <a:r>
              <a:rPr lang="en-US" dirty="0" smtClean="0"/>
              <a:t>devices, create a link between them, and send and receive digital data</a:t>
            </a:r>
            <a:endParaRPr lang="en-US" dirty="0"/>
          </a:p>
          <a:p>
            <a:pPr lvl="1"/>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p:txBody>
          <a:bodyPr/>
          <a:lstStyle/>
          <a:p>
            <a:fld id="{F5F56BE9-E18B-47AB-A17D-52C2FF7C8752}" type="slidenum">
              <a:rPr lang="en-US"/>
              <a:pPr/>
              <a:t>12</a:t>
            </a:fld>
            <a:endParaRPr lang="en-US" sz="2000" dirty="0"/>
          </a:p>
        </p:txBody>
      </p:sp>
      <p:sp>
        <p:nvSpPr>
          <p:cNvPr id="2" name="TextBox 1"/>
          <p:cNvSpPr txBox="1"/>
          <p:nvPr/>
        </p:nvSpPr>
        <p:spPr>
          <a:xfrm>
            <a:off x="762000" y="5574231"/>
            <a:ext cx="7302961" cy="338554"/>
          </a:xfrm>
          <a:prstGeom prst="rect">
            <a:avLst/>
          </a:prstGeom>
          <a:noFill/>
        </p:spPr>
        <p:txBody>
          <a:bodyPr wrap="none" rtlCol="0">
            <a:spAutoFit/>
          </a:bodyPr>
          <a:lstStyle/>
          <a:p>
            <a:r>
              <a:rPr lang="en-US" sz="1600" b="1" dirty="0" smtClean="0">
                <a:solidFill>
                  <a:schemeClr val="tx1"/>
                </a:solidFill>
                <a:latin typeface="+mj-lt"/>
              </a:rPr>
              <a:t>Figure 1-2  </a:t>
            </a:r>
            <a:r>
              <a:rPr lang="en-US" sz="1600" dirty="0" smtClean="0">
                <a:solidFill>
                  <a:schemeClr val="tx1"/>
                </a:solidFill>
                <a:latin typeface="+mj-lt"/>
              </a:rPr>
              <a:t>Two examples of Bluetooth headsets: mono (left) and stereo (right)</a:t>
            </a:r>
            <a:endParaRPr lang="en-US" sz="1600" dirty="0">
              <a:solidFill>
                <a:schemeClr val="tx1"/>
              </a:solidFill>
              <a:latin typeface="+mj-lt"/>
            </a:endParaRPr>
          </a:p>
        </p:txBody>
      </p:sp>
      <p:pic>
        <p:nvPicPr>
          <p:cNvPr id="2050" name="Picture 2" descr="C:\Users\Julie\Documents\DropBox\InstructorManuals\GuidetoWireless\Figures\07318_ch01\07318_ch01_f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580" y="1143000"/>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612648" y="228600"/>
            <a:ext cx="8153400" cy="990600"/>
          </a:xfrm>
        </p:spPr>
        <p:txBody>
          <a:bodyPr>
            <a:normAutofit fontScale="90000"/>
          </a:bodyPr>
          <a:lstStyle/>
          <a:p>
            <a:r>
              <a:rPr lang="en-US" dirty="0" smtClean="0"/>
              <a:t>Bluetooth and Other Short-Range Wireless Technologies</a:t>
            </a:r>
            <a:endParaRPr lang="en-US" dirty="0"/>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E193D473-C5C1-49EE-810B-643830F86134}" type="slidenum">
              <a:rPr lang="en-US"/>
              <a:pPr/>
              <a:t>13</a:t>
            </a:fld>
            <a:endParaRPr lang="en-US" sz="2000" dirty="0"/>
          </a:p>
        </p:txBody>
      </p:sp>
      <p:sp>
        <p:nvSpPr>
          <p:cNvPr id="437251" name="Rectangle 3"/>
          <p:cNvSpPr>
            <a:spLocks noGrp="1" noChangeArrowheads="1"/>
          </p:cNvSpPr>
          <p:nvPr>
            <p:ph sz="quarter" idx="1"/>
          </p:nvPr>
        </p:nvSpPr>
        <p:spPr>
          <a:xfrm>
            <a:off x="533400" y="1676400"/>
            <a:ext cx="8229600" cy="4572000"/>
          </a:xfrm>
        </p:spPr>
        <p:txBody>
          <a:bodyPr>
            <a:normAutofit fontScale="92500" lnSpcReduction="10000"/>
          </a:bodyPr>
          <a:lstStyle/>
          <a:p>
            <a:r>
              <a:rPr lang="en-US" dirty="0" smtClean="0"/>
              <a:t>Wireless HD and WiGig</a:t>
            </a:r>
          </a:p>
          <a:p>
            <a:pPr lvl="1"/>
            <a:r>
              <a:rPr lang="en-US" dirty="0" smtClean="0"/>
              <a:t>Can transfer video and sound at speeds between 7 Gbps and 10 Gbps using Ultra Wide Band (UWB)</a:t>
            </a:r>
            <a:endParaRPr lang="en-US" dirty="0"/>
          </a:p>
          <a:p>
            <a:pPr lvl="1"/>
            <a:r>
              <a:rPr lang="en-US" dirty="0" smtClean="0"/>
              <a:t>Distance: up to 10 meters (only in a room with few or no obstacles)</a:t>
            </a:r>
          </a:p>
          <a:p>
            <a:pPr lvl="1"/>
            <a:r>
              <a:rPr lang="en-US" dirty="0" smtClean="0"/>
              <a:t>Greater the distance, the slower the transmission</a:t>
            </a:r>
          </a:p>
          <a:p>
            <a:r>
              <a:rPr lang="en-US" dirty="0" smtClean="0"/>
              <a:t>Piconet</a:t>
            </a:r>
            <a:endParaRPr lang="en-US" dirty="0"/>
          </a:p>
          <a:p>
            <a:pPr lvl="1"/>
            <a:r>
              <a:rPr lang="en-US" dirty="0"/>
              <a:t>Wireless personal area network (WPAN)</a:t>
            </a:r>
          </a:p>
          <a:p>
            <a:pPr lvl="1"/>
            <a:r>
              <a:rPr lang="en-US" dirty="0"/>
              <a:t>Consists of two or more Bluetooth devices that are exchanging data with each </a:t>
            </a:r>
            <a:r>
              <a:rPr lang="en-US" dirty="0" smtClean="0"/>
              <a:t>other</a:t>
            </a:r>
          </a:p>
          <a:p>
            <a:pPr lvl="2"/>
            <a:r>
              <a:rPr lang="en-US" dirty="0" smtClean="0"/>
              <a:t>Up seven devices can belong to a single WPAN</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p:txBody>
          <a:bodyPr/>
          <a:lstStyle/>
          <a:p>
            <a:fld id="{2D2E9E54-D8FA-4A5B-987B-78C429F75926}" type="slidenum">
              <a:rPr lang="en-US"/>
              <a:pPr/>
              <a:t>14</a:t>
            </a:fld>
            <a:endParaRPr lang="en-US" sz="2000" dirty="0"/>
          </a:p>
        </p:txBody>
      </p:sp>
      <p:sp>
        <p:nvSpPr>
          <p:cNvPr id="2" name="TextBox 1"/>
          <p:cNvSpPr txBox="1"/>
          <p:nvPr/>
        </p:nvSpPr>
        <p:spPr>
          <a:xfrm>
            <a:off x="1752600" y="5110646"/>
            <a:ext cx="5460919" cy="584775"/>
          </a:xfrm>
          <a:prstGeom prst="rect">
            <a:avLst/>
          </a:prstGeom>
          <a:noFill/>
        </p:spPr>
        <p:txBody>
          <a:bodyPr wrap="none" rtlCol="0">
            <a:spAutoFit/>
          </a:bodyPr>
          <a:lstStyle/>
          <a:p>
            <a:r>
              <a:rPr lang="en-US" sz="1600" b="1" dirty="0" smtClean="0">
                <a:solidFill>
                  <a:schemeClr val="tx1"/>
                </a:solidFill>
                <a:latin typeface="+mj-lt"/>
              </a:rPr>
              <a:t>Figure 1-3  </a:t>
            </a:r>
            <a:r>
              <a:rPr lang="en-US" sz="1600" dirty="0" smtClean="0">
                <a:solidFill>
                  <a:schemeClr val="tx1"/>
                </a:solidFill>
                <a:latin typeface="+mj-lt"/>
              </a:rPr>
              <a:t>Bluetooth network (piconet) or WPAN between</a:t>
            </a:r>
          </a:p>
          <a:p>
            <a:r>
              <a:rPr lang="en-US" sz="1600" dirty="0">
                <a:solidFill>
                  <a:schemeClr val="tx1"/>
                </a:solidFill>
                <a:latin typeface="+mj-lt"/>
              </a:rPr>
              <a:t> </a:t>
            </a:r>
            <a:r>
              <a:rPr lang="en-US" sz="1600" dirty="0" smtClean="0">
                <a:solidFill>
                  <a:schemeClr val="tx1"/>
                </a:solidFill>
                <a:latin typeface="+mj-lt"/>
              </a:rPr>
              <a:t>                   a cordless handset and a headset</a:t>
            </a:r>
            <a:endParaRPr lang="en-US" sz="1600" dirty="0">
              <a:solidFill>
                <a:schemeClr val="tx1"/>
              </a:solidFill>
              <a:latin typeface="+mj-lt"/>
            </a:endParaRPr>
          </a:p>
        </p:txBody>
      </p:sp>
      <p:pic>
        <p:nvPicPr>
          <p:cNvPr id="3074" name="Picture 2" descr="C:\Users\Julie\Documents\DropBox\InstructorManuals\GuidetoWireless\Figures\07318_ch01\07318_ch01_f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18" y="1905000"/>
            <a:ext cx="6873482"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12648" y="228600"/>
            <a:ext cx="8153400" cy="990600"/>
          </a:xfrm>
        </p:spPr>
        <p:txBody>
          <a:bodyPr/>
          <a:lstStyle/>
          <a:p>
            <a:r>
              <a:rPr lang="en-US" dirty="0"/>
              <a:t>Satellite Networks</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C15BA50E-DF14-4DAB-A3CB-B73F37891ED2}" type="slidenum">
              <a:rPr lang="en-US"/>
              <a:pPr/>
              <a:t>15</a:t>
            </a:fld>
            <a:endParaRPr lang="en-US" sz="2000" dirty="0"/>
          </a:p>
        </p:txBody>
      </p:sp>
      <p:sp>
        <p:nvSpPr>
          <p:cNvPr id="304131" name="Rectangle 3"/>
          <p:cNvSpPr>
            <a:spLocks noGrp="1" noChangeArrowheads="1"/>
          </p:cNvSpPr>
          <p:nvPr>
            <p:ph sz="quarter" idx="1"/>
          </p:nvPr>
        </p:nvSpPr>
        <p:spPr/>
        <p:txBody>
          <a:bodyPr/>
          <a:lstStyle/>
          <a:p>
            <a:r>
              <a:rPr lang="en-US" dirty="0"/>
              <a:t>Used to transmit data over very long distance</a:t>
            </a:r>
          </a:p>
          <a:p>
            <a:r>
              <a:rPr lang="en-US" dirty="0"/>
              <a:t>Repeater</a:t>
            </a:r>
          </a:p>
          <a:p>
            <a:pPr lvl="1"/>
            <a:r>
              <a:rPr lang="en-US" dirty="0"/>
              <a:t>Located in the satellite itself</a:t>
            </a:r>
          </a:p>
          <a:p>
            <a:pPr lvl="1"/>
            <a:r>
              <a:rPr lang="en-US" dirty="0" smtClean="0"/>
              <a:t>“Repeats</a:t>
            </a:r>
            <a:r>
              <a:rPr lang="en-US" dirty="0"/>
              <a:t>” the same signal to another </a:t>
            </a:r>
            <a:r>
              <a:rPr lang="en-US" dirty="0" smtClean="0"/>
              <a:t>location down on the surface</a:t>
            </a:r>
            <a:endParaRPr lang="en-US" dirty="0"/>
          </a:p>
          <a:p>
            <a:pPr lvl="1"/>
            <a:r>
              <a:rPr lang="en-US" dirty="0"/>
              <a:t>Used to transmit data from one earth station to another</a:t>
            </a:r>
          </a:p>
          <a:p>
            <a:pPr lvl="2"/>
            <a:r>
              <a:rPr lang="en-US" dirty="0"/>
              <a:t>Transmission time </a:t>
            </a:r>
            <a:r>
              <a:rPr lang="en-US" dirty="0" smtClean="0"/>
              <a:t>can be up to </a:t>
            </a:r>
            <a:r>
              <a:rPr lang="en-US" dirty="0"/>
              <a:t>250 milliseconds</a:t>
            </a:r>
          </a:p>
          <a:p>
            <a:pPr lvl="1"/>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p:txBody>
          <a:bodyPr/>
          <a:lstStyle/>
          <a:p>
            <a:fld id="{253C28E2-A85D-4DF9-8004-F073A09243BB}" type="slidenum">
              <a:rPr lang="en-US"/>
              <a:pPr/>
              <a:t>16</a:t>
            </a:fld>
            <a:endParaRPr lang="en-US" sz="2000" dirty="0"/>
          </a:p>
        </p:txBody>
      </p:sp>
      <p:sp>
        <p:nvSpPr>
          <p:cNvPr id="2" name="TextBox 1"/>
          <p:cNvSpPr txBox="1"/>
          <p:nvPr/>
        </p:nvSpPr>
        <p:spPr>
          <a:xfrm>
            <a:off x="1447800" y="5542606"/>
            <a:ext cx="5830442" cy="338554"/>
          </a:xfrm>
          <a:prstGeom prst="rect">
            <a:avLst/>
          </a:prstGeom>
          <a:noFill/>
        </p:spPr>
        <p:txBody>
          <a:bodyPr wrap="none" rtlCol="0">
            <a:spAutoFit/>
          </a:bodyPr>
          <a:lstStyle/>
          <a:p>
            <a:r>
              <a:rPr lang="en-US" sz="1600" b="1" dirty="0" smtClean="0">
                <a:solidFill>
                  <a:schemeClr val="tx1"/>
                </a:solidFill>
                <a:latin typeface="+mj-lt"/>
              </a:rPr>
              <a:t>Figure 1-5  </a:t>
            </a:r>
            <a:r>
              <a:rPr lang="en-US" sz="1600" dirty="0" smtClean="0">
                <a:solidFill>
                  <a:schemeClr val="tx1"/>
                </a:solidFill>
                <a:latin typeface="+mj-lt"/>
              </a:rPr>
              <a:t>Satellite repeating a signal to another Earth station</a:t>
            </a:r>
            <a:endParaRPr lang="en-US" sz="1600" dirty="0">
              <a:solidFill>
                <a:schemeClr val="tx1"/>
              </a:solidFill>
              <a:latin typeface="+mj-lt"/>
            </a:endParaRPr>
          </a:p>
        </p:txBody>
      </p:sp>
      <p:pic>
        <p:nvPicPr>
          <p:cNvPr id="4098" name="Picture 2" descr="C:\Users\Julie\Documents\DropBox\InstructorManuals\GuidetoWireless\Figures\07318_ch01\07318_ch01_f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5830442" cy="324895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12648" y="228600"/>
            <a:ext cx="8153400" cy="990600"/>
          </a:xfrm>
        </p:spPr>
        <p:txBody>
          <a:bodyPr/>
          <a:lstStyle/>
          <a:p>
            <a:r>
              <a:rPr lang="en-US" dirty="0"/>
              <a:t>Cellular Networks</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81148EAC-7E5D-4CC8-8656-22A3193CEF32}" type="slidenum">
              <a:rPr lang="en-US"/>
              <a:pPr/>
              <a:t>17</a:t>
            </a:fld>
            <a:endParaRPr lang="en-US" sz="2000" dirty="0"/>
          </a:p>
        </p:txBody>
      </p:sp>
      <p:sp>
        <p:nvSpPr>
          <p:cNvPr id="305155" name="Rectangle 3"/>
          <p:cNvSpPr>
            <a:spLocks noGrp="1" noChangeArrowheads="1"/>
          </p:cNvSpPr>
          <p:nvPr>
            <p:ph sz="quarter" idx="1"/>
          </p:nvPr>
        </p:nvSpPr>
        <p:spPr>
          <a:xfrm>
            <a:off x="304800" y="1600200"/>
            <a:ext cx="8458200" cy="4572000"/>
          </a:xfrm>
        </p:spPr>
        <p:txBody>
          <a:bodyPr/>
          <a:lstStyle/>
          <a:p>
            <a:r>
              <a:rPr lang="en-US" dirty="0"/>
              <a:t>Modern cellular telephone network</a:t>
            </a:r>
          </a:p>
          <a:p>
            <a:pPr lvl="1"/>
            <a:r>
              <a:rPr lang="en-US" dirty="0"/>
              <a:t>Built around the concept of </a:t>
            </a:r>
            <a:r>
              <a:rPr lang="en-US" dirty="0" smtClean="0"/>
              <a:t>low-power </a:t>
            </a:r>
            <a:r>
              <a:rPr lang="en-US" dirty="0"/>
              <a:t>transmitters</a:t>
            </a:r>
          </a:p>
          <a:p>
            <a:pPr lvl="1"/>
            <a:r>
              <a:rPr lang="en-US" dirty="0"/>
              <a:t>With each “cell” handling a number of users</a:t>
            </a:r>
          </a:p>
          <a:p>
            <a:pPr lvl="1"/>
            <a:r>
              <a:rPr lang="en-US" dirty="0"/>
              <a:t>Transmission towers are spread throughout a geographical area</a:t>
            </a:r>
          </a:p>
          <a:p>
            <a:pPr lvl="1"/>
            <a:r>
              <a:rPr lang="en-US" dirty="0"/>
              <a:t>The same radio frequency channels can be reused by another tower </a:t>
            </a:r>
          </a:p>
          <a:p>
            <a:pPr lvl="2"/>
            <a:r>
              <a:rPr lang="en-US" dirty="0"/>
              <a:t>Located a few miles away to avoid interference</a:t>
            </a:r>
          </a:p>
          <a:p>
            <a:pPr lvl="2"/>
            <a:r>
              <a:rPr lang="en-US" dirty="0"/>
              <a:t>Maximizes the use of a limited range of frequency channels</a:t>
            </a:r>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p:txBody>
          <a:bodyPr/>
          <a:lstStyle/>
          <a:p>
            <a:fld id="{17DDB013-A076-4959-AE7D-26362426B787}" type="slidenum">
              <a:rPr lang="en-US"/>
              <a:pPr/>
              <a:t>18</a:t>
            </a:fld>
            <a:endParaRPr lang="en-US" sz="2000" dirty="0"/>
          </a:p>
        </p:txBody>
      </p:sp>
      <p:sp>
        <p:nvSpPr>
          <p:cNvPr id="2" name="TextBox 1"/>
          <p:cNvSpPr txBox="1"/>
          <p:nvPr/>
        </p:nvSpPr>
        <p:spPr>
          <a:xfrm>
            <a:off x="1219200" y="5510322"/>
            <a:ext cx="6800131" cy="338554"/>
          </a:xfrm>
          <a:prstGeom prst="rect">
            <a:avLst/>
          </a:prstGeom>
          <a:noFill/>
        </p:spPr>
        <p:txBody>
          <a:bodyPr wrap="none" rtlCol="0">
            <a:spAutoFit/>
          </a:bodyPr>
          <a:lstStyle/>
          <a:p>
            <a:r>
              <a:rPr lang="en-US" sz="1600" b="1" dirty="0" smtClean="0">
                <a:solidFill>
                  <a:schemeClr val="tx1"/>
                </a:solidFill>
                <a:latin typeface="+mj-lt"/>
              </a:rPr>
              <a:t>Figure 1-6  </a:t>
            </a:r>
            <a:r>
              <a:rPr lang="en-US" sz="1600" dirty="0" smtClean="0">
                <a:solidFill>
                  <a:schemeClr val="tx1"/>
                </a:solidFill>
                <a:latin typeface="+mj-lt"/>
              </a:rPr>
              <a:t>Smartphones - Blackberry Bold (left) and Apple iPhone (right)</a:t>
            </a:r>
            <a:endParaRPr lang="en-US" sz="1600" dirty="0">
              <a:solidFill>
                <a:schemeClr val="tx1"/>
              </a:solidFill>
              <a:latin typeface="+mj-lt"/>
            </a:endParaRPr>
          </a:p>
        </p:txBody>
      </p:sp>
      <p:pic>
        <p:nvPicPr>
          <p:cNvPr id="5122" name="Picture 2" descr="C:\Users\Julie\Documents\DropBox\InstructorManuals\GuidetoWireless\Figures\07318_ch01\07318_ch01_f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59" y="904568"/>
            <a:ext cx="5569412" cy="4177059"/>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612648" y="228600"/>
            <a:ext cx="8153400" cy="990600"/>
          </a:xfrm>
        </p:spPr>
        <p:txBody>
          <a:bodyPr/>
          <a:lstStyle/>
          <a:p>
            <a:r>
              <a:rPr lang="en-US" dirty="0"/>
              <a:t>Cellular </a:t>
            </a:r>
            <a:r>
              <a:rPr lang="en-US" dirty="0" smtClean="0"/>
              <a:t>Networks</a:t>
            </a:r>
            <a:endParaRPr lang="en-US" dirty="0"/>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F3B5D48F-9E12-447A-BF3A-08701189285E}" type="slidenum">
              <a:rPr lang="en-US"/>
              <a:pPr/>
              <a:t>19</a:t>
            </a:fld>
            <a:endParaRPr lang="en-US" sz="2000" dirty="0"/>
          </a:p>
        </p:txBody>
      </p:sp>
      <p:sp>
        <p:nvSpPr>
          <p:cNvPr id="445443" name="Rectangle 3"/>
          <p:cNvSpPr>
            <a:spLocks noGrp="1" noChangeArrowheads="1"/>
          </p:cNvSpPr>
          <p:nvPr>
            <p:ph sz="quarter" idx="1"/>
          </p:nvPr>
        </p:nvSpPr>
        <p:spPr>
          <a:xfrm>
            <a:off x="304800" y="1600200"/>
            <a:ext cx="8458200" cy="4572000"/>
          </a:xfrm>
        </p:spPr>
        <p:txBody>
          <a:bodyPr>
            <a:normAutofit lnSpcReduction="10000"/>
          </a:bodyPr>
          <a:lstStyle/>
          <a:p>
            <a:r>
              <a:rPr lang="en-US" dirty="0" smtClean="0"/>
              <a:t>4G (fourth </a:t>
            </a:r>
            <a:r>
              <a:rPr lang="en-US" dirty="0"/>
              <a:t>generation) technology</a:t>
            </a:r>
          </a:p>
          <a:p>
            <a:pPr lvl="1"/>
            <a:r>
              <a:rPr lang="en-US" dirty="0"/>
              <a:t>Uses 100% digital transmission for both voice and data</a:t>
            </a:r>
          </a:p>
          <a:p>
            <a:pPr lvl="1"/>
            <a:r>
              <a:rPr lang="en-US" dirty="0"/>
              <a:t>Transmission speed</a:t>
            </a:r>
          </a:p>
          <a:p>
            <a:pPr lvl="2"/>
            <a:r>
              <a:rPr lang="en-US" dirty="0" smtClean="0"/>
              <a:t>Over 150 </a:t>
            </a:r>
            <a:r>
              <a:rPr lang="en-US" dirty="0"/>
              <a:t>Mbps when stationary</a:t>
            </a:r>
          </a:p>
          <a:p>
            <a:pPr lvl="2"/>
            <a:r>
              <a:rPr lang="en-US" dirty="0" smtClean="0"/>
              <a:t>45 Mbps </a:t>
            </a:r>
            <a:r>
              <a:rPr lang="en-US" dirty="0"/>
              <a:t>for slow-moving pedestrians</a:t>
            </a:r>
          </a:p>
          <a:p>
            <a:pPr lvl="2"/>
            <a:r>
              <a:rPr lang="en-US" dirty="0" smtClean="0"/>
              <a:t>20 Mbps in a fast </a:t>
            </a:r>
            <a:r>
              <a:rPr lang="en-US" dirty="0"/>
              <a:t>moving vehicle</a:t>
            </a:r>
          </a:p>
          <a:p>
            <a:r>
              <a:rPr lang="en-US" dirty="0" smtClean="0"/>
              <a:t>3G (third generation) technology</a:t>
            </a:r>
          </a:p>
          <a:p>
            <a:pPr lvl="1"/>
            <a:r>
              <a:rPr lang="en-US" dirty="0" smtClean="0"/>
              <a:t>Has </a:t>
            </a:r>
            <a:r>
              <a:rPr lang="en-US" dirty="0"/>
              <a:t>a </a:t>
            </a:r>
            <a:r>
              <a:rPr lang="en-US" dirty="0" smtClean="0"/>
              <a:t>theoretical maximum </a:t>
            </a:r>
            <a:r>
              <a:rPr lang="en-US" dirty="0"/>
              <a:t>data transmission rate of up to </a:t>
            </a:r>
            <a:r>
              <a:rPr lang="en-US" dirty="0" smtClean="0"/>
              <a:t>21 Mbps</a:t>
            </a:r>
          </a:p>
          <a:p>
            <a:pPr lvl="1"/>
            <a:r>
              <a:rPr lang="en-US" dirty="0" smtClean="0"/>
              <a:t>Realistic speeds are between 3 to 11 Mbps</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2648" y="228600"/>
            <a:ext cx="8153400" cy="990600"/>
          </a:xfrm>
        </p:spPr>
        <p:txBody>
          <a:bodyPr/>
          <a:lstStyle/>
          <a:p>
            <a:r>
              <a:rPr lang="en-US" dirty="0"/>
              <a:t>Objectives</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A46D84B8-C8CB-47A9-B78C-DC5BE5C06307}" type="slidenum">
              <a:rPr lang="en-US"/>
              <a:pPr/>
              <a:t>2</a:t>
            </a:fld>
            <a:endParaRPr lang="en-US" sz="2000" dirty="0"/>
          </a:p>
        </p:txBody>
      </p:sp>
      <p:sp>
        <p:nvSpPr>
          <p:cNvPr id="3075" name="Rectangle 3"/>
          <p:cNvSpPr>
            <a:spLocks noGrp="1" noChangeArrowheads="1"/>
          </p:cNvSpPr>
          <p:nvPr>
            <p:ph sz="quarter" idx="1"/>
          </p:nvPr>
        </p:nvSpPr>
        <p:spPr>
          <a:xfrm>
            <a:off x="457200" y="1676400"/>
            <a:ext cx="8305800" cy="4572000"/>
          </a:xfrm>
        </p:spPr>
        <p:txBody>
          <a:bodyPr/>
          <a:lstStyle/>
          <a:p>
            <a:r>
              <a:rPr lang="en-US" dirty="0" smtClean="0"/>
              <a:t>Describe </a:t>
            </a:r>
            <a:r>
              <a:rPr lang="en-US" dirty="0"/>
              <a:t>how </a:t>
            </a:r>
            <a:r>
              <a:rPr lang="en-US" dirty="0" smtClean="0"/>
              <a:t>wireless communications </a:t>
            </a:r>
            <a:r>
              <a:rPr lang="en-US" dirty="0"/>
              <a:t>technologies are used today</a:t>
            </a:r>
          </a:p>
          <a:p>
            <a:r>
              <a:rPr lang="en-US" dirty="0" smtClean="0"/>
              <a:t>List </a:t>
            </a:r>
            <a:r>
              <a:rPr lang="en-US" dirty="0"/>
              <a:t>various applications of wireless communications technology</a:t>
            </a:r>
          </a:p>
          <a:p>
            <a:r>
              <a:rPr lang="en-US" dirty="0" smtClean="0"/>
              <a:t>Outline </a:t>
            </a:r>
            <a:r>
              <a:rPr lang="en-US" dirty="0"/>
              <a:t>the advantages and disadvantages of wireless communications technology</a:t>
            </a:r>
          </a:p>
          <a:p>
            <a:r>
              <a:rPr lang="en-US" dirty="0"/>
              <a:t>List several </a:t>
            </a:r>
            <a:r>
              <a:rPr lang="en-US" dirty="0" smtClean="0"/>
              <a:t>types of wireless technologies and their purposes </a:t>
            </a:r>
            <a:endParaRPr lang="en-US" dirty="0"/>
          </a:p>
          <a:p>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p:txBody>
          <a:bodyPr/>
          <a:lstStyle/>
          <a:p>
            <a:fld id="{1E417344-AD06-48F3-A25B-6516570E87B2}" type="slidenum">
              <a:rPr lang="en-US"/>
              <a:pPr/>
              <a:t>20</a:t>
            </a:fld>
            <a:endParaRPr lang="en-US" sz="2000" dirty="0"/>
          </a:p>
        </p:txBody>
      </p:sp>
      <p:sp>
        <p:nvSpPr>
          <p:cNvPr id="2" name="TextBox 1"/>
          <p:cNvSpPr txBox="1"/>
          <p:nvPr/>
        </p:nvSpPr>
        <p:spPr>
          <a:xfrm>
            <a:off x="2743200" y="5410200"/>
            <a:ext cx="3329758" cy="338554"/>
          </a:xfrm>
          <a:prstGeom prst="rect">
            <a:avLst/>
          </a:prstGeom>
          <a:noFill/>
        </p:spPr>
        <p:txBody>
          <a:bodyPr wrap="none" rtlCol="0">
            <a:spAutoFit/>
          </a:bodyPr>
          <a:lstStyle/>
          <a:p>
            <a:r>
              <a:rPr lang="en-US" sz="1600" b="1" dirty="0" smtClean="0">
                <a:solidFill>
                  <a:schemeClr val="tx1"/>
                </a:solidFill>
                <a:latin typeface="+mj-lt"/>
              </a:rPr>
              <a:t>Figure 1-7  </a:t>
            </a:r>
            <a:r>
              <a:rPr lang="en-US" sz="1600" dirty="0" smtClean="0">
                <a:solidFill>
                  <a:schemeClr val="tx1"/>
                </a:solidFill>
                <a:latin typeface="+mj-lt"/>
              </a:rPr>
              <a:t>Digital cellular network</a:t>
            </a:r>
            <a:endParaRPr lang="en-US" sz="1600" dirty="0">
              <a:solidFill>
                <a:schemeClr val="tx1"/>
              </a:solidFill>
              <a:latin typeface="+mj-lt"/>
            </a:endParaRPr>
          </a:p>
        </p:txBody>
      </p:sp>
      <p:pic>
        <p:nvPicPr>
          <p:cNvPr id="6146" name="Picture 2" descr="C:\Users\Julie\Documents\DropBox\InstructorManuals\GuidetoWireless\Figures\07318_ch01\07318_ch01_f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32" y="1447800"/>
            <a:ext cx="7256894" cy="347583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612648" y="228600"/>
            <a:ext cx="8153400" cy="990600"/>
          </a:xfrm>
        </p:spPr>
        <p:txBody>
          <a:bodyPr/>
          <a:lstStyle/>
          <a:p>
            <a:r>
              <a:rPr lang="en-US" dirty="0"/>
              <a:t>Wireless Local Area Networks</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F6C38340-B1C2-430F-ADB3-E19FA32071F9}" type="slidenum">
              <a:rPr lang="en-US"/>
              <a:pPr/>
              <a:t>21</a:t>
            </a:fld>
            <a:endParaRPr lang="en-US" sz="2000" dirty="0"/>
          </a:p>
        </p:txBody>
      </p:sp>
      <p:sp>
        <p:nvSpPr>
          <p:cNvPr id="307203" name="Rectangle 3"/>
          <p:cNvSpPr>
            <a:spLocks noGrp="1" noChangeArrowheads="1"/>
          </p:cNvSpPr>
          <p:nvPr>
            <p:ph sz="quarter" idx="1"/>
          </p:nvPr>
        </p:nvSpPr>
        <p:spPr>
          <a:xfrm>
            <a:off x="304800" y="1600200"/>
            <a:ext cx="8458200" cy="4572000"/>
          </a:xfrm>
        </p:spPr>
        <p:txBody>
          <a:bodyPr/>
          <a:lstStyle/>
          <a:p>
            <a:pPr>
              <a:lnSpc>
                <a:spcPct val="90000"/>
              </a:lnSpc>
            </a:pPr>
            <a:r>
              <a:rPr lang="en-US" dirty="0"/>
              <a:t>Wireless Local Area Network (WLAN)</a:t>
            </a:r>
          </a:p>
          <a:p>
            <a:pPr lvl="1">
              <a:lnSpc>
                <a:spcPct val="90000"/>
              </a:lnSpc>
            </a:pPr>
            <a:r>
              <a:rPr lang="en-US" dirty="0"/>
              <a:t>Extension of a wired LAN</a:t>
            </a:r>
          </a:p>
          <a:p>
            <a:pPr lvl="2">
              <a:lnSpc>
                <a:spcPct val="90000"/>
              </a:lnSpc>
            </a:pPr>
            <a:r>
              <a:rPr lang="en-US" dirty="0"/>
              <a:t>Connecting to it through a device called a wireless access point</a:t>
            </a:r>
          </a:p>
          <a:p>
            <a:pPr>
              <a:lnSpc>
                <a:spcPct val="90000"/>
              </a:lnSpc>
            </a:pPr>
            <a:r>
              <a:rPr lang="en-US" dirty="0"/>
              <a:t>Access point (</a:t>
            </a:r>
            <a:r>
              <a:rPr lang="en-US" dirty="0" smtClean="0"/>
              <a:t>AP or wireless AP)</a:t>
            </a:r>
            <a:endParaRPr lang="en-US" dirty="0"/>
          </a:p>
          <a:p>
            <a:pPr lvl="1">
              <a:lnSpc>
                <a:spcPct val="90000"/>
              </a:lnSpc>
            </a:pPr>
            <a:r>
              <a:rPr lang="en-US" dirty="0"/>
              <a:t>Relays data signals </a:t>
            </a:r>
            <a:r>
              <a:rPr lang="en-US" dirty="0" smtClean="0"/>
              <a:t>among </a:t>
            </a:r>
            <a:r>
              <a:rPr lang="en-US" dirty="0"/>
              <a:t>all of the devices </a:t>
            </a:r>
            <a:r>
              <a:rPr lang="en-US" dirty="0" smtClean="0"/>
              <a:t>on the wired </a:t>
            </a:r>
            <a:r>
              <a:rPr lang="en-US" dirty="0"/>
              <a:t>network</a:t>
            </a:r>
          </a:p>
          <a:p>
            <a:pPr>
              <a:lnSpc>
                <a:spcPct val="90000"/>
              </a:lnSpc>
            </a:pPr>
            <a:r>
              <a:rPr lang="en-US" dirty="0"/>
              <a:t>Each computer on the WLAN has a wireless network interface card (NIC)</a:t>
            </a:r>
          </a:p>
          <a:p>
            <a:pPr lvl="1">
              <a:lnSpc>
                <a:spcPct val="90000"/>
              </a:lnSpc>
            </a:pPr>
            <a:r>
              <a:rPr lang="en-US" dirty="0" smtClean="0"/>
              <a:t>Has </a:t>
            </a:r>
            <a:r>
              <a:rPr lang="en-US" dirty="0"/>
              <a:t>an antenna built into it</a:t>
            </a:r>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1"/>
          </p:nvPr>
        </p:nvSpPr>
        <p:spPr/>
        <p:txBody>
          <a:bodyPr/>
          <a:lstStyle/>
          <a:p>
            <a:r>
              <a:rPr lang="en-US" smtClean="0"/>
              <a:t>242-306 Mobile and Wireless Computing</a:t>
            </a:r>
            <a:endParaRPr lang="en-US" dirty="0"/>
          </a:p>
        </p:txBody>
      </p:sp>
      <p:sp>
        <p:nvSpPr>
          <p:cNvPr id="5" name="Slide Number Placeholder 2"/>
          <p:cNvSpPr>
            <a:spLocks noGrp="1"/>
          </p:cNvSpPr>
          <p:nvPr>
            <p:ph type="sldNum" sz="quarter" idx="12"/>
          </p:nvPr>
        </p:nvSpPr>
        <p:spPr/>
        <p:txBody>
          <a:bodyPr/>
          <a:lstStyle/>
          <a:p>
            <a:fld id="{96CED527-73E4-43F5-BA54-AD60C85BE6BC}" type="slidenum">
              <a:rPr lang="en-US"/>
              <a:pPr/>
              <a:t>22</a:t>
            </a:fld>
            <a:endParaRPr lang="en-US" sz="2000" dirty="0"/>
          </a:p>
        </p:txBody>
      </p:sp>
      <p:sp>
        <p:nvSpPr>
          <p:cNvPr id="2" name="TextBox 1"/>
          <p:cNvSpPr txBox="1"/>
          <p:nvPr/>
        </p:nvSpPr>
        <p:spPr>
          <a:xfrm>
            <a:off x="990600" y="5235676"/>
            <a:ext cx="6962162" cy="584775"/>
          </a:xfrm>
          <a:prstGeom prst="rect">
            <a:avLst/>
          </a:prstGeom>
          <a:noFill/>
        </p:spPr>
        <p:txBody>
          <a:bodyPr wrap="none" rtlCol="0">
            <a:spAutoFit/>
          </a:bodyPr>
          <a:lstStyle/>
          <a:p>
            <a:r>
              <a:rPr lang="en-US" sz="1600" b="1" dirty="0" smtClean="0">
                <a:solidFill>
                  <a:schemeClr val="tx1"/>
                </a:solidFill>
                <a:latin typeface="+mj-lt"/>
              </a:rPr>
              <a:t>Figure 1-8  </a:t>
            </a:r>
            <a:r>
              <a:rPr lang="en-US" sz="1600" dirty="0" smtClean="0">
                <a:solidFill>
                  <a:schemeClr val="tx1"/>
                </a:solidFill>
                <a:latin typeface="+mj-lt"/>
              </a:rPr>
              <a:t>Clockwise from top left: a) access point with built-in antennas, </a:t>
            </a:r>
          </a:p>
          <a:p>
            <a:r>
              <a:rPr lang="en-US" sz="1600" dirty="0">
                <a:solidFill>
                  <a:schemeClr val="tx1"/>
                </a:solidFill>
                <a:latin typeface="+mj-lt"/>
              </a:rPr>
              <a:t> </a:t>
            </a:r>
            <a:r>
              <a:rPr lang="en-US" sz="1600" dirty="0" smtClean="0">
                <a:solidFill>
                  <a:schemeClr val="tx1"/>
                </a:solidFill>
                <a:latin typeface="+mj-lt"/>
              </a:rPr>
              <a:t>                   b) USB Wireless NIC, c) PCMCIA, and d) PCI Wireless NICs</a:t>
            </a:r>
            <a:endParaRPr lang="en-US" sz="1600" dirty="0">
              <a:solidFill>
                <a:schemeClr val="tx1"/>
              </a:solidFill>
              <a:latin typeface="+mj-lt"/>
            </a:endParaRPr>
          </a:p>
        </p:txBody>
      </p:sp>
      <p:pic>
        <p:nvPicPr>
          <p:cNvPr id="7170" name="Picture 2" descr="C:\Users\Julie\Documents\DropBox\InstructorManuals\GuidetoWireless\Figures\07318_ch01\07318_ch01_f0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2332037" cy="191293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ulie\Documents\DropBox\InstructorManuals\GuidetoWireless\Figures\07318_ch01\07318_ch01_f08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558" y="990599"/>
            <a:ext cx="2332037" cy="19129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ulie\Documents\DropBox\InstructorManuals\GuidetoWireless\Figures\07318_ch01\07318_ch01_f08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200400"/>
            <a:ext cx="2332037" cy="157797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Julie\Documents\DropBox\InstructorManuals\GuidetoWireless\Figures\07318_ch01\07318_ch01_f08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1681" y="3032918"/>
            <a:ext cx="2332037" cy="1912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612648" y="228600"/>
            <a:ext cx="8153400" cy="990600"/>
          </a:xfrm>
        </p:spPr>
        <p:txBody>
          <a:bodyPr/>
          <a:lstStyle/>
          <a:p>
            <a:r>
              <a:rPr lang="en-US" dirty="0"/>
              <a:t>Wireless Local Area </a:t>
            </a:r>
            <a:r>
              <a:rPr lang="en-US" dirty="0" smtClean="0"/>
              <a:t>Networks</a:t>
            </a:r>
            <a:endParaRPr lang="en-US" dirty="0"/>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092A8542-94C2-43C3-9DD3-A1FDF88CB659}" type="slidenum">
              <a:rPr lang="en-US"/>
              <a:pPr/>
              <a:t>23</a:t>
            </a:fld>
            <a:endParaRPr lang="en-US" sz="2000" dirty="0"/>
          </a:p>
        </p:txBody>
      </p:sp>
      <p:sp>
        <p:nvSpPr>
          <p:cNvPr id="449539" name="Rectangle 3"/>
          <p:cNvSpPr>
            <a:spLocks noGrp="1" noChangeArrowheads="1"/>
          </p:cNvSpPr>
          <p:nvPr>
            <p:ph sz="quarter" idx="1"/>
          </p:nvPr>
        </p:nvSpPr>
        <p:spPr>
          <a:xfrm>
            <a:off x="304800" y="1600200"/>
            <a:ext cx="8458200" cy="4572000"/>
          </a:xfrm>
        </p:spPr>
        <p:txBody>
          <a:bodyPr/>
          <a:lstStyle/>
          <a:p>
            <a:pPr>
              <a:lnSpc>
                <a:spcPct val="90000"/>
              </a:lnSpc>
            </a:pPr>
            <a:r>
              <a:rPr lang="en-US" dirty="0"/>
              <a:t>Institute of Electrical and Electronic Engineers (IEEE) </a:t>
            </a:r>
            <a:r>
              <a:rPr lang="en-US" dirty="0" smtClean="0"/>
              <a:t>standards</a:t>
            </a:r>
          </a:p>
          <a:p>
            <a:pPr lvl="1">
              <a:lnSpc>
                <a:spcPct val="90000"/>
              </a:lnSpc>
            </a:pPr>
            <a:r>
              <a:rPr lang="en-US" dirty="0" smtClean="0"/>
              <a:t>Established a series WLAN standards</a:t>
            </a:r>
            <a:endParaRPr lang="en-US" dirty="0"/>
          </a:p>
          <a:p>
            <a:pPr lvl="1">
              <a:lnSpc>
                <a:spcPct val="90000"/>
              </a:lnSpc>
            </a:pPr>
            <a:r>
              <a:rPr lang="en-US" dirty="0" smtClean="0"/>
              <a:t>Most recent IEEE 802.11n-2009 (more commonly known as IEEE 802.11n)</a:t>
            </a:r>
          </a:p>
          <a:p>
            <a:pPr lvl="2">
              <a:lnSpc>
                <a:spcPct val="90000"/>
              </a:lnSpc>
            </a:pPr>
            <a:r>
              <a:rPr lang="en-US" dirty="0" smtClean="0"/>
              <a:t>Provides for transmission speeds of up to 600 Mbps and covers distances up to 375 feet</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p:txBody>
          <a:bodyPr/>
          <a:lstStyle/>
          <a:p>
            <a:fld id="{CB15FE3D-F4E4-4B8B-8F01-A3ED95A71766}" type="slidenum">
              <a:rPr lang="en-US"/>
              <a:pPr/>
              <a:t>24</a:t>
            </a:fld>
            <a:endParaRPr lang="en-US" sz="2000" dirty="0"/>
          </a:p>
        </p:txBody>
      </p:sp>
      <p:sp>
        <p:nvSpPr>
          <p:cNvPr id="2" name="TextBox 1"/>
          <p:cNvSpPr txBox="1"/>
          <p:nvPr/>
        </p:nvSpPr>
        <p:spPr>
          <a:xfrm>
            <a:off x="2971800" y="5275665"/>
            <a:ext cx="2577437" cy="338554"/>
          </a:xfrm>
          <a:prstGeom prst="rect">
            <a:avLst/>
          </a:prstGeom>
          <a:noFill/>
        </p:spPr>
        <p:txBody>
          <a:bodyPr wrap="none" rtlCol="0">
            <a:spAutoFit/>
          </a:bodyPr>
          <a:lstStyle/>
          <a:p>
            <a:r>
              <a:rPr lang="en-US" sz="1600" b="1" dirty="0" smtClean="0">
                <a:solidFill>
                  <a:schemeClr val="tx1"/>
                </a:solidFill>
                <a:latin typeface="+mj-lt"/>
              </a:rPr>
              <a:t>Figure 1-10  </a:t>
            </a:r>
            <a:r>
              <a:rPr lang="en-US" sz="1600" dirty="0" smtClean="0">
                <a:solidFill>
                  <a:schemeClr val="tx1"/>
                </a:solidFill>
                <a:latin typeface="+mj-lt"/>
              </a:rPr>
              <a:t>Office WLAN</a:t>
            </a:r>
            <a:endParaRPr lang="en-US" sz="1600" dirty="0">
              <a:solidFill>
                <a:schemeClr val="tx1"/>
              </a:solidFill>
              <a:latin typeface="+mj-lt"/>
            </a:endParaRPr>
          </a:p>
        </p:txBody>
      </p:sp>
      <p:pic>
        <p:nvPicPr>
          <p:cNvPr id="8194" name="Picture 2" descr="C:\Users\Julie\Documents\DropBox\InstructorManuals\GuidetoWireless\Figures\07318_ch01\07318_ch01_f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6075781"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612648" y="228600"/>
            <a:ext cx="8153400" cy="990600"/>
          </a:xfrm>
        </p:spPr>
        <p:txBody>
          <a:bodyPr/>
          <a:lstStyle/>
          <a:p>
            <a:r>
              <a:rPr lang="en-US" dirty="0"/>
              <a:t>Fixed Broadband </a:t>
            </a:r>
            <a:r>
              <a:rPr lang="en-US" dirty="0" smtClean="0"/>
              <a:t>Wire</a:t>
            </a:r>
            <a:endParaRPr lang="en-US" dirty="0"/>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FC1C8F7E-5FDD-48D4-AAB3-6918C7D165CE}" type="slidenum">
              <a:rPr lang="en-US"/>
              <a:pPr/>
              <a:t>25</a:t>
            </a:fld>
            <a:endParaRPr lang="en-US" sz="2000" dirty="0"/>
          </a:p>
        </p:txBody>
      </p:sp>
      <p:sp>
        <p:nvSpPr>
          <p:cNvPr id="310275" name="Rectangle 3"/>
          <p:cNvSpPr>
            <a:spLocks noGrp="1" noChangeArrowheads="1"/>
          </p:cNvSpPr>
          <p:nvPr>
            <p:ph sz="quarter" idx="1"/>
          </p:nvPr>
        </p:nvSpPr>
        <p:spPr>
          <a:xfrm>
            <a:off x="304800" y="1524000"/>
            <a:ext cx="8534400" cy="4495800"/>
          </a:xfrm>
        </p:spPr>
        <p:txBody>
          <a:bodyPr>
            <a:normAutofit fontScale="92500" lnSpcReduction="20000"/>
          </a:bodyPr>
          <a:lstStyle/>
          <a:p>
            <a:r>
              <a:rPr lang="en-US" dirty="0"/>
              <a:t>Integrated Services Digital Networks (ISDN)</a:t>
            </a:r>
          </a:p>
          <a:p>
            <a:pPr lvl="1"/>
            <a:r>
              <a:rPr lang="en-US" dirty="0" smtClean="0"/>
              <a:t>Transmits at up to 256 </a:t>
            </a:r>
            <a:r>
              <a:rPr lang="en-US" dirty="0"/>
              <a:t>Kbps over regular phone lines</a:t>
            </a:r>
          </a:p>
          <a:p>
            <a:r>
              <a:rPr lang="en-US" dirty="0"/>
              <a:t>T1 lines</a:t>
            </a:r>
          </a:p>
          <a:p>
            <a:pPr lvl="1"/>
            <a:r>
              <a:rPr lang="en-US" dirty="0"/>
              <a:t>Transmit at 1.544 </a:t>
            </a:r>
            <a:r>
              <a:rPr lang="en-US" dirty="0" smtClean="0"/>
              <a:t>Mbps</a:t>
            </a:r>
          </a:p>
          <a:p>
            <a:pPr lvl="1"/>
            <a:r>
              <a:rPr lang="en-US" dirty="0" smtClean="0"/>
              <a:t>Very costly option</a:t>
            </a:r>
            <a:endParaRPr lang="en-US" dirty="0"/>
          </a:p>
          <a:p>
            <a:r>
              <a:rPr lang="en-US" dirty="0"/>
              <a:t>Cable </a:t>
            </a:r>
            <a:r>
              <a:rPr lang="en-US" dirty="0" smtClean="0"/>
              <a:t>modems</a:t>
            </a:r>
            <a:endParaRPr lang="en-US" dirty="0"/>
          </a:p>
          <a:p>
            <a:pPr lvl="1"/>
            <a:r>
              <a:rPr lang="en-US" dirty="0"/>
              <a:t>Generally only available in residential </a:t>
            </a:r>
            <a:r>
              <a:rPr lang="en-US" dirty="0" smtClean="0"/>
              <a:t>areas</a:t>
            </a:r>
          </a:p>
          <a:p>
            <a:r>
              <a:rPr lang="en-US" dirty="0" smtClean="0"/>
              <a:t>Digital subscriber lines (DSL)</a:t>
            </a:r>
          </a:p>
          <a:p>
            <a:pPr lvl="1"/>
            <a:r>
              <a:rPr lang="en-US" dirty="0" smtClean="0"/>
              <a:t>Use either regular or special telephone lines</a:t>
            </a:r>
            <a:endParaRPr lang="en-US" dirty="0"/>
          </a:p>
          <a:p>
            <a:pPr lvl="1"/>
            <a:r>
              <a:rPr lang="en-US" dirty="0" smtClean="0"/>
              <a:t>Speed is dependent on distance between FPE’s main office and nearest telephone switching office</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612648" y="228600"/>
            <a:ext cx="8153400" cy="990600"/>
          </a:xfrm>
        </p:spPr>
        <p:txBody>
          <a:bodyPr/>
          <a:lstStyle/>
          <a:p>
            <a:r>
              <a:rPr lang="en-US" dirty="0"/>
              <a:t>Fixed Broadband </a:t>
            </a:r>
            <a:r>
              <a:rPr lang="en-US" dirty="0" smtClean="0"/>
              <a:t>Wireless</a:t>
            </a:r>
            <a:endParaRPr lang="en-US" dirty="0"/>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ED63A132-8A7E-4101-A15C-B6BF4E159E2E}" type="slidenum">
              <a:rPr lang="en-US"/>
              <a:pPr/>
              <a:t>26</a:t>
            </a:fld>
            <a:endParaRPr lang="en-US" sz="2000" dirty="0"/>
          </a:p>
        </p:txBody>
      </p:sp>
      <p:sp>
        <p:nvSpPr>
          <p:cNvPr id="455683" name="Rectangle 3"/>
          <p:cNvSpPr>
            <a:spLocks noGrp="1" noChangeArrowheads="1"/>
          </p:cNvSpPr>
          <p:nvPr>
            <p:ph sz="quarter" idx="1"/>
          </p:nvPr>
        </p:nvSpPr>
        <p:spPr>
          <a:xfrm>
            <a:off x="304800" y="1600200"/>
            <a:ext cx="8534400" cy="4572000"/>
          </a:xfrm>
        </p:spPr>
        <p:txBody>
          <a:bodyPr>
            <a:normAutofit lnSpcReduction="10000"/>
          </a:bodyPr>
          <a:lstStyle/>
          <a:p>
            <a:r>
              <a:rPr lang="en-US" dirty="0"/>
              <a:t>Wireless metropolitan area network (WMAN)</a:t>
            </a:r>
          </a:p>
          <a:p>
            <a:pPr lvl="1"/>
            <a:r>
              <a:rPr lang="en-US" dirty="0"/>
              <a:t>Covers a distance of up to </a:t>
            </a:r>
            <a:r>
              <a:rPr lang="en-US" dirty="0" smtClean="0"/>
              <a:t>25 </a:t>
            </a:r>
            <a:r>
              <a:rPr lang="en-US" dirty="0"/>
              <a:t>miles</a:t>
            </a:r>
          </a:p>
          <a:p>
            <a:pPr lvl="1"/>
            <a:r>
              <a:rPr lang="en-US" dirty="0"/>
              <a:t>Based on the IEEE 802.16 </a:t>
            </a:r>
            <a:r>
              <a:rPr lang="en-US" dirty="0" smtClean="0"/>
              <a:t>WIMAX Fixed </a:t>
            </a:r>
            <a:r>
              <a:rPr lang="en-US" dirty="0"/>
              <a:t>Broadband Wireless standard</a:t>
            </a:r>
          </a:p>
          <a:p>
            <a:pPr lvl="1"/>
            <a:r>
              <a:rPr lang="en-US" dirty="0"/>
              <a:t>Uses </a:t>
            </a:r>
            <a:r>
              <a:rPr lang="en-US" dirty="0" smtClean="0"/>
              <a:t>radio waves and small </a:t>
            </a:r>
            <a:r>
              <a:rPr lang="en-US" dirty="0"/>
              <a:t>custom antennas on the roof of each </a:t>
            </a:r>
            <a:r>
              <a:rPr lang="en-US" dirty="0" smtClean="0"/>
              <a:t>building in WMAN</a:t>
            </a:r>
            <a:endParaRPr lang="en-US" dirty="0"/>
          </a:p>
          <a:p>
            <a:pPr lvl="1"/>
            <a:r>
              <a:rPr lang="en-US" dirty="0"/>
              <a:t>Transmission speeds</a:t>
            </a:r>
          </a:p>
          <a:p>
            <a:pPr lvl="2"/>
            <a:r>
              <a:rPr lang="en-US" dirty="0"/>
              <a:t>75 Mbps at distances of up to 4 miles (6.4 km)</a:t>
            </a:r>
          </a:p>
          <a:p>
            <a:pPr lvl="2"/>
            <a:r>
              <a:rPr lang="en-US" dirty="0"/>
              <a:t>17 to 50 Mbps at distances over 6 miles (10 km</a:t>
            </a:r>
            <a:r>
              <a:rPr lang="en-US" dirty="0" smtClean="0"/>
              <a:t>)</a:t>
            </a:r>
          </a:p>
          <a:p>
            <a:pPr lvl="1"/>
            <a:r>
              <a:rPr lang="en-US" dirty="0" smtClean="0"/>
              <a:t>Newer versions of IEEE 802.16m standard will be able to achieve average speeds up to 100 Mbps</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p:txBody>
          <a:bodyPr/>
          <a:lstStyle/>
          <a:p>
            <a:fld id="{F11FAC51-19E2-4DD8-828F-649D1CAE56E2}" type="slidenum">
              <a:rPr lang="en-US"/>
              <a:pPr/>
              <a:t>27</a:t>
            </a:fld>
            <a:endParaRPr lang="en-US" sz="2000" dirty="0"/>
          </a:p>
        </p:txBody>
      </p:sp>
      <p:sp>
        <p:nvSpPr>
          <p:cNvPr id="2" name="TextBox 1"/>
          <p:cNvSpPr txBox="1"/>
          <p:nvPr/>
        </p:nvSpPr>
        <p:spPr>
          <a:xfrm>
            <a:off x="1371600" y="5445753"/>
            <a:ext cx="6555769" cy="338554"/>
          </a:xfrm>
          <a:prstGeom prst="rect">
            <a:avLst/>
          </a:prstGeom>
          <a:noFill/>
        </p:spPr>
        <p:txBody>
          <a:bodyPr wrap="none" rtlCol="0">
            <a:spAutoFit/>
          </a:bodyPr>
          <a:lstStyle/>
          <a:p>
            <a:r>
              <a:rPr lang="en-US" sz="1600" b="1" dirty="0" smtClean="0">
                <a:solidFill>
                  <a:schemeClr val="tx1"/>
                </a:solidFill>
                <a:latin typeface="+mj-lt"/>
              </a:rPr>
              <a:t>Figure 1-11  </a:t>
            </a:r>
            <a:r>
              <a:rPr lang="en-US" sz="1600" dirty="0" smtClean="0">
                <a:solidFill>
                  <a:schemeClr val="tx1"/>
                </a:solidFill>
                <a:latin typeface="+mj-lt"/>
              </a:rPr>
              <a:t>IEEE 802.16 wireless metropolitan area network (WMAN)</a:t>
            </a:r>
            <a:endParaRPr lang="en-US" sz="1600" dirty="0">
              <a:solidFill>
                <a:schemeClr val="tx1"/>
              </a:solidFill>
              <a:latin typeface="+mj-lt"/>
            </a:endParaRPr>
          </a:p>
        </p:txBody>
      </p:sp>
      <p:pic>
        <p:nvPicPr>
          <p:cNvPr id="9218" name="Picture 2" descr="C:\Users\Julie\Documents\DropBox\InstructorManuals\GuidetoWireless\Figures\07318_ch01\07318_ch01_f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43" y="1446673"/>
            <a:ext cx="7445881" cy="304912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4187952" cy="4495800"/>
          </a:xfrm>
        </p:spPr>
        <p:txBody>
          <a:bodyPr>
            <a:normAutofit fontScale="77500" lnSpcReduction="20000"/>
          </a:bodyPr>
          <a:lstStyle/>
          <a:p>
            <a:r>
              <a:rPr lang="en-US" b="1" dirty="0" smtClean="0"/>
              <a:t>Free-space optical </a:t>
            </a:r>
            <a:r>
              <a:rPr lang="en-US" dirty="0" smtClean="0"/>
              <a:t>communication (FSO) is an optical communication technology.</a:t>
            </a:r>
          </a:p>
          <a:p>
            <a:r>
              <a:rPr lang="en-US" dirty="0" smtClean="0"/>
              <a:t>FSO uses light propagating in free space to transmit data for telecommunications or computer networking. </a:t>
            </a:r>
          </a:p>
          <a:p>
            <a:r>
              <a:rPr lang="en-US" dirty="0" smtClean="0"/>
              <a:t>The technology is useful where the physical connections are impractical due to high costs or other considerations.</a:t>
            </a:r>
          </a:p>
        </p:txBody>
      </p:sp>
      <p:sp>
        <p:nvSpPr>
          <p:cNvPr id="3" name="Title 2"/>
          <p:cNvSpPr>
            <a:spLocks noGrp="1"/>
          </p:cNvSpPr>
          <p:nvPr>
            <p:ph type="title"/>
          </p:nvPr>
        </p:nvSpPr>
        <p:spPr/>
        <p:txBody>
          <a:bodyPr/>
          <a:lstStyle/>
          <a:p>
            <a:r>
              <a:rPr lang="en-US" dirty="0" smtClean="0"/>
              <a:t>Fixed Broadband Wireless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fld id="{777DBB4F-1F53-437B-B5E5-7725B304CC3B}" type="slidenum">
              <a:rPr lang="en-US" smtClean="0"/>
              <a:pPr/>
              <a:t>28</a:t>
            </a:fld>
            <a:endParaRPr lang="en-US" sz="2000" dirty="0"/>
          </a:p>
        </p:txBody>
      </p:sp>
      <p:sp>
        <p:nvSpPr>
          <p:cNvPr id="5" name="Footer Placeholder 4"/>
          <p:cNvSpPr>
            <a:spLocks noGrp="1"/>
          </p:cNvSpPr>
          <p:nvPr>
            <p:ph type="ftr" sz="quarter" idx="12"/>
          </p:nvPr>
        </p:nvSpPr>
        <p:spPr/>
        <p:txBody>
          <a:bodyPr/>
          <a:lstStyle/>
          <a:p>
            <a:r>
              <a:rPr lang="en-US" dirty="0" smtClean="0"/>
              <a:t>242-306 Mobile and Wireless Computing</a:t>
            </a:r>
            <a:endParaRPr lang="en-US" dirty="0"/>
          </a:p>
        </p:txBody>
      </p:sp>
      <p:pic>
        <p:nvPicPr>
          <p:cNvPr id="6" name="Picture 11" descr="Princeton9"/>
          <p:cNvPicPr>
            <a:picLocks noChangeAspect="1" noChangeArrowheads="1"/>
          </p:cNvPicPr>
          <p:nvPr/>
        </p:nvPicPr>
        <p:blipFill>
          <a:blip r:embed="rId2"/>
          <a:srcRect/>
          <a:stretch>
            <a:fillRect/>
          </a:stretch>
        </p:blipFill>
        <p:spPr>
          <a:xfrm>
            <a:off x="4800600" y="1905000"/>
            <a:ext cx="3907685" cy="3292475"/>
          </a:xfrm>
          <a:prstGeom prst="rect">
            <a:avLst/>
          </a:prstGeom>
          <a:noFill/>
        </p:spPr>
      </p:pic>
      <p:sp>
        <p:nvSpPr>
          <p:cNvPr id="7" name="Text Box 6"/>
          <p:cNvSpPr txBox="1">
            <a:spLocks noChangeArrowheads="1"/>
          </p:cNvSpPr>
          <p:nvPr/>
        </p:nvSpPr>
        <p:spPr bwMode="auto">
          <a:xfrm>
            <a:off x="4724400" y="5638800"/>
            <a:ext cx="3886200" cy="338554"/>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FF0000"/>
                </a:solidFill>
              </a:rPr>
              <a:t>Photograph </a:t>
            </a:r>
            <a:r>
              <a:rPr lang="en-US" sz="1600" b="1" dirty="0">
                <a:solidFill>
                  <a:srgbClr val="FF0000"/>
                </a:solidFill>
              </a:rPr>
              <a:t>courtesy</a:t>
            </a:r>
            <a:r>
              <a:rPr lang="en-US" sz="1400" b="1" dirty="0">
                <a:solidFill>
                  <a:srgbClr val="FF0000"/>
                </a:solidFill>
              </a:rPr>
              <a:t> of MRV Communications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612648" y="228600"/>
            <a:ext cx="8153400" cy="990600"/>
          </a:xfrm>
        </p:spPr>
        <p:txBody>
          <a:bodyPr/>
          <a:lstStyle/>
          <a:p>
            <a:r>
              <a:rPr lang="en-US" dirty="0"/>
              <a:t>The Wireless Landscape</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51DE7281-63D7-47E9-B7CC-54D2778D53FE}" type="slidenum">
              <a:rPr lang="en-US"/>
              <a:pPr/>
              <a:t>29</a:t>
            </a:fld>
            <a:endParaRPr lang="en-US" sz="2000" dirty="0"/>
          </a:p>
        </p:txBody>
      </p:sp>
      <p:sp>
        <p:nvSpPr>
          <p:cNvPr id="314371" name="Rectangle 3"/>
          <p:cNvSpPr>
            <a:spLocks noGrp="1" noChangeArrowheads="1"/>
          </p:cNvSpPr>
          <p:nvPr>
            <p:ph sz="quarter" idx="1"/>
          </p:nvPr>
        </p:nvSpPr>
        <p:spPr>
          <a:xfrm>
            <a:off x="381000" y="1600200"/>
            <a:ext cx="8382000" cy="4495800"/>
          </a:xfrm>
        </p:spPr>
        <p:txBody>
          <a:bodyPr/>
          <a:lstStyle/>
          <a:p>
            <a:r>
              <a:rPr lang="en-US" dirty="0"/>
              <a:t>Wireless communications</a:t>
            </a:r>
          </a:p>
          <a:p>
            <a:pPr lvl="1"/>
            <a:r>
              <a:rPr lang="en-US" dirty="0"/>
              <a:t>Has become a standard means of communication for people in many occupations and circumstances</a:t>
            </a:r>
          </a:p>
        </p:txBody>
      </p:sp>
      <p:sp>
        <p:nvSpPr>
          <p:cNvPr id="2" name="TextBox 1"/>
          <p:cNvSpPr txBox="1"/>
          <p:nvPr/>
        </p:nvSpPr>
        <p:spPr>
          <a:xfrm>
            <a:off x="2815769" y="5955561"/>
            <a:ext cx="3719288" cy="338554"/>
          </a:xfrm>
          <a:prstGeom prst="rect">
            <a:avLst/>
          </a:prstGeom>
          <a:noFill/>
        </p:spPr>
        <p:txBody>
          <a:bodyPr wrap="none" rtlCol="0">
            <a:spAutoFit/>
          </a:bodyPr>
          <a:lstStyle/>
          <a:p>
            <a:r>
              <a:rPr lang="en-US" sz="1600" b="1" dirty="0" smtClean="0">
                <a:solidFill>
                  <a:schemeClr val="tx1"/>
                </a:solidFill>
                <a:latin typeface="+mj-lt"/>
              </a:rPr>
              <a:t>Figure 1-14  </a:t>
            </a:r>
            <a:r>
              <a:rPr lang="en-US" sz="1600" dirty="0" smtClean="0">
                <a:solidFill>
                  <a:schemeClr val="tx1"/>
                </a:solidFill>
                <a:latin typeface="+mj-lt"/>
              </a:rPr>
              <a:t>Wireless communications</a:t>
            </a:r>
            <a:endParaRPr lang="en-US" sz="1600" dirty="0">
              <a:solidFill>
                <a:schemeClr val="tx1"/>
              </a:solidFill>
              <a:latin typeface="+mj-lt"/>
            </a:endParaRPr>
          </a:p>
        </p:txBody>
      </p:sp>
      <p:pic>
        <p:nvPicPr>
          <p:cNvPr id="12290" name="Picture 2" descr="C:\Users\Julie\Documents\DropBox\InstructorManuals\GuidetoWireless\Figures\07318_ch01\07318_ch01_f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971799"/>
            <a:ext cx="3970338" cy="2758109"/>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10"/>
          <p:cNvSpPr>
            <a:spLocks noGrp="1" noChangeArrowheads="1"/>
          </p:cNvSpPr>
          <p:nvPr>
            <p:ph type="title"/>
          </p:nvPr>
        </p:nvSpPr>
        <p:spPr/>
        <p:txBody>
          <a:bodyPr/>
          <a:lstStyle/>
          <a:p>
            <a:r>
              <a:rPr lang="en-US" altLang="zh-TW" dirty="0"/>
              <a:t>History of Wireless Networks</a:t>
            </a:r>
          </a:p>
        </p:txBody>
      </p:sp>
      <p:sp>
        <p:nvSpPr>
          <p:cNvPr id="7179" name="Rectangle 11"/>
          <p:cNvSpPr>
            <a:spLocks noGrp="1" noChangeArrowheads="1"/>
          </p:cNvSpPr>
          <p:nvPr>
            <p:ph type="body" idx="1"/>
          </p:nvPr>
        </p:nvSpPr>
        <p:spPr/>
        <p:txBody>
          <a:bodyPr/>
          <a:lstStyle/>
          <a:p>
            <a:pPr>
              <a:lnSpc>
                <a:spcPct val="90000"/>
              </a:lnSpc>
            </a:pPr>
            <a:r>
              <a:rPr lang="en-US" altLang="zh-TW" sz="2800" dirty="0"/>
              <a:t>Progress of transmission:</a:t>
            </a:r>
          </a:p>
          <a:p>
            <a:pPr lvl="1">
              <a:lnSpc>
                <a:spcPct val="90000"/>
              </a:lnSpc>
            </a:pPr>
            <a:r>
              <a:rPr lang="en-US" altLang="zh-TW" sz="2400" dirty="0"/>
              <a:t>fire and smoke used by Indians ==&gt; messenger on horseback ==&gt; telephone line ==&gt; networks</a:t>
            </a:r>
          </a:p>
          <a:p>
            <a:pPr>
              <a:lnSpc>
                <a:spcPct val="90000"/>
              </a:lnSpc>
            </a:pPr>
            <a:r>
              <a:rPr lang="en-US" altLang="zh-TW" sz="2800" dirty="0"/>
              <a:t>Traditional networks (LAN, MAN, WAN) have provided great convenience:</a:t>
            </a:r>
          </a:p>
          <a:p>
            <a:pPr lvl="1">
              <a:lnSpc>
                <a:spcPct val="90000"/>
              </a:lnSpc>
            </a:pPr>
            <a:r>
              <a:rPr lang="en-US" altLang="zh-TW" sz="2400" dirty="0"/>
              <a:t>in office, hotel room, or </a:t>
            </a:r>
            <a:r>
              <a:rPr lang="en-US" altLang="zh-TW" sz="2400" dirty="0" smtClean="0"/>
              <a:t>home</a:t>
            </a:r>
            <a:endParaRPr lang="en-US" altLang="zh-TW" sz="2400" dirty="0"/>
          </a:p>
          <a:p>
            <a:pPr lvl="1">
              <a:lnSpc>
                <a:spcPct val="90000"/>
              </a:lnSpc>
            </a:pPr>
            <a:r>
              <a:rPr lang="en-US" altLang="zh-TW" sz="2400" dirty="0"/>
              <a:t>But you cannot utilize the service unless you are physically connected to a LAN or a telephone line.</a:t>
            </a:r>
          </a:p>
          <a:p>
            <a:pPr>
              <a:lnSpc>
                <a:spcPct val="90000"/>
              </a:lnSpc>
            </a:pPr>
            <a:r>
              <a:rPr lang="en-US" altLang="zh-TW" sz="2800" dirty="0"/>
              <a:t>ALOHANET by </a:t>
            </a:r>
            <a:r>
              <a:rPr lang="en-US" altLang="zh-TW" sz="2800" dirty="0" smtClean="0"/>
              <a:t>University </a:t>
            </a:r>
            <a:r>
              <a:rPr lang="en-US" altLang="zh-TW" sz="2800" dirty="0"/>
              <a:t>of Hawaii: </a:t>
            </a:r>
          </a:p>
          <a:p>
            <a:pPr lvl="1">
              <a:lnSpc>
                <a:spcPct val="90000"/>
              </a:lnSpc>
            </a:pPr>
            <a:r>
              <a:rPr lang="en-US" altLang="zh-TW" sz="2400" dirty="0"/>
              <a:t>7 campuses over 4 islands; star-like structure centered at the Oahu </a:t>
            </a:r>
            <a:r>
              <a:rPr lang="en-US" altLang="zh-TW" sz="2400" dirty="0" smtClean="0"/>
              <a:t>island in 70’s.</a:t>
            </a:r>
            <a:endParaRPr lang="en-US" altLang="zh-TW" sz="2400" dirty="0"/>
          </a:p>
        </p:txBody>
      </p:sp>
      <p:sp>
        <p:nvSpPr>
          <p:cNvPr id="5" name="Slide Number Placeholder 4"/>
          <p:cNvSpPr>
            <a:spLocks noGrp="1"/>
          </p:cNvSpPr>
          <p:nvPr>
            <p:ph type="sldNum" sz="quarter" idx="11"/>
          </p:nvPr>
        </p:nvSpPr>
        <p:spPr/>
        <p:txBody>
          <a:bodyPr>
            <a:normAutofit fontScale="85000" lnSpcReduction="20000"/>
          </a:bodyPr>
          <a:lstStyle/>
          <a:p>
            <a:fld id="{777DBB4F-1F53-437B-B5E5-7725B304CC3B}" type="slidenum">
              <a:rPr lang="en-US" smtClean="0"/>
              <a:pPr/>
              <a:t>3</a:t>
            </a:fld>
            <a:endParaRPr lang="en-US" sz="2000" dirty="0"/>
          </a:p>
        </p:txBody>
      </p:sp>
      <p:sp>
        <p:nvSpPr>
          <p:cNvPr id="6" name="Footer Placeholder 5"/>
          <p:cNvSpPr>
            <a:spLocks noGrp="1"/>
          </p:cNvSpPr>
          <p:nvPr>
            <p:ph type="ftr" sz="quarter" idx="12"/>
          </p:nvPr>
        </p:nvSpPr>
        <p:spPr/>
        <p:txBody>
          <a:bodyPr/>
          <a:lstStyle/>
          <a:p>
            <a:r>
              <a:rPr lang="en-US" dirty="0" smtClean="0"/>
              <a:t>242-306 Mobile and Wireless Computing</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p:txBody>
          <a:bodyPr/>
          <a:lstStyle/>
          <a:p>
            <a:fld id="{D5684A79-8D51-4393-B02D-941BBADD1DCC}" type="slidenum">
              <a:rPr lang="en-US"/>
              <a:pPr/>
              <a:t>30</a:t>
            </a:fld>
            <a:endParaRPr lang="en-US" sz="2000" dirty="0"/>
          </a:p>
        </p:txBody>
      </p:sp>
      <p:sp>
        <p:nvSpPr>
          <p:cNvPr id="2" name="TextBox 1"/>
          <p:cNvSpPr txBox="1"/>
          <p:nvPr/>
        </p:nvSpPr>
        <p:spPr>
          <a:xfrm>
            <a:off x="2057400" y="5579477"/>
            <a:ext cx="5131213" cy="338554"/>
          </a:xfrm>
          <a:prstGeom prst="rect">
            <a:avLst/>
          </a:prstGeom>
          <a:noFill/>
        </p:spPr>
        <p:txBody>
          <a:bodyPr wrap="none" rtlCol="0">
            <a:spAutoFit/>
          </a:bodyPr>
          <a:lstStyle/>
          <a:p>
            <a:r>
              <a:rPr lang="en-US" sz="1600" b="1" dirty="0" smtClean="0">
                <a:solidFill>
                  <a:schemeClr val="tx1"/>
                </a:solidFill>
                <a:latin typeface="+mj-lt"/>
              </a:rPr>
              <a:t>Table 1-1  </a:t>
            </a:r>
            <a:r>
              <a:rPr lang="en-US" sz="1600" dirty="0" smtClean="0">
                <a:solidFill>
                  <a:schemeClr val="tx1"/>
                </a:solidFill>
                <a:latin typeface="+mj-lt"/>
              </a:rPr>
              <a:t>Wireless data communications technologies</a:t>
            </a:r>
            <a:endParaRPr lang="en-US" sz="1600" dirty="0">
              <a:solidFill>
                <a:schemeClr val="tx1"/>
              </a:solidFill>
              <a:latin typeface="+mj-lt"/>
            </a:endParaRPr>
          </a:p>
        </p:txBody>
      </p:sp>
      <p:pic>
        <p:nvPicPr>
          <p:cNvPr id="1026" name="Picture 2" descr="C:\Users\Julie\Documents\DropBox\InstructorManuals\GuidetoWireless\Tables\ch01\Table 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070" y="690716"/>
            <a:ext cx="6977872" cy="46101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p:txBody>
          <a:bodyPr/>
          <a:lstStyle/>
          <a:p>
            <a:fld id="{63D2D378-E98E-4E15-8400-49642A65A380}" type="slidenum">
              <a:rPr lang="en-US"/>
              <a:pPr/>
              <a:t>31</a:t>
            </a:fld>
            <a:endParaRPr lang="en-US" sz="2000" dirty="0"/>
          </a:p>
        </p:txBody>
      </p:sp>
      <p:sp>
        <p:nvSpPr>
          <p:cNvPr id="2" name="TextBox 1"/>
          <p:cNvSpPr txBox="1"/>
          <p:nvPr/>
        </p:nvSpPr>
        <p:spPr>
          <a:xfrm>
            <a:off x="1447800" y="5815781"/>
            <a:ext cx="5892960" cy="338554"/>
          </a:xfrm>
          <a:prstGeom prst="rect">
            <a:avLst/>
          </a:prstGeom>
          <a:noFill/>
        </p:spPr>
        <p:txBody>
          <a:bodyPr wrap="none" rtlCol="0">
            <a:spAutoFit/>
          </a:bodyPr>
          <a:lstStyle/>
          <a:p>
            <a:r>
              <a:rPr lang="en-US" sz="1600" b="1" dirty="0" smtClean="0">
                <a:solidFill>
                  <a:schemeClr val="tx1"/>
                </a:solidFill>
                <a:latin typeface="+mj-lt"/>
              </a:rPr>
              <a:t>Figure 1-15  </a:t>
            </a:r>
            <a:r>
              <a:rPr lang="en-US" sz="1600" dirty="0" smtClean="0">
                <a:solidFill>
                  <a:schemeClr val="tx1"/>
                </a:solidFill>
                <a:latin typeface="+mj-lt"/>
              </a:rPr>
              <a:t>Comparing wireless communications technologies</a:t>
            </a:r>
            <a:endParaRPr lang="en-US" sz="1600" dirty="0">
              <a:solidFill>
                <a:schemeClr val="tx1"/>
              </a:solidFill>
              <a:latin typeface="+mj-lt"/>
            </a:endParaRPr>
          </a:p>
        </p:txBody>
      </p:sp>
      <p:pic>
        <p:nvPicPr>
          <p:cNvPr id="13314" name="Picture 2" descr="C:\Users\Julie\Documents\DropBox\InstructorManuals\GuidetoWireless\Figures\07318_ch01\07318_ch01_f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119" y="1066800"/>
            <a:ext cx="6248400" cy="422851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smtClean="0"/>
              <a:t>The Wireless Landscape</a:t>
            </a:r>
            <a:endParaRPr lang="en-US" dirty="0"/>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921B08CD-F1FC-4D2B-8DC5-023BE19D1C59}" type="slidenum">
              <a:rPr lang="en-US" smtClean="0"/>
              <a:pPr/>
              <a:t>32</a:t>
            </a:fld>
            <a:endParaRPr lang="en-US" sz="2000" dirty="0"/>
          </a:p>
        </p:txBody>
      </p:sp>
      <p:sp>
        <p:nvSpPr>
          <p:cNvPr id="3" name="Content Placeholder 2"/>
          <p:cNvSpPr>
            <a:spLocks noGrp="1"/>
          </p:cNvSpPr>
          <p:nvPr>
            <p:ph sz="quarter" idx="1"/>
          </p:nvPr>
        </p:nvSpPr>
        <p:spPr/>
        <p:txBody>
          <a:bodyPr>
            <a:normAutofit fontScale="92500" lnSpcReduction="10000"/>
          </a:bodyPr>
          <a:lstStyle/>
          <a:p>
            <a:r>
              <a:rPr lang="en-US" dirty="0" smtClean="0"/>
              <a:t>Speeds of wireless networks vary greatly depending on:</a:t>
            </a:r>
          </a:p>
          <a:p>
            <a:pPr lvl="1"/>
            <a:r>
              <a:rPr lang="en-US" dirty="0" smtClean="0"/>
              <a:t>Number of users connected</a:t>
            </a:r>
          </a:p>
          <a:p>
            <a:pPr lvl="1"/>
            <a:r>
              <a:rPr lang="en-US" dirty="0" smtClean="0"/>
              <a:t>Amount of data traffic</a:t>
            </a:r>
          </a:p>
          <a:p>
            <a:pPr lvl="1"/>
            <a:r>
              <a:rPr lang="en-US" dirty="0" smtClean="0"/>
              <a:t>Amount of interference present at the time</a:t>
            </a:r>
          </a:p>
          <a:p>
            <a:pPr lvl="1"/>
            <a:r>
              <a:rPr lang="en-US" dirty="0" smtClean="0"/>
              <a:t>Other factors that will be discussed in later chapters</a:t>
            </a:r>
          </a:p>
          <a:p>
            <a:r>
              <a:rPr lang="en-US" dirty="0" smtClean="0"/>
              <a:t>Job market will increase for:</a:t>
            </a:r>
          </a:p>
          <a:p>
            <a:pPr lvl="1"/>
            <a:r>
              <a:rPr lang="en-US" dirty="0" smtClean="0"/>
              <a:t>Wireless engineers</a:t>
            </a:r>
          </a:p>
          <a:p>
            <a:pPr lvl="1"/>
            <a:r>
              <a:rPr lang="en-US" dirty="0" smtClean="0"/>
              <a:t>Wireless local area network managers</a:t>
            </a:r>
          </a:p>
          <a:p>
            <a:pPr lvl="1"/>
            <a:r>
              <a:rPr lang="en-US" dirty="0" smtClean="0"/>
              <a:t>Wireless technical support personnel</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extLst>
      <p:ext uri="{BB962C8B-B14F-4D97-AF65-F5344CB8AC3E}">
        <p14:creationId xmlns:p14="http://schemas.microsoft.com/office/powerpoint/2010/main" val="27937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12648" y="228600"/>
            <a:ext cx="8153400" cy="990600"/>
          </a:xfrm>
        </p:spPr>
        <p:txBody>
          <a:bodyPr/>
          <a:lstStyle/>
          <a:p>
            <a:r>
              <a:rPr lang="en-US" dirty="0"/>
              <a:t>Digital Convergence</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E797B61B-B359-4992-8A8B-78628EA2256F}" type="slidenum">
              <a:rPr lang="en-US"/>
              <a:pPr/>
              <a:t>33</a:t>
            </a:fld>
            <a:endParaRPr lang="en-US" sz="2000" dirty="0"/>
          </a:p>
        </p:txBody>
      </p:sp>
      <p:sp>
        <p:nvSpPr>
          <p:cNvPr id="318467" name="Rectangle 3"/>
          <p:cNvSpPr>
            <a:spLocks noGrp="1" noChangeArrowheads="1"/>
          </p:cNvSpPr>
          <p:nvPr>
            <p:ph sz="quarter" idx="1"/>
          </p:nvPr>
        </p:nvSpPr>
        <p:spPr/>
        <p:txBody>
          <a:bodyPr>
            <a:normAutofit lnSpcReduction="10000"/>
          </a:bodyPr>
          <a:lstStyle/>
          <a:p>
            <a:r>
              <a:rPr lang="en-US" dirty="0"/>
              <a:t>Digital convergence</a:t>
            </a:r>
          </a:p>
          <a:p>
            <a:pPr lvl="1"/>
            <a:r>
              <a:rPr lang="en-US" dirty="0"/>
              <a:t>Refers to the power of digital devices to combine voice, video, and </a:t>
            </a:r>
            <a:r>
              <a:rPr lang="en-US" dirty="0" smtClean="0"/>
              <a:t>text-processing </a:t>
            </a:r>
            <a:r>
              <a:rPr lang="en-US" dirty="0"/>
              <a:t>capabilities</a:t>
            </a:r>
          </a:p>
          <a:p>
            <a:pPr lvl="2"/>
            <a:r>
              <a:rPr lang="en-US" dirty="0"/>
              <a:t>As well as to be connected to business and home networks and to the </a:t>
            </a:r>
            <a:r>
              <a:rPr lang="en-US" dirty="0" smtClean="0"/>
              <a:t>Internet</a:t>
            </a:r>
          </a:p>
          <a:p>
            <a:pPr lvl="1"/>
            <a:r>
              <a:rPr lang="en-US" dirty="0" smtClean="0"/>
              <a:t>Same concept applies to the development of VoIP networks</a:t>
            </a:r>
          </a:p>
          <a:p>
            <a:pPr lvl="2"/>
            <a:r>
              <a:rPr lang="en-US" dirty="0" smtClean="0"/>
              <a:t>Use the same protocols and media that once only carried data</a:t>
            </a:r>
          </a:p>
          <a:p>
            <a:pPr lvl="1"/>
            <a:r>
              <a:rPr lang="en-US" dirty="0" smtClean="0"/>
              <a:t>Wireless technologies are used to fulfill many daily activities</a:t>
            </a:r>
            <a:endParaRPr lang="en-US" dirty="0"/>
          </a:p>
          <a:p>
            <a:pPr lvl="1"/>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612648" y="228600"/>
            <a:ext cx="8153400" cy="990600"/>
          </a:xfrm>
        </p:spPr>
        <p:txBody>
          <a:bodyPr/>
          <a:lstStyle/>
          <a:p>
            <a:r>
              <a:rPr lang="en-US" dirty="0"/>
              <a:t>Wireless Applications</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B5680011-D2DC-4617-9374-95FAEA04ACE7}" type="slidenum">
              <a:rPr lang="en-US"/>
              <a:pPr/>
              <a:t>34</a:t>
            </a:fld>
            <a:endParaRPr lang="en-US" sz="2000" dirty="0"/>
          </a:p>
        </p:txBody>
      </p:sp>
      <p:sp>
        <p:nvSpPr>
          <p:cNvPr id="319491" name="Rectangle 3"/>
          <p:cNvSpPr>
            <a:spLocks noGrp="1" noChangeArrowheads="1"/>
          </p:cNvSpPr>
          <p:nvPr>
            <p:ph sz="quarter" idx="1"/>
          </p:nvPr>
        </p:nvSpPr>
        <p:spPr>
          <a:xfrm>
            <a:off x="533400" y="1600200"/>
            <a:ext cx="8077200" cy="4572000"/>
          </a:xfrm>
        </p:spPr>
        <p:txBody>
          <a:bodyPr>
            <a:normAutofit lnSpcReduction="10000"/>
          </a:bodyPr>
          <a:lstStyle/>
          <a:p>
            <a:pPr>
              <a:lnSpc>
                <a:spcPct val="90000"/>
              </a:lnSpc>
            </a:pPr>
            <a:r>
              <a:rPr lang="en-US" dirty="0"/>
              <a:t>Main areas</a:t>
            </a:r>
          </a:p>
          <a:p>
            <a:pPr lvl="1">
              <a:lnSpc>
                <a:spcPct val="90000"/>
              </a:lnSpc>
            </a:pPr>
            <a:r>
              <a:rPr lang="en-US" dirty="0"/>
              <a:t>Education</a:t>
            </a:r>
          </a:p>
          <a:p>
            <a:pPr lvl="1">
              <a:lnSpc>
                <a:spcPct val="90000"/>
              </a:lnSpc>
            </a:pPr>
            <a:r>
              <a:rPr lang="en-US" dirty="0"/>
              <a:t>Home </a:t>
            </a:r>
            <a:r>
              <a:rPr lang="en-US" dirty="0" smtClean="0"/>
              <a:t>entertainment and Home </a:t>
            </a:r>
            <a:r>
              <a:rPr lang="en-US" dirty="0"/>
              <a:t>c</a:t>
            </a:r>
            <a:r>
              <a:rPr lang="en-US" dirty="0" smtClean="0"/>
              <a:t>ontrol systems</a:t>
            </a:r>
            <a:endParaRPr lang="en-US" dirty="0"/>
          </a:p>
          <a:p>
            <a:pPr lvl="1">
              <a:lnSpc>
                <a:spcPct val="90000"/>
              </a:lnSpc>
            </a:pPr>
            <a:r>
              <a:rPr lang="en-US" dirty="0"/>
              <a:t>Health Care</a:t>
            </a:r>
          </a:p>
          <a:p>
            <a:pPr lvl="1">
              <a:lnSpc>
                <a:spcPct val="90000"/>
              </a:lnSpc>
            </a:pPr>
            <a:r>
              <a:rPr lang="en-US" dirty="0"/>
              <a:t>Government and Military</a:t>
            </a:r>
          </a:p>
          <a:p>
            <a:pPr lvl="1">
              <a:lnSpc>
                <a:spcPct val="90000"/>
              </a:lnSpc>
            </a:pPr>
            <a:r>
              <a:rPr lang="en-US" dirty="0"/>
              <a:t>Office environments</a:t>
            </a:r>
          </a:p>
          <a:p>
            <a:pPr lvl="1">
              <a:lnSpc>
                <a:spcPct val="90000"/>
              </a:lnSpc>
            </a:pPr>
            <a:r>
              <a:rPr lang="en-US" dirty="0"/>
              <a:t>Event management</a:t>
            </a:r>
          </a:p>
          <a:p>
            <a:pPr lvl="1">
              <a:lnSpc>
                <a:spcPct val="90000"/>
              </a:lnSpc>
            </a:pPr>
            <a:r>
              <a:rPr lang="en-US" dirty="0"/>
              <a:t>Travel</a:t>
            </a:r>
          </a:p>
          <a:p>
            <a:pPr lvl="1">
              <a:lnSpc>
                <a:spcPct val="90000"/>
              </a:lnSpc>
            </a:pPr>
            <a:r>
              <a:rPr lang="en-US" dirty="0"/>
              <a:t>Construction and warehouse management</a:t>
            </a:r>
          </a:p>
          <a:p>
            <a:pPr lvl="1">
              <a:lnSpc>
                <a:spcPct val="90000"/>
              </a:lnSpc>
            </a:pPr>
            <a:r>
              <a:rPr lang="en-US" dirty="0"/>
              <a:t>Environmental research</a:t>
            </a:r>
          </a:p>
          <a:p>
            <a:pPr lvl="1">
              <a:lnSpc>
                <a:spcPct val="90000"/>
              </a:lnSpc>
            </a:pPr>
            <a:r>
              <a:rPr lang="en-US" dirty="0"/>
              <a:t>Industrial control</a:t>
            </a:r>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612648" y="228600"/>
            <a:ext cx="8153400" cy="990600"/>
          </a:xfrm>
        </p:spPr>
        <p:txBody>
          <a:bodyPr/>
          <a:lstStyle/>
          <a:p>
            <a:r>
              <a:rPr lang="en-US" dirty="0"/>
              <a:t>Education</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05FED7C8-AA1F-43F4-B0D0-ABF30FBE3801}" type="slidenum">
              <a:rPr lang="en-US"/>
              <a:pPr/>
              <a:t>35</a:t>
            </a:fld>
            <a:endParaRPr lang="en-US" sz="2000" dirty="0"/>
          </a:p>
        </p:txBody>
      </p:sp>
      <p:sp>
        <p:nvSpPr>
          <p:cNvPr id="467971" name="Rectangle 3"/>
          <p:cNvSpPr>
            <a:spLocks noGrp="1" noChangeArrowheads="1"/>
          </p:cNvSpPr>
          <p:nvPr>
            <p:ph sz="quarter" idx="1"/>
          </p:nvPr>
        </p:nvSpPr>
        <p:spPr>
          <a:xfrm>
            <a:off x="533400" y="1600200"/>
            <a:ext cx="8077200" cy="4572000"/>
          </a:xfrm>
        </p:spPr>
        <p:txBody>
          <a:bodyPr>
            <a:normAutofit lnSpcReduction="10000"/>
          </a:bodyPr>
          <a:lstStyle/>
          <a:p>
            <a:pPr>
              <a:lnSpc>
                <a:spcPct val="90000"/>
              </a:lnSpc>
            </a:pPr>
            <a:r>
              <a:rPr lang="en-US" dirty="0"/>
              <a:t>Ideal application for colleges and </a:t>
            </a:r>
            <a:r>
              <a:rPr lang="en-US" dirty="0" smtClean="0"/>
              <a:t>schools</a:t>
            </a:r>
          </a:p>
          <a:p>
            <a:pPr>
              <a:lnSpc>
                <a:spcPct val="90000"/>
              </a:lnSpc>
            </a:pPr>
            <a:r>
              <a:rPr lang="en-US" dirty="0" smtClean="0"/>
              <a:t>Instructors can create classroom resources in their home or school office and easily connect to campus network in the classroom</a:t>
            </a:r>
            <a:endParaRPr lang="en-US" dirty="0"/>
          </a:p>
          <a:p>
            <a:r>
              <a:rPr lang="en-US" dirty="0"/>
              <a:t>It frees students from having to go to a specific computer lab or the library</a:t>
            </a:r>
          </a:p>
          <a:p>
            <a:pPr lvl="1"/>
            <a:r>
              <a:rPr lang="en-US" dirty="0"/>
              <a:t>To get on the school’s computer network</a:t>
            </a:r>
          </a:p>
          <a:p>
            <a:pPr>
              <a:lnSpc>
                <a:spcPct val="90000"/>
              </a:lnSpc>
            </a:pPr>
            <a:r>
              <a:rPr lang="en-US" dirty="0"/>
              <a:t>Wireless technology translates into a cost savings for </a:t>
            </a:r>
            <a:r>
              <a:rPr lang="en-US" dirty="0" smtClean="0"/>
              <a:t>colleges</a:t>
            </a:r>
          </a:p>
          <a:p>
            <a:pPr lvl="1">
              <a:lnSpc>
                <a:spcPct val="90000"/>
              </a:lnSpc>
            </a:pPr>
            <a:r>
              <a:rPr lang="en-US" dirty="0" smtClean="0"/>
              <a:t>Traditional classrooms become computer labs without the expense of additional wiring</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12648" y="228600"/>
            <a:ext cx="8153400" cy="990600"/>
          </a:xfrm>
        </p:spPr>
        <p:txBody>
          <a:bodyPr/>
          <a:lstStyle/>
          <a:p>
            <a:r>
              <a:rPr lang="en-US" dirty="0"/>
              <a:t>Home Entertainment</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2833C5BA-076F-457B-9BA0-6EA60BE3B15F}" type="slidenum">
              <a:rPr lang="en-US"/>
              <a:pPr/>
              <a:t>36</a:t>
            </a:fld>
            <a:endParaRPr lang="en-US" sz="2000" dirty="0"/>
          </a:p>
        </p:txBody>
      </p:sp>
      <p:sp>
        <p:nvSpPr>
          <p:cNvPr id="321539" name="Rectangle 3"/>
          <p:cNvSpPr>
            <a:spLocks noGrp="1" noChangeArrowheads="1"/>
          </p:cNvSpPr>
          <p:nvPr>
            <p:ph sz="quarter" idx="1"/>
          </p:nvPr>
        </p:nvSpPr>
        <p:spPr>
          <a:xfrm>
            <a:off x="533400" y="1676400"/>
            <a:ext cx="8305800" cy="4572000"/>
          </a:xfrm>
        </p:spPr>
        <p:txBody>
          <a:bodyPr/>
          <a:lstStyle/>
          <a:p>
            <a:pPr>
              <a:lnSpc>
                <a:spcPct val="90000"/>
              </a:lnSpc>
            </a:pPr>
            <a:r>
              <a:rPr lang="en-US" dirty="0"/>
              <a:t>Wireless communication</a:t>
            </a:r>
          </a:p>
          <a:p>
            <a:pPr lvl="1"/>
            <a:r>
              <a:rPr lang="en-US" dirty="0"/>
              <a:t>Enables </a:t>
            </a:r>
            <a:r>
              <a:rPr lang="en-US" dirty="0" smtClean="0"/>
              <a:t>people to </a:t>
            </a:r>
            <a:r>
              <a:rPr lang="en-US" dirty="0"/>
              <a:t>download, distribute, and control all forms of digital entertainment from anywhere in the </a:t>
            </a:r>
            <a:r>
              <a:rPr lang="en-US" dirty="0" smtClean="0"/>
              <a:t>house</a:t>
            </a:r>
          </a:p>
          <a:p>
            <a:pPr lvl="1"/>
            <a:r>
              <a:rPr lang="en-US" dirty="0" smtClean="0"/>
              <a:t>Examples:</a:t>
            </a:r>
          </a:p>
          <a:p>
            <a:pPr lvl="2"/>
            <a:r>
              <a:rPr lang="en-US" dirty="0" smtClean="0"/>
              <a:t>Wireless speakers, media players, game consoles, DVD players, televisions, digital video recorders (DVRs), and multimedia personal computers</a:t>
            </a:r>
            <a:endParaRPr lang="en-US" dirty="0"/>
          </a:p>
          <a:p>
            <a:pPr lvl="1">
              <a:lnSpc>
                <a:spcPct val="90000"/>
              </a:lnSpc>
            </a:pP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smtClean="0"/>
              <a:t>Home Control Systems</a:t>
            </a:r>
            <a:endParaRPr lang="en-US" dirty="0"/>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921B08CD-F1FC-4D2B-8DC5-023BE19D1C59}" type="slidenum">
              <a:rPr lang="en-US" smtClean="0"/>
              <a:pPr/>
              <a:t>37</a:t>
            </a:fld>
            <a:endParaRPr lang="en-US" sz="2000" dirty="0"/>
          </a:p>
        </p:txBody>
      </p:sp>
      <p:sp>
        <p:nvSpPr>
          <p:cNvPr id="3" name="Content Placeholder 2"/>
          <p:cNvSpPr>
            <a:spLocks noGrp="1"/>
          </p:cNvSpPr>
          <p:nvPr>
            <p:ph sz="quarter" idx="1"/>
          </p:nvPr>
        </p:nvSpPr>
        <p:spPr/>
        <p:txBody>
          <a:bodyPr>
            <a:normAutofit lnSpcReduction="10000"/>
          </a:bodyPr>
          <a:lstStyle/>
          <a:p>
            <a:r>
              <a:rPr lang="en-US" dirty="0" smtClean="0"/>
              <a:t>Manufacturers are creating wireless systems that enable us to:</a:t>
            </a:r>
          </a:p>
          <a:p>
            <a:pPr lvl="1"/>
            <a:r>
              <a:rPr lang="en-US" dirty="0" smtClean="0"/>
              <a:t>Control lights, heating, ventilation, air conditioning, drapes, alarms, door locks, and home appliances</a:t>
            </a:r>
          </a:p>
          <a:p>
            <a:pPr lvl="1"/>
            <a:r>
              <a:rPr lang="en-US" dirty="0" smtClean="0"/>
              <a:t>Can control from locations throughout the house or even from smartphones or tablets outside the home</a:t>
            </a:r>
          </a:p>
          <a:p>
            <a:r>
              <a:rPr lang="en-US" dirty="0" smtClean="0"/>
              <a:t>Several systems use the ZigBee Alliance communications protocols and the IEEE 802.15.4 standard</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extLst>
      <p:ext uri="{BB962C8B-B14F-4D97-AF65-F5344CB8AC3E}">
        <p14:creationId xmlns:p14="http://schemas.microsoft.com/office/powerpoint/2010/main" val="2230748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612648" y="228600"/>
            <a:ext cx="8153400" cy="990600"/>
          </a:xfrm>
        </p:spPr>
        <p:txBody>
          <a:bodyPr/>
          <a:lstStyle/>
          <a:p>
            <a:r>
              <a:rPr lang="en-US" dirty="0"/>
              <a:t>Health Care</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ADA3EF46-6D55-4758-BB15-15D894AAD31F}" type="slidenum">
              <a:rPr lang="en-US"/>
              <a:pPr/>
              <a:t>38</a:t>
            </a:fld>
            <a:endParaRPr lang="en-US" sz="2000" dirty="0"/>
          </a:p>
        </p:txBody>
      </p:sp>
      <p:sp>
        <p:nvSpPr>
          <p:cNvPr id="323587" name="Rectangle 3"/>
          <p:cNvSpPr>
            <a:spLocks noGrp="1" noChangeArrowheads="1"/>
          </p:cNvSpPr>
          <p:nvPr>
            <p:ph sz="quarter" idx="1"/>
          </p:nvPr>
        </p:nvSpPr>
        <p:spPr>
          <a:xfrm>
            <a:off x="381000" y="1676400"/>
            <a:ext cx="8305800" cy="4572000"/>
          </a:xfrm>
        </p:spPr>
        <p:txBody>
          <a:bodyPr>
            <a:noAutofit/>
          </a:bodyPr>
          <a:lstStyle/>
          <a:p>
            <a:r>
              <a:rPr lang="en-US" sz="2400" dirty="0"/>
              <a:t>Administering </a:t>
            </a:r>
            <a:r>
              <a:rPr lang="en-US" sz="2400" dirty="0" smtClean="0"/>
              <a:t>correct medication </a:t>
            </a:r>
            <a:r>
              <a:rPr lang="en-US" sz="2400" dirty="0"/>
              <a:t>in a hospital setting</a:t>
            </a:r>
          </a:p>
          <a:p>
            <a:pPr lvl="1"/>
            <a:r>
              <a:rPr lang="en-US" sz="2000" dirty="0"/>
              <a:t>A major </a:t>
            </a:r>
            <a:r>
              <a:rPr lang="en-US" sz="2000" dirty="0" smtClean="0"/>
              <a:t>concern for </a:t>
            </a:r>
            <a:r>
              <a:rPr lang="en-US" sz="2000" dirty="0"/>
              <a:t>the health care industry</a:t>
            </a:r>
          </a:p>
          <a:p>
            <a:r>
              <a:rPr lang="en-US" sz="2400" dirty="0"/>
              <a:t>Wireless point-of-care computer systems</a:t>
            </a:r>
          </a:p>
          <a:p>
            <a:pPr lvl="1"/>
            <a:r>
              <a:rPr lang="en-US" sz="2000" dirty="0"/>
              <a:t>Allow medical staff to access and update patient records immediately</a:t>
            </a:r>
          </a:p>
          <a:p>
            <a:r>
              <a:rPr lang="en-US" sz="2400" dirty="0" smtClean="0"/>
              <a:t>Many hospitals use portable devices with barcode scanners or RFID and a wireless connection</a:t>
            </a:r>
          </a:p>
          <a:p>
            <a:r>
              <a:rPr lang="en-US" sz="2400" dirty="0" smtClean="0"/>
              <a:t>Patients may have a barcoded or RFID-enabled armband that can be scanned to access records</a:t>
            </a:r>
          </a:p>
          <a:p>
            <a:r>
              <a:rPr lang="en-US" sz="2400" dirty="0" smtClean="0"/>
              <a:t>System immediately verifies correct medication</a:t>
            </a:r>
            <a:endParaRPr lang="en-US" sz="2400"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612648" y="228600"/>
            <a:ext cx="8153400" cy="990600"/>
          </a:xfrm>
        </p:spPr>
        <p:txBody>
          <a:bodyPr/>
          <a:lstStyle/>
          <a:p>
            <a:r>
              <a:rPr lang="en-US" dirty="0"/>
              <a:t>Government</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C38B80EC-7180-4FDD-B066-0A3C1D8967A2}" type="slidenum">
              <a:rPr lang="en-US"/>
              <a:pPr/>
              <a:t>39</a:t>
            </a:fld>
            <a:endParaRPr lang="en-US" sz="2000" dirty="0"/>
          </a:p>
        </p:txBody>
      </p:sp>
      <p:sp>
        <p:nvSpPr>
          <p:cNvPr id="324611" name="Rectangle 3"/>
          <p:cNvSpPr>
            <a:spLocks noGrp="1" noChangeArrowheads="1"/>
          </p:cNvSpPr>
          <p:nvPr>
            <p:ph sz="quarter" idx="1"/>
          </p:nvPr>
        </p:nvSpPr>
        <p:spPr>
          <a:xfrm>
            <a:off x="304800" y="1676400"/>
            <a:ext cx="8534400" cy="4572000"/>
          </a:xfrm>
        </p:spPr>
        <p:txBody>
          <a:bodyPr>
            <a:normAutofit fontScale="92500"/>
          </a:bodyPr>
          <a:lstStyle/>
          <a:p>
            <a:pPr>
              <a:lnSpc>
                <a:spcPct val="90000"/>
              </a:lnSpc>
            </a:pPr>
            <a:r>
              <a:rPr lang="en-US" dirty="0"/>
              <a:t>Wireless communication</a:t>
            </a:r>
          </a:p>
          <a:p>
            <a:pPr lvl="1"/>
            <a:r>
              <a:rPr lang="en-US" dirty="0"/>
              <a:t>Lets </a:t>
            </a:r>
            <a:r>
              <a:rPr lang="en-US" dirty="0" smtClean="0"/>
              <a:t>residents, city employees, contractors, and utility staff collect and transmit data to central databases</a:t>
            </a:r>
          </a:p>
          <a:p>
            <a:pPr lvl="1"/>
            <a:r>
              <a:rPr lang="en-US" dirty="0" smtClean="0"/>
              <a:t>Examples:</a:t>
            </a:r>
          </a:p>
          <a:p>
            <a:pPr lvl="2"/>
            <a:r>
              <a:rPr lang="en-US" dirty="0" smtClean="0"/>
              <a:t>Building inspectors can update permit data while at the construction site</a:t>
            </a:r>
          </a:p>
          <a:p>
            <a:pPr lvl="2"/>
            <a:r>
              <a:rPr lang="en-US" dirty="0" smtClean="0"/>
              <a:t>City employees can locate and monitor municipal vehicles</a:t>
            </a:r>
            <a:endParaRPr lang="en-US" dirty="0"/>
          </a:p>
          <a:p>
            <a:pPr lvl="1"/>
            <a:r>
              <a:rPr lang="en-US" dirty="0"/>
              <a:t>Delivers broadband connectivity to schools, libraries, and government buildings</a:t>
            </a:r>
          </a:p>
          <a:p>
            <a:pPr lvl="1"/>
            <a:r>
              <a:rPr lang="en-US" dirty="0"/>
              <a:t>Provides free Internet access to residents and attracts visitors and businesspeople</a:t>
            </a:r>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1029"/>
          <p:cNvSpPr>
            <a:spLocks noGrp="1" noChangeArrowheads="1"/>
          </p:cNvSpPr>
          <p:nvPr>
            <p:ph type="title"/>
          </p:nvPr>
        </p:nvSpPr>
        <p:spPr/>
        <p:txBody>
          <a:bodyPr/>
          <a:lstStyle/>
          <a:p>
            <a:r>
              <a:rPr lang="en-US" altLang="zh-TW" dirty="0" smtClean="0"/>
              <a:t>History of Wireless Networks</a:t>
            </a:r>
            <a:endParaRPr lang="en-US" altLang="zh-TW" dirty="0"/>
          </a:p>
        </p:txBody>
      </p:sp>
      <p:sp>
        <p:nvSpPr>
          <p:cNvPr id="23558" name="Rectangle 1030"/>
          <p:cNvSpPr>
            <a:spLocks noGrp="1" noChangeArrowheads="1"/>
          </p:cNvSpPr>
          <p:nvPr>
            <p:ph type="body" idx="1"/>
          </p:nvPr>
        </p:nvSpPr>
        <p:spPr/>
        <p:txBody>
          <a:bodyPr/>
          <a:lstStyle/>
          <a:p>
            <a:r>
              <a:rPr lang="en-US" altLang="zh-TW" dirty="0"/>
              <a:t>In 80</a:t>
            </a:r>
            <a:r>
              <a:rPr lang="en-US" altLang="zh-TW" dirty="0">
                <a:latin typeface="Times New Roman"/>
              </a:rPr>
              <a:t>’</a:t>
            </a:r>
            <a:r>
              <a:rPr lang="en-US" altLang="zh-TW" dirty="0"/>
              <a:t>s, amateur radio hobbyists built TNC (terminal node controller) to interface </a:t>
            </a:r>
            <a:r>
              <a:rPr lang="en-US" altLang="zh-TW" dirty="0">
                <a:latin typeface="Times New Roman"/>
              </a:rPr>
              <a:t>“</a:t>
            </a:r>
            <a:r>
              <a:rPr lang="en-US" altLang="zh-TW" dirty="0"/>
              <a:t>hams</a:t>
            </a:r>
            <a:r>
              <a:rPr lang="en-US" altLang="zh-TW" dirty="0">
                <a:latin typeface="Times New Roman"/>
              </a:rPr>
              <a:t>”</a:t>
            </a:r>
            <a:r>
              <a:rPr lang="en-US" altLang="zh-TW" dirty="0"/>
              <a:t> radio equipment and their computers.</a:t>
            </a:r>
          </a:p>
          <a:p>
            <a:endParaRPr lang="en-US" altLang="zh-TW" dirty="0"/>
          </a:p>
          <a:p>
            <a:endParaRPr lang="en-US" altLang="zh-TW" dirty="0"/>
          </a:p>
        </p:txBody>
      </p:sp>
      <p:pic>
        <p:nvPicPr>
          <p:cNvPr id="23556" name="Picture 1028" descr="D:\tseng\courses\WirelessNet99-9\figure\chapter1\1-01.jpg"/>
          <p:cNvPicPr>
            <a:picLocks noChangeAspect="1" noChangeArrowheads="1"/>
          </p:cNvPicPr>
          <p:nvPr/>
        </p:nvPicPr>
        <p:blipFill>
          <a:blip r:embed="rId2"/>
          <a:srcRect/>
          <a:stretch>
            <a:fillRect/>
          </a:stretch>
        </p:blipFill>
        <p:spPr bwMode="auto">
          <a:xfrm>
            <a:off x="1524000" y="3200400"/>
            <a:ext cx="5334000" cy="2811462"/>
          </a:xfrm>
          <a:prstGeom prst="rect">
            <a:avLst/>
          </a:prstGeom>
          <a:noFill/>
        </p:spPr>
      </p:pic>
      <p:sp>
        <p:nvSpPr>
          <p:cNvPr id="7" name="Slide Number Placeholder 6"/>
          <p:cNvSpPr>
            <a:spLocks noGrp="1"/>
          </p:cNvSpPr>
          <p:nvPr>
            <p:ph type="sldNum" sz="quarter" idx="11"/>
          </p:nvPr>
        </p:nvSpPr>
        <p:spPr/>
        <p:txBody>
          <a:bodyPr>
            <a:normAutofit fontScale="85000" lnSpcReduction="20000"/>
          </a:bodyPr>
          <a:lstStyle/>
          <a:p>
            <a:fld id="{777DBB4F-1F53-437B-B5E5-7725B304CC3B}" type="slidenum">
              <a:rPr lang="en-US" smtClean="0"/>
              <a:pPr/>
              <a:t>4</a:t>
            </a:fld>
            <a:endParaRPr lang="en-US" sz="2000" dirty="0"/>
          </a:p>
        </p:txBody>
      </p:sp>
      <p:sp>
        <p:nvSpPr>
          <p:cNvPr id="8" name="Footer Placeholder 7"/>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533400" y="228600"/>
            <a:ext cx="8077200" cy="1143000"/>
          </a:xfrm>
        </p:spPr>
        <p:txBody>
          <a:bodyPr/>
          <a:lstStyle/>
          <a:p>
            <a:r>
              <a:rPr lang="en-US" dirty="0"/>
              <a:t>Military</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60F64704-A0CF-4DCA-A8CE-95010B451ADF}" type="slidenum">
              <a:rPr lang="en-US"/>
              <a:pPr/>
              <a:t>40</a:t>
            </a:fld>
            <a:endParaRPr lang="en-US" sz="2000" dirty="0"/>
          </a:p>
        </p:txBody>
      </p:sp>
      <p:sp>
        <p:nvSpPr>
          <p:cNvPr id="329731" name="Rectangle 3"/>
          <p:cNvSpPr>
            <a:spLocks noGrp="1" noChangeArrowheads="1"/>
          </p:cNvSpPr>
          <p:nvPr>
            <p:ph sz="quarter" idx="1"/>
          </p:nvPr>
        </p:nvSpPr>
        <p:spPr>
          <a:xfrm>
            <a:off x="304800" y="1600200"/>
            <a:ext cx="8534400" cy="4572000"/>
          </a:xfrm>
        </p:spPr>
        <p:txBody>
          <a:bodyPr/>
          <a:lstStyle/>
          <a:p>
            <a:pPr>
              <a:lnSpc>
                <a:spcPct val="90000"/>
              </a:lnSpc>
            </a:pPr>
            <a:r>
              <a:rPr lang="en-US" dirty="0" smtClean="0"/>
              <a:t>Latest devices allow military personnel in the field to:</a:t>
            </a:r>
          </a:p>
          <a:p>
            <a:pPr lvl="1">
              <a:lnSpc>
                <a:spcPct val="90000"/>
              </a:lnSpc>
            </a:pPr>
            <a:r>
              <a:rPr lang="en-US" dirty="0" smtClean="0"/>
              <a:t>Use voice and the Internet</a:t>
            </a:r>
          </a:p>
          <a:p>
            <a:pPr lvl="1">
              <a:lnSpc>
                <a:spcPct val="90000"/>
              </a:lnSpc>
            </a:pPr>
            <a:r>
              <a:rPr lang="en-US" dirty="0" smtClean="0"/>
              <a:t>Receive and transmit full-motion video</a:t>
            </a:r>
          </a:p>
          <a:p>
            <a:pPr lvl="1">
              <a:lnSpc>
                <a:spcPct val="90000"/>
              </a:lnSpc>
            </a:pPr>
            <a:r>
              <a:rPr lang="en-US" dirty="0" smtClean="0"/>
              <a:t>Maneuver remote control survey drones</a:t>
            </a:r>
          </a:p>
          <a:p>
            <a:pPr lvl="1">
              <a:lnSpc>
                <a:spcPct val="90000"/>
              </a:lnSpc>
            </a:pPr>
            <a:r>
              <a:rPr lang="en-US" dirty="0" smtClean="0"/>
              <a:t>Use digital battlefield maps</a:t>
            </a:r>
          </a:p>
          <a:p>
            <a:pPr lvl="1">
              <a:lnSpc>
                <a:spcPct val="90000"/>
              </a:lnSpc>
            </a:pPr>
            <a:r>
              <a:rPr lang="en-US" dirty="0" smtClean="0"/>
              <a:t>Many other applications</a:t>
            </a:r>
            <a:endParaRPr lang="en-US" dirty="0"/>
          </a:p>
          <a:p>
            <a:pPr lvl="1">
              <a:lnSpc>
                <a:spcPct val="90000"/>
              </a:lnSpc>
            </a:pP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612648" y="228600"/>
            <a:ext cx="8153400" cy="990600"/>
          </a:xfrm>
        </p:spPr>
        <p:txBody>
          <a:bodyPr/>
          <a:lstStyle/>
          <a:p>
            <a:r>
              <a:rPr lang="en-US" dirty="0"/>
              <a:t>Office Environments</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D56593F9-BC9F-4994-BB80-05CFE5EDEF5A}" type="slidenum">
              <a:rPr lang="en-US"/>
              <a:pPr/>
              <a:t>41</a:t>
            </a:fld>
            <a:endParaRPr lang="en-US" sz="2000" dirty="0"/>
          </a:p>
        </p:txBody>
      </p:sp>
      <p:sp>
        <p:nvSpPr>
          <p:cNvPr id="330755" name="Rectangle 3"/>
          <p:cNvSpPr>
            <a:spLocks noGrp="1" noChangeArrowheads="1"/>
          </p:cNvSpPr>
          <p:nvPr>
            <p:ph sz="quarter" idx="1"/>
          </p:nvPr>
        </p:nvSpPr>
        <p:spPr>
          <a:xfrm>
            <a:off x="381000" y="1676400"/>
            <a:ext cx="8458200" cy="4572000"/>
          </a:xfrm>
        </p:spPr>
        <p:txBody>
          <a:bodyPr/>
          <a:lstStyle/>
          <a:p>
            <a:r>
              <a:rPr lang="en-US" dirty="0"/>
              <a:t>Employees in all lines of work no longer have to be away from the data they need</a:t>
            </a:r>
          </a:p>
          <a:p>
            <a:pPr lvl="1"/>
            <a:r>
              <a:rPr lang="en-US" dirty="0"/>
              <a:t>To help them make decisions</a:t>
            </a:r>
          </a:p>
          <a:p>
            <a:r>
              <a:rPr lang="en-US" dirty="0"/>
              <a:t>Wireless technologies allow businesses to create an </a:t>
            </a:r>
            <a:r>
              <a:rPr lang="en-US" dirty="0" smtClean="0"/>
              <a:t>office where </a:t>
            </a:r>
            <a:r>
              <a:rPr lang="en-US" dirty="0"/>
              <a:t>the traditional infrastructure </a:t>
            </a:r>
            <a:r>
              <a:rPr lang="en-US" dirty="0" smtClean="0"/>
              <a:t>doesn’t exist</a:t>
            </a:r>
          </a:p>
          <a:p>
            <a:r>
              <a:rPr lang="en-US" dirty="0" smtClean="0"/>
              <a:t>During office renovations or reorganization</a:t>
            </a:r>
          </a:p>
          <a:p>
            <a:pPr lvl="1"/>
            <a:r>
              <a:rPr lang="en-US" dirty="0" smtClean="0"/>
              <a:t>Employees can move to another location and be connected immediately</a:t>
            </a:r>
            <a:endParaRPr lang="en-US" dirty="0"/>
          </a:p>
          <a:p>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612648" y="228600"/>
            <a:ext cx="8153400" cy="990600"/>
          </a:xfrm>
        </p:spPr>
        <p:txBody>
          <a:bodyPr/>
          <a:lstStyle/>
          <a:p>
            <a:r>
              <a:rPr lang="en-US" dirty="0"/>
              <a:t>Event Management</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A0636B58-4E68-4C15-8F49-D06716412523}" type="slidenum">
              <a:rPr lang="en-US"/>
              <a:pPr/>
              <a:t>42</a:t>
            </a:fld>
            <a:endParaRPr lang="en-US" sz="2000" dirty="0"/>
          </a:p>
        </p:txBody>
      </p:sp>
      <p:sp>
        <p:nvSpPr>
          <p:cNvPr id="331779" name="Rectangle 3"/>
          <p:cNvSpPr>
            <a:spLocks noGrp="1" noChangeArrowheads="1"/>
          </p:cNvSpPr>
          <p:nvPr>
            <p:ph sz="quarter" idx="1"/>
          </p:nvPr>
        </p:nvSpPr>
        <p:spPr>
          <a:xfrm>
            <a:off x="381000" y="1676400"/>
            <a:ext cx="8305800" cy="4572000"/>
          </a:xfrm>
        </p:spPr>
        <p:txBody>
          <a:bodyPr/>
          <a:lstStyle/>
          <a:p>
            <a:r>
              <a:rPr lang="en-US" dirty="0"/>
              <a:t>Wireless networks</a:t>
            </a:r>
          </a:p>
          <a:p>
            <a:pPr lvl="1"/>
            <a:r>
              <a:rPr lang="en-US" dirty="0"/>
              <a:t>Help identify a stolen or counterfeit ticket</a:t>
            </a:r>
          </a:p>
          <a:p>
            <a:pPr lvl="1"/>
            <a:r>
              <a:rPr lang="en-US" dirty="0"/>
              <a:t>Can also give a real-time look at traffic </a:t>
            </a:r>
            <a:r>
              <a:rPr lang="en-US" dirty="0" smtClean="0"/>
              <a:t>flow</a:t>
            </a:r>
          </a:p>
          <a:p>
            <a:pPr lvl="2"/>
            <a:r>
              <a:rPr lang="en-US" dirty="0" smtClean="0"/>
              <a:t>Use to determine where staff might be needed</a:t>
            </a:r>
            <a:endParaRPr lang="en-US" dirty="0"/>
          </a:p>
          <a:p>
            <a:pPr lvl="1"/>
            <a:r>
              <a:rPr lang="en-US" dirty="0"/>
              <a:t>In-progress game statistics are available to any fan in the stadium with a wireless device</a:t>
            </a:r>
          </a:p>
          <a:p>
            <a:pPr lvl="1"/>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612648" y="228600"/>
            <a:ext cx="8153400" cy="990600"/>
          </a:xfrm>
        </p:spPr>
        <p:txBody>
          <a:bodyPr/>
          <a:lstStyle/>
          <a:p>
            <a:r>
              <a:rPr lang="en-US" dirty="0"/>
              <a:t>Travel</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85855793-83C8-4B53-AEB8-8E7C06AF342A}" type="slidenum">
              <a:rPr lang="en-US"/>
              <a:pPr/>
              <a:t>43</a:t>
            </a:fld>
            <a:endParaRPr lang="en-US" sz="2000" dirty="0"/>
          </a:p>
        </p:txBody>
      </p:sp>
      <p:sp>
        <p:nvSpPr>
          <p:cNvPr id="332803" name="Rectangle 3"/>
          <p:cNvSpPr>
            <a:spLocks noGrp="1" noChangeArrowheads="1"/>
          </p:cNvSpPr>
          <p:nvPr>
            <p:ph sz="quarter" idx="1"/>
          </p:nvPr>
        </p:nvSpPr>
        <p:spPr>
          <a:xfrm>
            <a:off x="304800" y="1676400"/>
            <a:ext cx="8458200" cy="4572000"/>
          </a:xfrm>
        </p:spPr>
        <p:txBody>
          <a:bodyPr>
            <a:normAutofit lnSpcReduction="10000"/>
          </a:bodyPr>
          <a:lstStyle/>
          <a:p>
            <a:r>
              <a:rPr lang="en-US" dirty="0"/>
              <a:t>Wireless global positioning systems (GPS)</a:t>
            </a:r>
          </a:p>
          <a:p>
            <a:pPr lvl="1"/>
            <a:r>
              <a:rPr lang="en-US" dirty="0"/>
              <a:t>Tie into emergency roadside assistance </a:t>
            </a:r>
            <a:r>
              <a:rPr lang="en-US" dirty="0" smtClean="0"/>
              <a:t>services</a:t>
            </a:r>
          </a:p>
          <a:p>
            <a:pPr lvl="1"/>
            <a:r>
              <a:rPr lang="en-US" dirty="0" smtClean="0"/>
              <a:t>OnStar roadside assistance is an example</a:t>
            </a:r>
            <a:endParaRPr lang="en-US" dirty="0"/>
          </a:p>
          <a:p>
            <a:r>
              <a:rPr lang="en-US" dirty="0"/>
              <a:t>Satellite radio</a:t>
            </a:r>
          </a:p>
          <a:p>
            <a:pPr lvl="1"/>
            <a:r>
              <a:rPr lang="en-US" dirty="0"/>
              <a:t>Transmits over 150 music and talk stations</a:t>
            </a:r>
          </a:p>
          <a:p>
            <a:r>
              <a:rPr lang="en-US" dirty="0"/>
              <a:t>Airport terminals are </a:t>
            </a:r>
            <a:r>
              <a:rPr lang="en-US" dirty="0" smtClean="0"/>
              <a:t>offering </a:t>
            </a:r>
            <a:r>
              <a:rPr lang="en-US" dirty="0"/>
              <a:t>wireless </a:t>
            </a:r>
            <a:r>
              <a:rPr lang="en-US" dirty="0" smtClean="0"/>
              <a:t>technologies to passengers</a:t>
            </a:r>
            <a:endParaRPr lang="en-US" dirty="0"/>
          </a:p>
          <a:p>
            <a:r>
              <a:rPr lang="en-US" dirty="0"/>
              <a:t>Airplanes themselves are being equipped with wireless data </a:t>
            </a:r>
            <a:r>
              <a:rPr lang="en-US" dirty="0" smtClean="0"/>
              <a:t>access</a:t>
            </a:r>
          </a:p>
          <a:p>
            <a:r>
              <a:rPr lang="en-US" dirty="0" smtClean="0"/>
              <a:t>City transit systems are also “going wireless”</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612648" y="228600"/>
            <a:ext cx="8153400" cy="990600"/>
          </a:xfrm>
        </p:spPr>
        <p:txBody>
          <a:bodyPr/>
          <a:lstStyle/>
          <a:p>
            <a:r>
              <a:rPr lang="en-US" dirty="0"/>
              <a:t>Construction</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F414502D-3D78-464A-B9C6-9CC5F075721F}" type="slidenum">
              <a:rPr lang="en-US"/>
              <a:pPr/>
              <a:t>44</a:t>
            </a:fld>
            <a:endParaRPr lang="en-US" sz="2000" dirty="0"/>
          </a:p>
        </p:txBody>
      </p:sp>
      <p:sp>
        <p:nvSpPr>
          <p:cNvPr id="334851" name="Rectangle 3"/>
          <p:cNvSpPr>
            <a:spLocks noGrp="1" noChangeArrowheads="1"/>
          </p:cNvSpPr>
          <p:nvPr>
            <p:ph sz="quarter" idx="1"/>
          </p:nvPr>
        </p:nvSpPr>
        <p:spPr>
          <a:xfrm>
            <a:off x="381000" y="1600200"/>
            <a:ext cx="8458200" cy="4572000"/>
          </a:xfrm>
        </p:spPr>
        <p:txBody>
          <a:bodyPr>
            <a:normAutofit lnSpcReduction="10000"/>
          </a:bodyPr>
          <a:lstStyle/>
          <a:p>
            <a:r>
              <a:rPr lang="en-US" dirty="0"/>
              <a:t>Wireless communications</a:t>
            </a:r>
          </a:p>
          <a:p>
            <a:pPr lvl="1"/>
            <a:r>
              <a:rPr lang="en-US" dirty="0"/>
              <a:t>Send information from the job site to the main </a:t>
            </a:r>
            <a:r>
              <a:rPr lang="en-US" dirty="0" smtClean="0"/>
              <a:t>office</a:t>
            </a:r>
          </a:p>
          <a:p>
            <a:pPr lvl="2"/>
            <a:r>
              <a:rPr lang="en-US" dirty="0" smtClean="0"/>
              <a:t>Tardy subcontractor or problems with materials</a:t>
            </a:r>
            <a:endParaRPr lang="en-US" dirty="0"/>
          </a:p>
          <a:p>
            <a:pPr lvl="1"/>
            <a:r>
              <a:rPr lang="en-US" dirty="0"/>
              <a:t>Alert when maintenance operations need to be performed on </a:t>
            </a:r>
            <a:r>
              <a:rPr lang="en-US" dirty="0" smtClean="0"/>
              <a:t>equipment</a:t>
            </a:r>
          </a:p>
          <a:p>
            <a:pPr lvl="2"/>
            <a:r>
              <a:rPr lang="en-US" dirty="0" smtClean="0"/>
              <a:t>Bulldozers and earth graders are being turned into “smart” equipment</a:t>
            </a:r>
          </a:p>
          <a:p>
            <a:pPr lvl="2"/>
            <a:r>
              <a:rPr lang="en-US" dirty="0" smtClean="0"/>
              <a:t>Exact location of dig coordinates can be transmitted to a terminal on the bulldozer</a:t>
            </a:r>
          </a:p>
          <a:p>
            <a:pPr lvl="2"/>
            <a:r>
              <a:rPr lang="en-US" dirty="0" smtClean="0"/>
              <a:t>Track engine hours and equipment location</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612648" y="228600"/>
            <a:ext cx="8153400" cy="990600"/>
          </a:xfrm>
        </p:spPr>
        <p:txBody>
          <a:bodyPr/>
          <a:lstStyle/>
          <a:p>
            <a:r>
              <a:rPr lang="en-US" dirty="0"/>
              <a:t>Warehouse Management</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74FBAEDD-8071-4363-93B4-43E9004BEB05}" type="slidenum">
              <a:rPr lang="en-US"/>
              <a:pPr/>
              <a:t>45</a:t>
            </a:fld>
            <a:endParaRPr lang="en-US" sz="2000" dirty="0"/>
          </a:p>
        </p:txBody>
      </p:sp>
      <p:sp>
        <p:nvSpPr>
          <p:cNvPr id="335875" name="Rectangle 3"/>
          <p:cNvSpPr>
            <a:spLocks noGrp="1" noChangeArrowheads="1"/>
          </p:cNvSpPr>
          <p:nvPr>
            <p:ph sz="quarter" idx="1"/>
          </p:nvPr>
        </p:nvSpPr>
        <p:spPr>
          <a:xfrm>
            <a:off x="381000" y="1600200"/>
            <a:ext cx="8382000" cy="4572000"/>
          </a:xfrm>
        </p:spPr>
        <p:txBody>
          <a:bodyPr>
            <a:normAutofit lnSpcReduction="10000"/>
          </a:bodyPr>
          <a:lstStyle/>
          <a:p>
            <a:r>
              <a:rPr lang="en-US" dirty="0"/>
              <a:t>Implementing wireless technology is key for many warehouse operations</a:t>
            </a:r>
          </a:p>
          <a:p>
            <a:r>
              <a:rPr lang="en-US" dirty="0"/>
              <a:t>Warehouse management system (WMS) software</a:t>
            </a:r>
          </a:p>
          <a:p>
            <a:pPr lvl="1"/>
            <a:r>
              <a:rPr lang="en-US" dirty="0"/>
              <a:t>Used to manage all of the activities from receiving through shipping</a:t>
            </a:r>
          </a:p>
          <a:p>
            <a:r>
              <a:rPr lang="en-US" dirty="0"/>
              <a:t>In the near future</a:t>
            </a:r>
          </a:p>
          <a:p>
            <a:pPr lvl="1"/>
            <a:r>
              <a:rPr lang="en-US" dirty="0"/>
              <a:t>Most of the bar code functions, including inventory counting, will be replaced by RFID </a:t>
            </a:r>
            <a:r>
              <a:rPr lang="en-US" dirty="0" smtClean="0"/>
              <a:t>tags</a:t>
            </a:r>
          </a:p>
          <a:p>
            <a:pPr lvl="2"/>
            <a:r>
              <a:rPr lang="en-US" dirty="0" smtClean="0"/>
              <a:t>Will eliminate the need for printing and affixing labels</a:t>
            </a:r>
            <a:endParaRPr lang="en-US" dirty="0"/>
          </a:p>
          <a:p>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612648" y="228600"/>
            <a:ext cx="8153400" cy="990600"/>
          </a:xfrm>
        </p:spPr>
        <p:txBody>
          <a:bodyPr/>
          <a:lstStyle/>
          <a:p>
            <a:r>
              <a:rPr lang="en-US" dirty="0"/>
              <a:t>Environmental Research</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CC6311D1-201F-4FA1-B256-F2130D683976}" type="slidenum">
              <a:rPr lang="en-US"/>
              <a:pPr/>
              <a:t>46</a:t>
            </a:fld>
            <a:endParaRPr lang="en-US" sz="2000" dirty="0"/>
          </a:p>
        </p:txBody>
      </p:sp>
      <p:sp>
        <p:nvSpPr>
          <p:cNvPr id="337923" name="Rectangle 3"/>
          <p:cNvSpPr>
            <a:spLocks noGrp="1" noChangeArrowheads="1"/>
          </p:cNvSpPr>
          <p:nvPr>
            <p:ph sz="quarter" idx="1"/>
          </p:nvPr>
        </p:nvSpPr>
        <p:spPr>
          <a:xfrm>
            <a:off x="381000" y="1676400"/>
            <a:ext cx="8305800" cy="4572000"/>
          </a:xfrm>
        </p:spPr>
        <p:txBody>
          <a:bodyPr/>
          <a:lstStyle/>
          <a:p>
            <a:r>
              <a:rPr lang="en-US" dirty="0"/>
              <a:t>Scientists are now using small, battery- or solar-cell-powered WLAN sensors</a:t>
            </a:r>
          </a:p>
          <a:p>
            <a:pPr lvl="1"/>
            <a:r>
              <a:rPr lang="en-US" dirty="0"/>
              <a:t>In places that were previously difficult to access and </a:t>
            </a:r>
            <a:r>
              <a:rPr lang="en-US" dirty="0" smtClean="0"/>
              <a:t>monitor</a:t>
            </a:r>
          </a:p>
          <a:p>
            <a:pPr lvl="1"/>
            <a:r>
              <a:rPr lang="en-US" dirty="0" smtClean="0"/>
              <a:t>Considered a major breakthrough in many scientific fields</a:t>
            </a:r>
          </a:p>
          <a:p>
            <a:pPr lvl="2"/>
            <a:r>
              <a:rPr lang="en-US" dirty="0" smtClean="0"/>
              <a:t>Has helped collect data that used to be very difficult or impossible to collect and record</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612648" y="228600"/>
            <a:ext cx="8153400" cy="990600"/>
          </a:xfrm>
        </p:spPr>
        <p:txBody>
          <a:bodyPr/>
          <a:lstStyle/>
          <a:p>
            <a:r>
              <a:rPr lang="en-US" dirty="0"/>
              <a:t>Industrial Control</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BEE6E5E8-58DD-44B6-8C39-85DE64A77467}" type="slidenum">
              <a:rPr lang="en-US"/>
              <a:pPr/>
              <a:t>47</a:t>
            </a:fld>
            <a:endParaRPr lang="en-US" sz="2000" dirty="0"/>
          </a:p>
        </p:txBody>
      </p:sp>
      <p:sp>
        <p:nvSpPr>
          <p:cNvPr id="338947" name="Rectangle 3"/>
          <p:cNvSpPr>
            <a:spLocks noGrp="1" noChangeArrowheads="1"/>
          </p:cNvSpPr>
          <p:nvPr>
            <p:ph sz="quarter" idx="1"/>
          </p:nvPr>
        </p:nvSpPr>
        <p:spPr>
          <a:xfrm>
            <a:off x="304800" y="1676400"/>
            <a:ext cx="8458200" cy="4572000"/>
          </a:xfrm>
        </p:spPr>
        <p:txBody>
          <a:bodyPr>
            <a:normAutofit lnSpcReduction="10000"/>
          </a:bodyPr>
          <a:lstStyle/>
          <a:p>
            <a:pPr>
              <a:lnSpc>
                <a:spcPct val="90000"/>
              </a:lnSpc>
            </a:pPr>
            <a:r>
              <a:rPr lang="en-US" dirty="0"/>
              <a:t>Motes</a:t>
            </a:r>
          </a:p>
          <a:p>
            <a:pPr lvl="1">
              <a:lnSpc>
                <a:spcPct val="90000"/>
              </a:lnSpc>
            </a:pPr>
            <a:r>
              <a:rPr lang="en-US" dirty="0"/>
              <a:t>Remote sensors</a:t>
            </a:r>
          </a:p>
          <a:p>
            <a:pPr lvl="1"/>
            <a:r>
              <a:rPr lang="en-US" dirty="0"/>
              <a:t>Can connect to a WLAN</a:t>
            </a:r>
          </a:p>
          <a:p>
            <a:pPr lvl="2"/>
            <a:r>
              <a:rPr lang="en-US" dirty="0"/>
              <a:t>Then collect data and transmit it to a central </a:t>
            </a:r>
            <a:r>
              <a:rPr lang="en-US" dirty="0" smtClean="0"/>
              <a:t>location</a:t>
            </a:r>
          </a:p>
          <a:p>
            <a:r>
              <a:rPr lang="en-US" dirty="0" smtClean="0"/>
              <a:t>Manufacturing managers can monitor equipment from an office</a:t>
            </a:r>
          </a:p>
          <a:p>
            <a:pPr lvl="1"/>
            <a:r>
              <a:rPr lang="en-US" dirty="0" smtClean="0"/>
              <a:t>Problems can be detected instantly</a:t>
            </a:r>
          </a:p>
          <a:p>
            <a:r>
              <a:rPr lang="en-US" dirty="0" smtClean="0"/>
              <a:t>Technicians in a control room can monitor status of every machine or device</a:t>
            </a:r>
          </a:p>
          <a:p>
            <a:pPr lvl="1"/>
            <a:r>
              <a:rPr lang="en-US" dirty="0" smtClean="0"/>
              <a:t>Dispatch a technician  when necessary</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533400" y="381000"/>
            <a:ext cx="8077200" cy="685800"/>
          </a:xfrm>
        </p:spPr>
        <p:txBody>
          <a:bodyPr>
            <a:normAutofit fontScale="90000"/>
          </a:bodyPr>
          <a:lstStyle/>
          <a:p>
            <a:r>
              <a:rPr lang="en-US" sz="3600" dirty="0"/>
              <a:t>Wireless Advantages and Disadvantages</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65EC48DA-7952-4ED8-8FAC-9B8717E35D61}" type="slidenum">
              <a:rPr lang="en-US"/>
              <a:pPr/>
              <a:t>48</a:t>
            </a:fld>
            <a:endParaRPr lang="en-US" sz="2000" dirty="0"/>
          </a:p>
        </p:txBody>
      </p:sp>
      <p:sp>
        <p:nvSpPr>
          <p:cNvPr id="339971" name="Rectangle 3"/>
          <p:cNvSpPr>
            <a:spLocks noGrp="1" noChangeArrowheads="1"/>
          </p:cNvSpPr>
          <p:nvPr>
            <p:ph sz="quarter" idx="1"/>
          </p:nvPr>
        </p:nvSpPr>
        <p:spPr>
          <a:xfrm>
            <a:off x="457200" y="1981200"/>
            <a:ext cx="8229600" cy="4267200"/>
          </a:xfrm>
        </p:spPr>
        <p:txBody>
          <a:bodyPr/>
          <a:lstStyle/>
          <a:p>
            <a:r>
              <a:rPr lang="en-US" dirty="0"/>
              <a:t>As with any new technology, wireless communications offers both advantages and disadvantages</a:t>
            </a:r>
          </a:p>
          <a:p>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533400" y="228600"/>
            <a:ext cx="8077200" cy="914400"/>
          </a:xfrm>
        </p:spPr>
        <p:txBody>
          <a:bodyPr>
            <a:normAutofit fontScale="90000"/>
          </a:bodyPr>
          <a:lstStyle/>
          <a:p>
            <a:r>
              <a:rPr lang="en-US" dirty="0"/>
              <a:t>Advantages of Wireless Networking</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DB8BBDFC-59DE-4626-907C-120D1138C888}" type="slidenum">
              <a:rPr lang="en-US"/>
              <a:pPr/>
              <a:t>49</a:t>
            </a:fld>
            <a:endParaRPr lang="en-US" sz="2000" dirty="0"/>
          </a:p>
        </p:txBody>
      </p:sp>
      <p:sp>
        <p:nvSpPr>
          <p:cNvPr id="343043" name="Rectangle 3"/>
          <p:cNvSpPr>
            <a:spLocks noGrp="1" noChangeArrowheads="1"/>
          </p:cNvSpPr>
          <p:nvPr>
            <p:ph sz="quarter" idx="1"/>
          </p:nvPr>
        </p:nvSpPr>
        <p:spPr>
          <a:xfrm>
            <a:off x="228600" y="1828800"/>
            <a:ext cx="8610600" cy="4495800"/>
          </a:xfrm>
        </p:spPr>
        <p:txBody>
          <a:bodyPr>
            <a:normAutofit/>
          </a:bodyPr>
          <a:lstStyle/>
          <a:p>
            <a:pPr>
              <a:lnSpc>
                <a:spcPct val="90000"/>
              </a:lnSpc>
            </a:pPr>
            <a:r>
              <a:rPr lang="en-US" sz="2800" dirty="0"/>
              <a:t>Mobility</a:t>
            </a:r>
          </a:p>
          <a:p>
            <a:pPr lvl="1">
              <a:lnSpc>
                <a:spcPct val="90000"/>
              </a:lnSpc>
            </a:pPr>
            <a:r>
              <a:rPr lang="en-US" sz="2400" dirty="0"/>
              <a:t>Freedom to move about without being tethered by wires</a:t>
            </a:r>
          </a:p>
          <a:p>
            <a:pPr lvl="1">
              <a:lnSpc>
                <a:spcPct val="90000"/>
              </a:lnSpc>
            </a:pPr>
            <a:r>
              <a:rPr lang="en-US" sz="2400" dirty="0"/>
              <a:t>Permits many industries to shift toward an increasingly mobile workforce</a:t>
            </a:r>
          </a:p>
          <a:p>
            <a:pPr lvl="1">
              <a:lnSpc>
                <a:spcPct val="90000"/>
              </a:lnSpc>
            </a:pPr>
            <a:r>
              <a:rPr lang="en-US" sz="2400" dirty="0" smtClean="0"/>
              <a:t>Creating “flatter” organizations with fewer management levels between top executives and regular employees</a:t>
            </a:r>
            <a:endParaRPr lang="en-US" sz="2400" dirty="0"/>
          </a:p>
          <a:p>
            <a:pPr>
              <a:lnSpc>
                <a:spcPct val="90000"/>
              </a:lnSpc>
            </a:pPr>
            <a:r>
              <a:rPr lang="en-US" sz="2800" dirty="0"/>
              <a:t>Easier and less expensive installation</a:t>
            </a:r>
          </a:p>
          <a:p>
            <a:pPr lvl="1">
              <a:lnSpc>
                <a:spcPct val="90000"/>
              </a:lnSpc>
            </a:pPr>
            <a:r>
              <a:rPr lang="en-US" sz="2400" dirty="0"/>
              <a:t>Installing network cabling in older buildings can be a difficult, slow, and costly task</a:t>
            </a:r>
          </a:p>
          <a:p>
            <a:pPr lvl="1">
              <a:lnSpc>
                <a:spcPct val="90000"/>
              </a:lnSpc>
            </a:pPr>
            <a:r>
              <a:rPr lang="en-US" sz="2400" dirty="0"/>
              <a:t>Makes it easier for any office to be modified with new cubicles or furniture</a:t>
            </a:r>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dirty="0"/>
              <a:t>RF spectrum are available because they exist worldwide</a:t>
            </a:r>
          </a:p>
          <a:p>
            <a:pPr lvl="1"/>
            <a:r>
              <a:rPr lang="en-US" dirty="0" smtClean="0"/>
              <a:t>using </a:t>
            </a:r>
            <a:r>
              <a:rPr lang="en-US" dirty="0"/>
              <a:t>frequencies at will would eventually disable all </a:t>
            </a:r>
            <a:r>
              <a:rPr lang="en-US" dirty="0" smtClean="0"/>
              <a:t>communication</a:t>
            </a:r>
            <a:endParaRPr lang="en-US" dirty="0"/>
          </a:p>
          <a:p>
            <a:r>
              <a:rPr lang="en-US" dirty="0"/>
              <a:t>Regulatory bodies have been formed to keep the RF spectrum organized open for fair </a:t>
            </a:r>
            <a:r>
              <a:rPr lang="en-US" dirty="0" smtClean="0"/>
              <a:t>use</a:t>
            </a:r>
            <a:endParaRPr lang="en-US" dirty="0"/>
          </a:p>
          <a:p>
            <a:r>
              <a:rPr lang="en-US" dirty="0"/>
              <a:t>There are three main regulatory bodies that govern the RF spectrum: ITU-R, FCC, </a:t>
            </a:r>
            <a:r>
              <a:rPr lang="en-US" dirty="0" smtClean="0"/>
              <a:t>ETSI</a:t>
            </a:r>
            <a:endParaRPr lang="th-TH" dirty="0"/>
          </a:p>
        </p:txBody>
      </p:sp>
      <p:sp>
        <p:nvSpPr>
          <p:cNvPr id="3" name="Title 2"/>
          <p:cNvSpPr>
            <a:spLocks noGrp="1"/>
          </p:cNvSpPr>
          <p:nvPr>
            <p:ph type="title"/>
          </p:nvPr>
        </p:nvSpPr>
        <p:spPr/>
        <p:txBody>
          <a:bodyPr/>
          <a:lstStyle/>
          <a:p>
            <a:r>
              <a:rPr lang="en-US" dirty="0" smtClean="0"/>
              <a:t>Wireless communication</a:t>
            </a:r>
            <a:endParaRPr lang="th-TH" dirty="0"/>
          </a:p>
        </p:txBody>
      </p:sp>
      <p:sp>
        <p:nvSpPr>
          <p:cNvPr id="4" name="Slide Number Placeholder 3"/>
          <p:cNvSpPr>
            <a:spLocks noGrp="1"/>
          </p:cNvSpPr>
          <p:nvPr>
            <p:ph type="sldNum" sz="quarter" idx="11"/>
          </p:nvPr>
        </p:nvSpPr>
        <p:spPr/>
        <p:txBody>
          <a:bodyPr>
            <a:normAutofit fontScale="85000" lnSpcReduction="20000"/>
          </a:bodyPr>
          <a:lstStyle/>
          <a:p>
            <a:fld id="{777DBB4F-1F53-437B-B5E5-7725B304CC3B}" type="slidenum">
              <a:rPr lang="en-US" smtClean="0"/>
              <a:pPr/>
              <a:t>5</a:t>
            </a:fld>
            <a:endParaRPr lang="en-US" sz="2000" dirty="0"/>
          </a:p>
        </p:txBody>
      </p:sp>
      <p:sp>
        <p:nvSpPr>
          <p:cNvPr id="5" name="Footer Placeholder 4"/>
          <p:cNvSpPr>
            <a:spLocks noGrp="1"/>
          </p:cNvSpPr>
          <p:nvPr>
            <p:ph type="ftr" sz="quarter" idx="12"/>
          </p:nvPr>
        </p:nvSpPr>
        <p:spPr/>
        <p:txBody>
          <a:bodyPr/>
          <a:lstStyle/>
          <a:p>
            <a:r>
              <a:rPr lang="en-US" smtClean="0"/>
              <a:t>242-306 Mobile and Wireless Computing</a:t>
            </a:r>
            <a:endParaRPr lang="en-US" dirty="0"/>
          </a:p>
        </p:txBody>
      </p:sp>
    </p:spTree>
    <p:extLst>
      <p:ext uri="{BB962C8B-B14F-4D97-AF65-F5344CB8AC3E}">
        <p14:creationId xmlns:p14="http://schemas.microsoft.com/office/powerpoint/2010/main" val="3453130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533400" y="228600"/>
            <a:ext cx="8077200" cy="914400"/>
          </a:xfrm>
        </p:spPr>
        <p:txBody>
          <a:bodyPr>
            <a:normAutofit fontScale="90000"/>
          </a:bodyPr>
          <a:lstStyle/>
          <a:p>
            <a:r>
              <a:rPr lang="en-US" dirty="0"/>
              <a:t>Advantages of Wireless </a:t>
            </a:r>
            <a:r>
              <a:rPr lang="en-US" dirty="0" smtClean="0"/>
              <a:t>Networking</a:t>
            </a:r>
            <a:endParaRPr lang="en-US" dirty="0"/>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5718942B-3409-4FB3-B7B4-FC97C552185A}" type="slidenum">
              <a:rPr lang="en-US"/>
              <a:pPr/>
              <a:t>50</a:t>
            </a:fld>
            <a:endParaRPr lang="en-US" sz="2000" dirty="0"/>
          </a:p>
        </p:txBody>
      </p:sp>
      <p:sp>
        <p:nvSpPr>
          <p:cNvPr id="470019" name="Rectangle 3"/>
          <p:cNvSpPr>
            <a:spLocks noGrp="1" noChangeArrowheads="1"/>
          </p:cNvSpPr>
          <p:nvPr>
            <p:ph sz="quarter" idx="1"/>
          </p:nvPr>
        </p:nvSpPr>
        <p:spPr>
          <a:xfrm>
            <a:off x="228600" y="1828800"/>
            <a:ext cx="8610600" cy="4495800"/>
          </a:xfrm>
        </p:spPr>
        <p:txBody>
          <a:bodyPr>
            <a:normAutofit lnSpcReduction="10000"/>
          </a:bodyPr>
          <a:lstStyle/>
          <a:p>
            <a:pPr>
              <a:lnSpc>
                <a:spcPct val="90000"/>
              </a:lnSpc>
            </a:pPr>
            <a:r>
              <a:rPr lang="en-US" dirty="0"/>
              <a:t>Increased reliability</a:t>
            </a:r>
          </a:p>
          <a:p>
            <a:pPr lvl="1">
              <a:lnSpc>
                <a:spcPct val="90000"/>
              </a:lnSpc>
            </a:pPr>
            <a:r>
              <a:rPr lang="en-US" dirty="0"/>
              <a:t>Network cable failures may be the most common source of network problems</a:t>
            </a:r>
          </a:p>
          <a:p>
            <a:pPr>
              <a:lnSpc>
                <a:spcPct val="90000"/>
              </a:lnSpc>
            </a:pPr>
            <a:r>
              <a:rPr lang="en-US" dirty="0"/>
              <a:t>Disaster recovery</a:t>
            </a:r>
          </a:p>
          <a:p>
            <a:pPr lvl="1">
              <a:lnSpc>
                <a:spcPct val="90000"/>
              </a:lnSpc>
            </a:pPr>
            <a:r>
              <a:rPr lang="en-US" dirty="0"/>
              <a:t>In the event of a disaster, managers can quickly relocate the </a:t>
            </a:r>
            <a:r>
              <a:rPr lang="en-US" dirty="0" smtClean="0"/>
              <a:t>office</a:t>
            </a:r>
          </a:p>
          <a:p>
            <a:pPr lvl="1">
              <a:lnSpc>
                <a:spcPct val="90000"/>
              </a:lnSpc>
            </a:pPr>
            <a:r>
              <a:rPr lang="en-US" dirty="0" smtClean="0"/>
              <a:t>Some planners keep laptop computers with wireless NICs and access points in reserve</a:t>
            </a:r>
          </a:p>
          <a:p>
            <a:pPr>
              <a:lnSpc>
                <a:spcPct val="90000"/>
              </a:lnSpc>
            </a:pPr>
            <a:r>
              <a:rPr lang="en-US" dirty="0" smtClean="0"/>
              <a:t>Future Applications</a:t>
            </a:r>
          </a:p>
          <a:p>
            <a:pPr lvl="1">
              <a:lnSpc>
                <a:spcPct val="90000"/>
              </a:lnSpc>
            </a:pPr>
            <a:r>
              <a:rPr lang="en-US" dirty="0" smtClean="0"/>
              <a:t>Every day, a new application for wireless data transmission is thought of or implemented</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533400" y="304800"/>
            <a:ext cx="8077200" cy="838200"/>
          </a:xfrm>
        </p:spPr>
        <p:txBody>
          <a:bodyPr>
            <a:normAutofit/>
          </a:bodyPr>
          <a:lstStyle/>
          <a:p>
            <a:r>
              <a:rPr lang="en-US" sz="3600" dirty="0"/>
              <a:t>Disadvantages of Wireless Networking</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BCCE7499-D663-419D-9502-988A4C8A4297}" type="slidenum">
              <a:rPr lang="en-US"/>
              <a:pPr/>
              <a:t>51</a:t>
            </a:fld>
            <a:endParaRPr lang="en-US" sz="2000" dirty="0"/>
          </a:p>
        </p:txBody>
      </p:sp>
      <p:sp>
        <p:nvSpPr>
          <p:cNvPr id="344067" name="Rectangle 3"/>
          <p:cNvSpPr>
            <a:spLocks noGrp="1" noChangeArrowheads="1"/>
          </p:cNvSpPr>
          <p:nvPr>
            <p:ph sz="quarter" idx="1"/>
          </p:nvPr>
        </p:nvSpPr>
        <p:spPr>
          <a:xfrm>
            <a:off x="304800" y="1676400"/>
            <a:ext cx="8458200" cy="4419600"/>
          </a:xfrm>
        </p:spPr>
        <p:txBody>
          <a:bodyPr>
            <a:normAutofit fontScale="92500" lnSpcReduction="10000"/>
          </a:bodyPr>
          <a:lstStyle/>
          <a:p>
            <a:pPr>
              <a:lnSpc>
                <a:spcPct val="90000"/>
              </a:lnSpc>
            </a:pPr>
            <a:r>
              <a:rPr lang="en-US" dirty="0"/>
              <a:t>Radio signal interference</a:t>
            </a:r>
          </a:p>
          <a:p>
            <a:pPr lvl="1"/>
            <a:r>
              <a:rPr lang="en-US" dirty="0"/>
              <a:t>The potential for two </a:t>
            </a:r>
            <a:r>
              <a:rPr lang="en-US" dirty="0" smtClean="0"/>
              <a:t>signals to interfere exists</a:t>
            </a:r>
          </a:p>
          <a:p>
            <a:pPr lvl="1"/>
            <a:r>
              <a:rPr lang="en-US" dirty="0" smtClean="0"/>
              <a:t>Solution: locate source of interference and eliminate it</a:t>
            </a:r>
            <a:endParaRPr lang="en-US" dirty="0"/>
          </a:p>
          <a:p>
            <a:pPr>
              <a:lnSpc>
                <a:spcPct val="90000"/>
              </a:lnSpc>
            </a:pPr>
            <a:r>
              <a:rPr lang="en-US" dirty="0"/>
              <a:t>Security</a:t>
            </a:r>
          </a:p>
          <a:p>
            <a:pPr lvl="1"/>
            <a:r>
              <a:rPr lang="en-US" dirty="0"/>
              <a:t>It is possible for an intruder to be lurking outdoors with a notebook computer and wireless NIC</a:t>
            </a:r>
          </a:p>
          <a:p>
            <a:pPr lvl="2"/>
            <a:r>
              <a:rPr lang="en-US" dirty="0"/>
              <a:t>With the intent of intercepting the signals from a nearby wireless network</a:t>
            </a:r>
          </a:p>
          <a:p>
            <a:pPr lvl="1">
              <a:lnSpc>
                <a:spcPct val="90000"/>
              </a:lnSpc>
            </a:pPr>
            <a:r>
              <a:rPr lang="en-US" dirty="0"/>
              <a:t>Some wireless technologies can provide added levels of </a:t>
            </a:r>
            <a:r>
              <a:rPr lang="en-US" dirty="0" smtClean="0"/>
              <a:t>security</a:t>
            </a:r>
          </a:p>
          <a:p>
            <a:pPr lvl="1">
              <a:lnSpc>
                <a:spcPct val="90000"/>
              </a:lnSpc>
            </a:pPr>
            <a:r>
              <a:rPr lang="en-US" dirty="0" smtClean="0"/>
              <a:t>Network managers can limit access </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533400" y="381000"/>
            <a:ext cx="8077200" cy="762000"/>
          </a:xfrm>
        </p:spPr>
        <p:txBody>
          <a:bodyPr>
            <a:normAutofit/>
          </a:bodyPr>
          <a:lstStyle/>
          <a:p>
            <a:r>
              <a:rPr lang="en-US" sz="3600" dirty="0"/>
              <a:t>Disadvantages of Wireless </a:t>
            </a:r>
            <a:r>
              <a:rPr lang="en-US" sz="3600" dirty="0" smtClean="0"/>
              <a:t>Networking</a:t>
            </a:r>
            <a:endParaRPr lang="en-US" sz="3600" dirty="0"/>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2DE84CE3-1D92-4C18-99CF-F8BA852BD149}" type="slidenum">
              <a:rPr lang="en-US"/>
              <a:pPr/>
              <a:t>52</a:t>
            </a:fld>
            <a:endParaRPr lang="en-US" sz="2000" dirty="0"/>
          </a:p>
        </p:txBody>
      </p:sp>
      <p:sp>
        <p:nvSpPr>
          <p:cNvPr id="472067" name="Rectangle 3"/>
          <p:cNvSpPr>
            <a:spLocks noGrp="1" noChangeArrowheads="1"/>
          </p:cNvSpPr>
          <p:nvPr>
            <p:ph sz="quarter" idx="1"/>
          </p:nvPr>
        </p:nvSpPr>
        <p:spPr>
          <a:xfrm>
            <a:off x="304800" y="1752600"/>
            <a:ext cx="8458200" cy="4495800"/>
          </a:xfrm>
        </p:spPr>
        <p:txBody>
          <a:bodyPr/>
          <a:lstStyle/>
          <a:p>
            <a:pPr>
              <a:lnSpc>
                <a:spcPct val="90000"/>
              </a:lnSpc>
            </a:pPr>
            <a:r>
              <a:rPr lang="en-US" dirty="0"/>
              <a:t>Health risks</a:t>
            </a:r>
          </a:p>
          <a:p>
            <a:pPr lvl="1">
              <a:lnSpc>
                <a:spcPct val="90000"/>
              </a:lnSpc>
            </a:pPr>
            <a:r>
              <a:rPr lang="en-US" dirty="0"/>
              <a:t>High levels of RF can produce biological damage through heating effects</a:t>
            </a:r>
          </a:p>
          <a:p>
            <a:pPr lvl="2">
              <a:lnSpc>
                <a:spcPct val="90000"/>
              </a:lnSpc>
            </a:pPr>
            <a:r>
              <a:rPr lang="en-US" dirty="0"/>
              <a:t>Wireless devices emit low levels of RF while being </a:t>
            </a:r>
            <a:r>
              <a:rPr lang="en-US" dirty="0" smtClean="0"/>
              <a:t>used</a:t>
            </a:r>
          </a:p>
          <a:p>
            <a:pPr lvl="2">
              <a:lnSpc>
                <a:spcPct val="90000"/>
              </a:lnSpc>
            </a:pPr>
            <a:r>
              <a:rPr lang="en-US" dirty="0" smtClean="0"/>
              <a:t>No clear picture of the biological effects of this type of radiation has been found to date</a:t>
            </a:r>
          </a:p>
          <a:p>
            <a:pPr lvl="1">
              <a:lnSpc>
                <a:spcPct val="90000"/>
              </a:lnSpc>
            </a:pPr>
            <a:r>
              <a:rPr lang="en-US" dirty="0" smtClean="0"/>
              <a:t>Science today does not yet permit anyone to draw a definitive conclusion on the safety of wireless mobile devices</a:t>
            </a:r>
          </a:p>
          <a:p>
            <a:pPr lvl="2">
              <a:lnSpc>
                <a:spcPct val="90000"/>
              </a:lnSpc>
            </a:pPr>
            <a:r>
              <a:rPr lang="en-US" dirty="0" smtClean="0"/>
              <a:t>Be aware of the possibility and monitor ongoing scientific research</a:t>
            </a: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612648" y="228600"/>
            <a:ext cx="8153400" cy="990600"/>
          </a:xfrm>
        </p:spPr>
        <p:txBody>
          <a:bodyPr/>
          <a:lstStyle/>
          <a:p>
            <a:r>
              <a:rPr lang="en-US" dirty="0"/>
              <a:t>Summary</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13539F00-3A85-4F31-9AAE-3497D7999040}" type="slidenum">
              <a:rPr lang="en-US"/>
              <a:pPr/>
              <a:t>53</a:t>
            </a:fld>
            <a:endParaRPr lang="en-US" sz="2000" dirty="0"/>
          </a:p>
        </p:txBody>
      </p:sp>
      <p:sp>
        <p:nvSpPr>
          <p:cNvPr id="273411" name="Rectangle 3"/>
          <p:cNvSpPr>
            <a:spLocks noGrp="1" noChangeArrowheads="1"/>
          </p:cNvSpPr>
          <p:nvPr>
            <p:ph sz="quarter" idx="1"/>
          </p:nvPr>
        </p:nvSpPr>
        <p:spPr>
          <a:xfrm>
            <a:off x="381000" y="1676400"/>
            <a:ext cx="8382000" cy="4572000"/>
          </a:xfrm>
        </p:spPr>
        <p:txBody>
          <a:bodyPr>
            <a:noAutofit/>
          </a:bodyPr>
          <a:lstStyle/>
          <a:p>
            <a:r>
              <a:rPr lang="en-US" sz="2800" dirty="0"/>
              <a:t>Wireless communications have become commonplace</a:t>
            </a:r>
          </a:p>
          <a:p>
            <a:r>
              <a:rPr lang="en-US" sz="2800" dirty="0"/>
              <a:t>Wireless networks and devices are found in all circles of life today</a:t>
            </a:r>
          </a:p>
          <a:p>
            <a:r>
              <a:rPr lang="en-US" sz="2800" dirty="0"/>
              <a:t>Wireless wide area networks will enable companies of all sizes to interconnect their offices</a:t>
            </a:r>
          </a:p>
          <a:p>
            <a:pPr lvl="1"/>
            <a:r>
              <a:rPr lang="en-US" sz="2400" dirty="0"/>
              <a:t>Without the high cost charged by telephone carriers for their landline connections</a:t>
            </a:r>
          </a:p>
          <a:p>
            <a:r>
              <a:rPr lang="en-US" sz="2800" dirty="0"/>
              <a:t>WLAN applications are found in a wide variety of industries and organizations	</a:t>
            </a:r>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12648" y="228600"/>
            <a:ext cx="8153400" cy="990600"/>
          </a:xfrm>
        </p:spPr>
        <p:txBody>
          <a:bodyPr/>
          <a:lstStyle/>
          <a:p>
            <a:r>
              <a:rPr lang="en-US" dirty="0" smtClean="0"/>
              <a:t>Summary</a:t>
            </a:r>
            <a:endParaRPr lang="en-US" dirty="0"/>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47F43C46-C08A-4F36-AE66-8088DE4C64C5}" type="slidenum">
              <a:rPr lang="en-US"/>
              <a:pPr/>
              <a:t>54</a:t>
            </a:fld>
            <a:endParaRPr lang="en-US" sz="2000" dirty="0"/>
          </a:p>
        </p:txBody>
      </p:sp>
      <p:sp>
        <p:nvSpPr>
          <p:cNvPr id="274435" name="Rectangle 3"/>
          <p:cNvSpPr>
            <a:spLocks noGrp="1" noChangeArrowheads="1"/>
          </p:cNvSpPr>
          <p:nvPr>
            <p:ph sz="quarter" idx="1"/>
          </p:nvPr>
        </p:nvSpPr>
        <p:spPr>
          <a:xfrm>
            <a:off x="381000" y="1676400"/>
            <a:ext cx="8458200" cy="4572000"/>
          </a:xfrm>
        </p:spPr>
        <p:txBody>
          <a:bodyPr/>
          <a:lstStyle/>
          <a:p>
            <a:r>
              <a:rPr lang="en-US" dirty="0"/>
              <a:t>Remote </a:t>
            </a:r>
            <a:r>
              <a:rPr lang="en-US" dirty="0" smtClean="0"/>
              <a:t>sensors capable </a:t>
            </a:r>
            <a:r>
              <a:rPr lang="en-US" dirty="0"/>
              <a:t>of communicating using wireless technologies </a:t>
            </a:r>
          </a:p>
          <a:p>
            <a:pPr lvl="1"/>
            <a:r>
              <a:rPr lang="en-US" dirty="0"/>
              <a:t>Used in large manufacturing </a:t>
            </a:r>
            <a:r>
              <a:rPr lang="en-US" dirty="0" smtClean="0"/>
              <a:t>facilities to </a:t>
            </a:r>
            <a:r>
              <a:rPr lang="en-US" dirty="0"/>
              <a:t>monitor equipment and for scientific research</a:t>
            </a:r>
          </a:p>
          <a:p>
            <a:r>
              <a:rPr lang="en-US" dirty="0"/>
              <a:t>Wireless communication advantages</a:t>
            </a:r>
          </a:p>
          <a:p>
            <a:pPr lvl="1"/>
            <a:r>
              <a:rPr lang="en-US" dirty="0"/>
              <a:t>Mobility</a:t>
            </a:r>
          </a:p>
          <a:p>
            <a:pPr lvl="1"/>
            <a:r>
              <a:rPr lang="en-US" dirty="0"/>
              <a:t>Easier and less expensive installation</a:t>
            </a:r>
          </a:p>
          <a:p>
            <a:pPr lvl="1"/>
            <a:r>
              <a:rPr lang="en-US" dirty="0"/>
              <a:t>Increased network reliability</a:t>
            </a:r>
          </a:p>
          <a:p>
            <a:pPr lvl="1"/>
            <a:r>
              <a:rPr lang="en-US" dirty="0"/>
              <a:t>Support for disaster recovery</a:t>
            </a:r>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612648" y="228600"/>
            <a:ext cx="8153400" cy="990600"/>
          </a:xfrm>
        </p:spPr>
        <p:txBody>
          <a:bodyPr/>
          <a:lstStyle/>
          <a:p>
            <a:r>
              <a:rPr lang="en-US" dirty="0" smtClean="0"/>
              <a:t>Summary</a:t>
            </a:r>
            <a:endParaRPr lang="en-US" dirty="0"/>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69364D9F-9C12-4049-BEBC-D24B6868258B}" type="slidenum">
              <a:rPr lang="en-US"/>
              <a:pPr/>
              <a:t>55</a:t>
            </a:fld>
            <a:endParaRPr lang="en-US" sz="2000" dirty="0"/>
          </a:p>
        </p:txBody>
      </p:sp>
      <p:sp>
        <p:nvSpPr>
          <p:cNvPr id="275459" name="Rectangle 3"/>
          <p:cNvSpPr>
            <a:spLocks noGrp="1" noChangeArrowheads="1"/>
          </p:cNvSpPr>
          <p:nvPr>
            <p:ph sz="quarter" idx="1"/>
          </p:nvPr>
        </p:nvSpPr>
        <p:spPr/>
        <p:txBody>
          <a:bodyPr/>
          <a:lstStyle/>
          <a:p>
            <a:r>
              <a:rPr lang="en-US" dirty="0"/>
              <a:t>Wireless communication disadvantages</a:t>
            </a:r>
          </a:p>
          <a:p>
            <a:pPr lvl="1"/>
            <a:r>
              <a:rPr lang="en-US" dirty="0"/>
              <a:t>Radio signal interference</a:t>
            </a:r>
          </a:p>
          <a:p>
            <a:pPr lvl="1"/>
            <a:r>
              <a:rPr lang="en-US" dirty="0"/>
              <a:t>Security issues</a:t>
            </a:r>
          </a:p>
          <a:p>
            <a:pPr lvl="1"/>
            <a:r>
              <a:rPr lang="en-US" dirty="0"/>
              <a:t>Health risks</a:t>
            </a:r>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4000" dirty="0" smtClean="0"/>
              <a:t>Describe all wireless technologies that you are using in more details? </a:t>
            </a:r>
          </a:p>
          <a:p>
            <a:pPr lvl="1"/>
            <a:r>
              <a:rPr lang="en-US" sz="3700" dirty="0"/>
              <a:t> </a:t>
            </a:r>
            <a:r>
              <a:rPr lang="en-US" sz="3700" dirty="0" smtClean="0"/>
              <a:t>Technology specification</a:t>
            </a:r>
          </a:p>
          <a:p>
            <a:pPr lvl="1"/>
            <a:r>
              <a:rPr lang="en-US" sz="3700" dirty="0"/>
              <a:t> </a:t>
            </a:r>
            <a:r>
              <a:rPr lang="en-US" sz="3700" dirty="0" smtClean="0"/>
              <a:t>How do you use them</a:t>
            </a:r>
          </a:p>
          <a:p>
            <a:pPr marL="365760" lvl="1" indent="0">
              <a:buNone/>
            </a:pPr>
            <a:endParaRPr lang="en-US" sz="3700" dirty="0" smtClean="0"/>
          </a:p>
        </p:txBody>
      </p:sp>
      <p:sp>
        <p:nvSpPr>
          <p:cNvPr id="3" name="Title 2"/>
          <p:cNvSpPr>
            <a:spLocks noGrp="1"/>
          </p:cNvSpPr>
          <p:nvPr>
            <p:ph type="title"/>
          </p:nvPr>
        </p:nvSpPr>
        <p:spPr/>
        <p:txBody>
          <a:bodyPr/>
          <a:lstStyle/>
          <a:p>
            <a:r>
              <a:rPr lang="en-US" dirty="0" smtClean="0"/>
              <a:t>Homework</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fld id="{777DBB4F-1F53-437B-B5E5-7725B304CC3B}" type="slidenum">
              <a:rPr lang="en-US" smtClean="0"/>
              <a:pPr/>
              <a:t>56</a:t>
            </a:fld>
            <a:endParaRPr lang="en-US" sz="2000" dirty="0"/>
          </a:p>
        </p:txBody>
      </p:sp>
      <p:sp>
        <p:nvSpPr>
          <p:cNvPr id="5" name="Footer Placeholder 4"/>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050"/>
          <p:cNvSpPr>
            <a:spLocks noGrp="1" noChangeArrowheads="1"/>
          </p:cNvSpPr>
          <p:nvPr>
            <p:ph type="title"/>
          </p:nvPr>
        </p:nvSpPr>
        <p:spPr>
          <a:xfrm>
            <a:off x="609600" y="228600"/>
            <a:ext cx="8458200" cy="990600"/>
          </a:xfrm>
        </p:spPr>
        <p:txBody>
          <a:bodyPr>
            <a:normAutofit/>
          </a:bodyPr>
          <a:lstStyle/>
          <a:p>
            <a:r>
              <a:rPr lang="en-US" altLang="zh-TW" sz="4000" dirty="0"/>
              <a:t>Progress of Wireless </a:t>
            </a:r>
            <a:r>
              <a:rPr lang="en-US" altLang="zh-TW" sz="4000" dirty="0" smtClean="0"/>
              <a:t>Communication</a:t>
            </a:r>
            <a:endParaRPr lang="en-US" altLang="zh-TW" sz="4000" dirty="0"/>
          </a:p>
        </p:txBody>
      </p:sp>
      <p:sp>
        <p:nvSpPr>
          <p:cNvPr id="24579" name="Rectangle 2051"/>
          <p:cNvSpPr>
            <a:spLocks noGrp="1" noChangeArrowheads="1"/>
          </p:cNvSpPr>
          <p:nvPr>
            <p:ph type="body" idx="1"/>
          </p:nvPr>
        </p:nvSpPr>
        <p:spPr/>
        <p:txBody>
          <a:bodyPr/>
          <a:lstStyle/>
          <a:p>
            <a:pPr>
              <a:lnSpc>
                <a:spcPct val="90000"/>
              </a:lnSpc>
            </a:pPr>
            <a:r>
              <a:rPr lang="en-US" altLang="zh-TW" sz="2800" dirty="0"/>
              <a:t>In 1985, FCC authorized the use of </a:t>
            </a:r>
            <a:r>
              <a:rPr lang="en-US" altLang="zh-TW" sz="2800" dirty="0">
                <a:solidFill>
                  <a:srgbClr val="FF0000"/>
                </a:solidFill>
              </a:rPr>
              <a:t>ISM</a:t>
            </a:r>
            <a:r>
              <a:rPr lang="en-US" altLang="zh-TW" sz="2800" dirty="0"/>
              <a:t> bands for </a:t>
            </a:r>
            <a:r>
              <a:rPr lang="en-US" altLang="zh-TW" sz="2800" dirty="0">
                <a:solidFill>
                  <a:srgbClr val="FF0000"/>
                </a:solidFill>
              </a:rPr>
              <a:t>I</a:t>
            </a:r>
            <a:r>
              <a:rPr lang="en-US" altLang="zh-TW" sz="2800" dirty="0"/>
              <a:t>ndustrial, </a:t>
            </a:r>
            <a:r>
              <a:rPr lang="en-US" altLang="zh-TW" sz="2800" dirty="0">
                <a:solidFill>
                  <a:srgbClr val="FF0000"/>
                </a:solidFill>
              </a:rPr>
              <a:t>S</a:t>
            </a:r>
            <a:r>
              <a:rPr lang="en-US" altLang="zh-TW" sz="2800" dirty="0"/>
              <a:t>cientific, and </a:t>
            </a:r>
            <a:r>
              <a:rPr lang="en-US" altLang="zh-TW" sz="2800" dirty="0">
                <a:solidFill>
                  <a:srgbClr val="FF0000"/>
                </a:solidFill>
              </a:rPr>
              <a:t>M</a:t>
            </a:r>
            <a:r>
              <a:rPr lang="en-US" altLang="zh-TW" sz="2800" dirty="0"/>
              <a:t>edical for commercial development.</a:t>
            </a:r>
          </a:p>
          <a:p>
            <a:pPr>
              <a:lnSpc>
                <a:spcPct val="90000"/>
              </a:lnSpc>
            </a:pPr>
            <a:r>
              <a:rPr lang="en-US" altLang="zh-TW" sz="2800" dirty="0" smtClean="0"/>
              <a:t>ISM </a:t>
            </a:r>
            <a:r>
              <a:rPr lang="en-US" altLang="zh-TW" sz="2800" dirty="0"/>
              <a:t>is very attractive to vendors because NO obtaining FCC license is required.</a:t>
            </a:r>
          </a:p>
          <a:p>
            <a:pPr>
              <a:lnSpc>
                <a:spcPct val="90000"/>
              </a:lnSpc>
            </a:pPr>
            <a:r>
              <a:rPr lang="en-US" altLang="zh-TW" sz="2800" dirty="0"/>
              <a:t>In </a:t>
            </a:r>
            <a:r>
              <a:rPr lang="en-US" altLang="zh-TW" sz="2800" dirty="0" smtClean="0"/>
              <a:t>90</a:t>
            </a:r>
            <a:r>
              <a:rPr lang="en-US" altLang="zh-TW" sz="2800" dirty="0" smtClean="0">
                <a:latin typeface="Times New Roman"/>
              </a:rPr>
              <a:t>’</a:t>
            </a:r>
            <a:r>
              <a:rPr lang="en-US" altLang="zh-TW" sz="2800" dirty="0" smtClean="0"/>
              <a:t>s</a:t>
            </a:r>
            <a:r>
              <a:rPr lang="en-US" altLang="zh-TW" sz="2800" dirty="0"/>
              <a:t>, small-size computers started to appear.</a:t>
            </a:r>
          </a:p>
          <a:p>
            <a:pPr lvl="1">
              <a:lnSpc>
                <a:spcPct val="90000"/>
              </a:lnSpc>
            </a:pPr>
            <a:r>
              <a:rPr lang="en-US" altLang="zh-TW" sz="2400" dirty="0"/>
              <a:t>laptop, palmtop, PDA</a:t>
            </a:r>
          </a:p>
          <a:p>
            <a:pPr lvl="1">
              <a:lnSpc>
                <a:spcPct val="90000"/>
              </a:lnSpc>
            </a:pPr>
            <a:r>
              <a:rPr lang="en-US" altLang="zh-TW" sz="2400" dirty="0"/>
              <a:t>Wireless LAN products populate</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6</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ISM Band defined by ITU-R</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fld id="{777DBB4F-1F53-437B-B5E5-7725B304CC3B}" type="slidenum">
              <a:rPr lang="en-US" smtClean="0"/>
              <a:pPr/>
              <a:t>7</a:t>
            </a:fld>
            <a:endParaRPr lang="en-US" sz="2000" dirty="0"/>
          </a:p>
        </p:txBody>
      </p:sp>
      <p:sp>
        <p:nvSpPr>
          <p:cNvPr id="5" name="Footer Placeholder 4"/>
          <p:cNvSpPr>
            <a:spLocks noGrp="1"/>
          </p:cNvSpPr>
          <p:nvPr>
            <p:ph type="ftr" sz="quarter" idx="12"/>
          </p:nvPr>
        </p:nvSpPr>
        <p:spPr/>
        <p:txBody>
          <a:bodyPr/>
          <a:lstStyle/>
          <a:p>
            <a:r>
              <a:rPr lang="en-US" smtClean="0"/>
              <a:t>242-306 Mobile and Wireless Computing</a:t>
            </a:r>
            <a:endParaRPr lang="en-US" dirty="0"/>
          </a:p>
        </p:txBody>
      </p:sp>
      <p:graphicFrame>
        <p:nvGraphicFramePr>
          <p:cNvPr id="7" name="Table 6"/>
          <p:cNvGraphicFramePr>
            <a:graphicFrameLocks noGrp="1"/>
          </p:cNvGraphicFramePr>
          <p:nvPr/>
        </p:nvGraphicFramePr>
        <p:xfrm>
          <a:off x="609600" y="1676400"/>
          <a:ext cx="8153400" cy="4255589"/>
        </p:xfrm>
        <a:graphic>
          <a:graphicData uri="http://schemas.openxmlformats.org/drawingml/2006/table">
            <a:tbl>
              <a:tblPr/>
              <a:tblGrid>
                <a:gridCol w="1630680">
                  <a:extLst>
                    <a:ext uri="{9D8B030D-6E8A-4147-A177-3AD203B41FA5}">
                      <a16:colId xmlns:a16="http://schemas.microsoft.com/office/drawing/2014/main" xmlns="" val="20000"/>
                    </a:ext>
                  </a:extLst>
                </a:gridCol>
                <a:gridCol w="1630680">
                  <a:extLst>
                    <a:ext uri="{9D8B030D-6E8A-4147-A177-3AD203B41FA5}">
                      <a16:colId xmlns:a16="http://schemas.microsoft.com/office/drawing/2014/main" xmlns="" val="20001"/>
                    </a:ext>
                  </a:extLst>
                </a:gridCol>
                <a:gridCol w="1630680">
                  <a:extLst>
                    <a:ext uri="{9D8B030D-6E8A-4147-A177-3AD203B41FA5}">
                      <a16:colId xmlns:a16="http://schemas.microsoft.com/office/drawing/2014/main" xmlns="" val="20002"/>
                    </a:ext>
                  </a:extLst>
                </a:gridCol>
                <a:gridCol w="1630680">
                  <a:extLst>
                    <a:ext uri="{9D8B030D-6E8A-4147-A177-3AD203B41FA5}">
                      <a16:colId xmlns:a16="http://schemas.microsoft.com/office/drawing/2014/main" xmlns="" val="20003"/>
                    </a:ext>
                  </a:extLst>
                </a:gridCol>
                <a:gridCol w="1630680">
                  <a:extLst>
                    <a:ext uri="{9D8B030D-6E8A-4147-A177-3AD203B41FA5}">
                      <a16:colId xmlns:a16="http://schemas.microsoft.com/office/drawing/2014/main" xmlns="" val="20004"/>
                    </a:ext>
                  </a:extLst>
                </a:gridCol>
              </a:tblGrid>
              <a:tr h="254000">
                <a:tc gridSpan="2">
                  <a:txBody>
                    <a:bodyPr/>
                    <a:lstStyle/>
                    <a:p>
                      <a:pPr algn="ctr"/>
                      <a:r>
                        <a:rPr lang="en-US" sz="1200" b="1" dirty="0">
                          <a:latin typeface="Tahoma" pitchFamily="34" charset="0"/>
                          <a:ea typeface="Tahoma" pitchFamily="34" charset="0"/>
                          <a:cs typeface="Tahoma" pitchFamily="34" charset="0"/>
                        </a:rPr>
                        <a:t>Frequency range</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a:r>
                        <a:rPr lang="en-US" sz="1200" b="1" dirty="0">
                          <a:latin typeface="Tahoma" pitchFamily="34" charset="0"/>
                          <a:ea typeface="Tahoma" pitchFamily="34" charset="0"/>
                          <a:cs typeface="Tahoma" pitchFamily="34" charset="0"/>
                        </a:rPr>
                        <a:t>Bandwidth</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200" b="1" dirty="0">
                          <a:latin typeface="Tahoma" pitchFamily="34" charset="0"/>
                          <a:ea typeface="Tahoma" pitchFamily="34" charset="0"/>
                          <a:cs typeface="Tahoma" pitchFamily="34" charset="0"/>
                        </a:rPr>
                        <a:t>Center frequency</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200" b="1" dirty="0">
                          <a:latin typeface="Tahoma" pitchFamily="34" charset="0"/>
                          <a:ea typeface="Tahoma" pitchFamily="34" charset="0"/>
                          <a:cs typeface="Tahoma" pitchFamily="34" charset="0"/>
                        </a:rPr>
                        <a:t>Availability</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xmlns="" val="10000"/>
                  </a:ext>
                </a:extLst>
              </a:tr>
              <a:tr h="362857">
                <a:tc>
                  <a:txBody>
                    <a:bodyPr/>
                    <a:lstStyle/>
                    <a:p>
                      <a:pPr algn="ctr"/>
                      <a:r>
                        <a:rPr lang="en-US" sz="1200" dirty="0">
                          <a:solidFill>
                            <a:schemeClr val="tx1"/>
                          </a:solidFill>
                          <a:latin typeface="Tahoma" pitchFamily="34" charset="0"/>
                          <a:ea typeface="Tahoma" pitchFamily="34" charset="0"/>
                          <a:cs typeface="Tahoma" pitchFamily="34" charset="0"/>
                        </a:rPr>
                        <a:t>6.765 </a:t>
                      </a:r>
                      <a:r>
                        <a:rPr lang="en-US" sz="1200" u="none" strike="noStrike" dirty="0">
                          <a:solidFill>
                            <a:schemeClr val="tx1"/>
                          </a:solidFill>
                          <a:latin typeface="Tahoma" pitchFamily="34" charset="0"/>
                          <a:ea typeface="Tahoma" pitchFamily="34" charset="0"/>
                          <a:cs typeface="Tahoma" pitchFamily="34" charset="0"/>
                        </a:rPr>
                        <a:t>MHz</a:t>
                      </a:r>
                      <a:endParaRPr lang="en-US" sz="1200" dirty="0">
                        <a:solidFill>
                          <a:schemeClr val="tx1"/>
                        </a:solidFill>
                        <a:latin typeface="Tahoma" pitchFamily="34" charset="0"/>
                        <a:ea typeface="Tahoma" pitchFamily="34" charset="0"/>
                        <a:cs typeface="Tahoma" pitchFamily="34" charset="0"/>
                      </a:endParaRP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6.795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30  kHz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6.780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Subject to local acceptance</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xmlns="" val="10001"/>
                  </a:ext>
                </a:extLst>
              </a:tr>
              <a:tr h="254000">
                <a:tc>
                  <a:txBody>
                    <a:bodyPr/>
                    <a:lstStyle/>
                    <a:p>
                      <a:pPr algn="ctr"/>
                      <a:r>
                        <a:rPr lang="en-US" sz="1200" dirty="0">
                          <a:solidFill>
                            <a:schemeClr val="tx1"/>
                          </a:solidFill>
                          <a:latin typeface="Tahoma" pitchFamily="34" charset="0"/>
                          <a:ea typeface="Tahoma" pitchFamily="34" charset="0"/>
                          <a:cs typeface="Tahoma" pitchFamily="34" charset="0"/>
                        </a:rPr>
                        <a:t>13.553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13.567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14  kHz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13.560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en-US" sz="1200" dirty="0">
                        <a:solidFill>
                          <a:srgbClr val="FF0000"/>
                        </a:solidFill>
                        <a:latin typeface="Tahoma" pitchFamily="34" charset="0"/>
                        <a:ea typeface="Tahoma" pitchFamily="34" charset="0"/>
                        <a:cs typeface="Tahoma" pitchFamily="34" charset="0"/>
                      </a:endParaRPr>
                    </a:p>
                  </a:txBody>
                  <a:tcPr marL="36286" marR="36286" marT="18143" marB="18143">
                    <a:lnL w="9525" cap="flat" cmpd="sng" algn="ctr">
                      <a:solidFill>
                        <a:srgbClr val="AAAAAA"/>
                      </a:solidFill>
                      <a:prstDash val="solid"/>
                      <a:round/>
                      <a:headEnd type="none" w="med" len="med"/>
                      <a:tailEnd type="none" w="med" len="med"/>
                    </a:lnL>
                    <a:lnT w="9525" cap="flat" cmpd="sng" algn="ctr">
                      <a:solidFill>
                        <a:srgbClr val="AAAAAA"/>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xmlns="" val="10002"/>
                  </a:ext>
                </a:extLst>
              </a:tr>
              <a:tr h="254000">
                <a:tc>
                  <a:txBody>
                    <a:bodyPr/>
                    <a:lstStyle/>
                    <a:p>
                      <a:pPr algn="ctr"/>
                      <a:r>
                        <a:rPr lang="en-US" sz="1200">
                          <a:solidFill>
                            <a:schemeClr val="tx1"/>
                          </a:solidFill>
                          <a:latin typeface="Tahoma" pitchFamily="34" charset="0"/>
                          <a:ea typeface="Tahoma" pitchFamily="34" charset="0"/>
                          <a:cs typeface="Tahoma" pitchFamily="34" charset="0"/>
                        </a:rPr>
                        <a:t>26.957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27.283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326  kHz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27.120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smtClean="0">
                          <a:solidFill>
                            <a:srgbClr val="0070C0"/>
                          </a:solidFill>
                          <a:latin typeface="Tahoma" pitchFamily="34" charset="0"/>
                          <a:ea typeface="Tahoma" pitchFamily="34" charset="0"/>
                          <a:cs typeface="Tahoma" pitchFamily="34" charset="0"/>
                        </a:rPr>
                        <a:t>Worldwide</a:t>
                      </a:r>
                      <a:endParaRPr lang="en-US" sz="1200" dirty="0">
                        <a:solidFill>
                          <a:srgbClr val="0070C0"/>
                        </a:solidFill>
                        <a:latin typeface="Tahoma" pitchFamily="34" charset="0"/>
                        <a:ea typeface="Tahoma" pitchFamily="34" charset="0"/>
                        <a:cs typeface="Tahoma" pitchFamily="34" charset="0"/>
                      </a:endParaRPr>
                    </a:p>
                  </a:txBody>
                  <a:tcPr marL="36286" marR="36286" marT="18143" marB="18143">
                    <a:lnL w="9525" cap="flat" cmpd="sng" algn="ctr">
                      <a:solidFill>
                        <a:srgbClr val="AAAAAA"/>
                      </a:solidFill>
                      <a:prstDash val="solid"/>
                      <a:round/>
                      <a:headEnd type="none" w="med" len="med"/>
                      <a:tailEnd type="none" w="med" len="med"/>
                    </a:lnL>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xmlns="" val="10003"/>
                  </a:ext>
                </a:extLst>
              </a:tr>
              <a:tr h="254000">
                <a:tc>
                  <a:txBody>
                    <a:bodyPr/>
                    <a:lstStyle/>
                    <a:p>
                      <a:pPr algn="ctr"/>
                      <a:r>
                        <a:rPr lang="en-US" sz="1200">
                          <a:solidFill>
                            <a:schemeClr val="tx1"/>
                          </a:solidFill>
                          <a:latin typeface="Tahoma" pitchFamily="34" charset="0"/>
                          <a:ea typeface="Tahoma" pitchFamily="34" charset="0"/>
                          <a:cs typeface="Tahoma" pitchFamily="34" charset="0"/>
                        </a:rPr>
                        <a:t>40.660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40.700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40  kHz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40.680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en-US" sz="1200" dirty="0">
                        <a:solidFill>
                          <a:srgbClr val="FF0000"/>
                        </a:solidFill>
                        <a:latin typeface="Tahoma" pitchFamily="34" charset="0"/>
                        <a:ea typeface="Tahoma" pitchFamily="34" charset="0"/>
                        <a:cs typeface="Tahoma" pitchFamily="34" charset="0"/>
                      </a:endParaRPr>
                    </a:p>
                  </a:txBody>
                  <a:tcPr marL="36286" marR="36286" marT="18143" marB="18143">
                    <a:lnL w="9525" cap="flat" cmpd="sng" algn="ctr">
                      <a:solidFill>
                        <a:srgbClr val="AAAAAA"/>
                      </a:solidFill>
                      <a:prstDash val="solid"/>
                      <a:round/>
                      <a:headEnd type="none" w="med" len="med"/>
                      <a:tailEnd type="none" w="med" len="med"/>
                    </a:lnL>
                    <a:lnT w="3175" cap="flat" cmpd="sng" algn="ctr">
                      <a:solidFill>
                        <a:schemeClr val="bg1">
                          <a:lumMod val="95000"/>
                        </a:schemeClr>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xmlns="" val="10004"/>
                  </a:ext>
                </a:extLst>
              </a:tr>
              <a:tr h="580571">
                <a:tc>
                  <a:txBody>
                    <a:bodyPr/>
                    <a:lstStyle/>
                    <a:p>
                      <a:pPr algn="ctr"/>
                      <a:r>
                        <a:rPr lang="en-US" sz="1200">
                          <a:solidFill>
                            <a:schemeClr val="tx1"/>
                          </a:solidFill>
                          <a:latin typeface="Tahoma" pitchFamily="34" charset="0"/>
                          <a:ea typeface="Tahoma" pitchFamily="34" charset="0"/>
                          <a:cs typeface="Tahoma" pitchFamily="34" charset="0"/>
                        </a:rPr>
                        <a:t>433.050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434.790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1.84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433.920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u="none" strike="noStrike" dirty="0">
                          <a:solidFill>
                            <a:schemeClr val="tx1"/>
                          </a:solidFill>
                          <a:latin typeface="Tahoma" pitchFamily="34" charset="0"/>
                          <a:ea typeface="Tahoma" pitchFamily="34" charset="0"/>
                          <a:cs typeface="Tahoma" pitchFamily="34" charset="0"/>
                        </a:rPr>
                        <a:t>Region 1</a:t>
                      </a:r>
                      <a:r>
                        <a:rPr lang="en-US" sz="1200" dirty="0">
                          <a:solidFill>
                            <a:schemeClr val="tx1"/>
                          </a:solidFill>
                          <a:latin typeface="Tahoma" pitchFamily="34" charset="0"/>
                          <a:ea typeface="Tahoma" pitchFamily="34" charset="0"/>
                          <a:cs typeface="Tahoma" pitchFamily="34" charset="0"/>
                        </a:rPr>
                        <a:t> only and subject to local acceptance</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xmlns="" val="10005"/>
                  </a:ext>
                </a:extLst>
              </a:tr>
              <a:tr h="471714">
                <a:tc>
                  <a:txBody>
                    <a:bodyPr/>
                    <a:lstStyle/>
                    <a:p>
                      <a:pPr algn="ctr"/>
                      <a:r>
                        <a:rPr lang="en-US" sz="1200">
                          <a:solidFill>
                            <a:schemeClr val="tx1"/>
                          </a:solidFill>
                          <a:latin typeface="Tahoma" pitchFamily="34" charset="0"/>
                          <a:ea typeface="Tahoma" pitchFamily="34" charset="0"/>
                          <a:cs typeface="Tahoma" pitchFamily="34" charset="0"/>
                        </a:rPr>
                        <a:t>902.000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928.000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26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915.000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u="none" strike="noStrike" dirty="0">
                          <a:solidFill>
                            <a:schemeClr val="tx1"/>
                          </a:solidFill>
                          <a:latin typeface="Tahoma" pitchFamily="34" charset="0"/>
                          <a:ea typeface="Tahoma" pitchFamily="34" charset="0"/>
                          <a:cs typeface="Tahoma" pitchFamily="34" charset="0"/>
                        </a:rPr>
                        <a:t>Region 2</a:t>
                      </a:r>
                      <a:r>
                        <a:rPr lang="en-US" sz="1200" dirty="0">
                          <a:solidFill>
                            <a:schemeClr val="tx1"/>
                          </a:solidFill>
                          <a:latin typeface="Tahoma" pitchFamily="34" charset="0"/>
                          <a:ea typeface="Tahoma" pitchFamily="34" charset="0"/>
                          <a:cs typeface="Tahoma" pitchFamily="34" charset="0"/>
                        </a:rPr>
                        <a:t> only (with some exceptions)</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xmlns="" val="10006"/>
                  </a:ext>
                </a:extLst>
              </a:tr>
              <a:tr h="145143">
                <a:tc>
                  <a:txBody>
                    <a:bodyPr/>
                    <a:lstStyle/>
                    <a:p>
                      <a:pPr algn="ctr"/>
                      <a:r>
                        <a:rPr lang="en-US" sz="1200" dirty="0">
                          <a:solidFill>
                            <a:schemeClr val="tx1"/>
                          </a:solidFill>
                          <a:latin typeface="Tahoma" pitchFamily="34" charset="0"/>
                          <a:ea typeface="Tahoma" pitchFamily="34" charset="0"/>
                          <a:cs typeface="Tahoma" pitchFamily="34" charset="0"/>
                        </a:rPr>
                        <a:t>2.400 </a:t>
                      </a:r>
                      <a:r>
                        <a:rPr lang="en-US" sz="1200" u="none" strike="noStrike" dirty="0">
                          <a:solidFill>
                            <a:schemeClr val="tx1"/>
                          </a:solidFill>
                          <a:latin typeface="Tahoma" pitchFamily="34" charset="0"/>
                          <a:ea typeface="Tahoma" pitchFamily="34" charset="0"/>
                          <a:cs typeface="Tahoma" pitchFamily="34" charset="0"/>
                        </a:rPr>
                        <a:t>GHz</a:t>
                      </a:r>
                      <a:endParaRPr lang="en-US" sz="1200" dirty="0">
                        <a:solidFill>
                          <a:schemeClr val="tx1"/>
                        </a:solidFill>
                        <a:latin typeface="Tahoma" pitchFamily="34" charset="0"/>
                        <a:ea typeface="Tahoma" pitchFamily="34" charset="0"/>
                        <a:cs typeface="Tahoma" pitchFamily="34" charset="0"/>
                      </a:endParaRP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2.500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100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2.450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en-US" sz="1200" dirty="0">
                        <a:solidFill>
                          <a:schemeClr val="tx1"/>
                        </a:solidFill>
                        <a:latin typeface="Tahoma" pitchFamily="34" charset="0"/>
                        <a:ea typeface="Tahoma" pitchFamily="34" charset="0"/>
                        <a:cs typeface="Tahoma" pitchFamily="34" charset="0"/>
                      </a:endParaRPr>
                    </a:p>
                  </a:txBody>
                  <a:tcPr marL="36286" marR="36286" marT="18143" marB="18143">
                    <a:lnL w="9525" cap="flat" cmpd="sng" algn="ctr">
                      <a:solidFill>
                        <a:srgbClr val="AAAAAA"/>
                      </a:solidFill>
                      <a:prstDash val="solid"/>
                      <a:round/>
                      <a:headEnd type="none" w="med" len="med"/>
                      <a:tailEnd type="none" w="med" len="med"/>
                    </a:lnL>
                    <a:lnT w="9525" cap="flat" cmpd="sng" algn="ctr">
                      <a:solidFill>
                        <a:srgbClr val="AAAAAA"/>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xmlns="" val="10007"/>
                  </a:ext>
                </a:extLst>
              </a:tr>
              <a:tr h="145143">
                <a:tc>
                  <a:txBody>
                    <a:bodyPr/>
                    <a:lstStyle/>
                    <a:p>
                      <a:pPr algn="ctr"/>
                      <a:r>
                        <a:rPr lang="en-US" sz="1200">
                          <a:solidFill>
                            <a:schemeClr val="tx1"/>
                          </a:solidFill>
                          <a:latin typeface="Tahoma" pitchFamily="34" charset="0"/>
                          <a:ea typeface="Tahoma" pitchFamily="34" charset="0"/>
                          <a:cs typeface="Tahoma" pitchFamily="34" charset="0"/>
                        </a:rPr>
                        <a:t>5.725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5.875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150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5.800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smtClean="0">
                          <a:solidFill>
                            <a:srgbClr val="0070C0"/>
                          </a:solidFill>
                          <a:latin typeface="Tahoma" pitchFamily="34" charset="0"/>
                          <a:ea typeface="Tahoma" pitchFamily="34" charset="0"/>
                          <a:cs typeface="Tahoma" pitchFamily="34" charset="0"/>
                        </a:rPr>
                        <a:t>Worldwide</a:t>
                      </a:r>
                      <a:endParaRPr lang="en-US" sz="1200" dirty="0">
                        <a:solidFill>
                          <a:srgbClr val="0070C0"/>
                        </a:solidFill>
                        <a:latin typeface="Tahoma" pitchFamily="34" charset="0"/>
                        <a:ea typeface="Tahoma" pitchFamily="34" charset="0"/>
                        <a:cs typeface="Tahoma" pitchFamily="34" charset="0"/>
                      </a:endParaRPr>
                    </a:p>
                  </a:txBody>
                  <a:tcPr marL="36286" marR="36286" marT="18143" marB="18143">
                    <a:lnL w="9525" cap="flat" cmpd="sng" algn="ctr">
                      <a:solidFill>
                        <a:srgbClr val="AAAAAA"/>
                      </a:solidFill>
                      <a:prstDash val="solid"/>
                      <a:round/>
                      <a:headEnd type="none" w="med" len="med"/>
                      <a:tailEnd type="none" w="med" len="med"/>
                    </a:lnL>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xmlns="" val="10008"/>
                  </a:ext>
                </a:extLst>
              </a:tr>
              <a:tr h="254000">
                <a:tc>
                  <a:txBody>
                    <a:bodyPr/>
                    <a:lstStyle/>
                    <a:p>
                      <a:pPr algn="ctr"/>
                      <a:r>
                        <a:rPr lang="en-US" sz="1200">
                          <a:solidFill>
                            <a:schemeClr val="tx1"/>
                          </a:solidFill>
                          <a:latin typeface="Tahoma" pitchFamily="34" charset="0"/>
                          <a:ea typeface="Tahoma" pitchFamily="34" charset="0"/>
                          <a:cs typeface="Tahoma" pitchFamily="34" charset="0"/>
                        </a:rPr>
                        <a:t>24.000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24.250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250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24.125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en-US" sz="1200" dirty="0">
                        <a:solidFill>
                          <a:schemeClr val="tx1"/>
                        </a:solidFill>
                        <a:latin typeface="Tahoma" pitchFamily="34" charset="0"/>
                        <a:ea typeface="Tahoma" pitchFamily="34" charset="0"/>
                        <a:cs typeface="Tahoma" pitchFamily="34" charset="0"/>
                      </a:endParaRPr>
                    </a:p>
                  </a:txBody>
                  <a:tcPr marL="36286" marR="36286" marT="18143" marB="18143">
                    <a:lnL w="9525" cap="flat" cmpd="sng" algn="ctr">
                      <a:solidFill>
                        <a:srgbClr val="AAAAAA"/>
                      </a:solidFill>
                      <a:prstDash val="solid"/>
                      <a:round/>
                      <a:headEnd type="none" w="med" len="med"/>
                      <a:tailEnd type="none" w="med" len="med"/>
                    </a:lnL>
                    <a:lnT w="3175" cap="flat" cmpd="sng" algn="ctr">
                      <a:solidFill>
                        <a:schemeClr val="bg1">
                          <a:lumMod val="95000"/>
                        </a:schemeClr>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xmlns="" val="10009"/>
                  </a:ext>
                </a:extLst>
              </a:tr>
              <a:tr h="362857">
                <a:tc>
                  <a:txBody>
                    <a:bodyPr/>
                    <a:lstStyle/>
                    <a:p>
                      <a:pPr algn="ctr"/>
                      <a:r>
                        <a:rPr lang="en-US" sz="1200" dirty="0">
                          <a:solidFill>
                            <a:schemeClr val="tx1"/>
                          </a:solidFill>
                          <a:latin typeface="Tahoma" pitchFamily="34" charset="0"/>
                          <a:ea typeface="Tahoma" pitchFamily="34" charset="0"/>
                          <a:cs typeface="Tahoma" pitchFamily="34" charset="0"/>
                        </a:rPr>
                        <a:t>61.000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61.500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500 MHz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61.250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rowSpan="3">
                  <a:txBody>
                    <a:bodyPr/>
                    <a:lstStyle/>
                    <a:p>
                      <a:pPr algn="ctr"/>
                      <a:r>
                        <a:rPr lang="en-US" sz="1200" dirty="0">
                          <a:solidFill>
                            <a:schemeClr val="tx1"/>
                          </a:solidFill>
                          <a:latin typeface="Tahoma" pitchFamily="34" charset="0"/>
                          <a:ea typeface="Tahoma" pitchFamily="34" charset="0"/>
                          <a:cs typeface="Tahoma" pitchFamily="34" charset="0"/>
                        </a:rPr>
                        <a:t>Subject to local acceptance</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xmlns="" val="10010"/>
                  </a:ext>
                </a:extLst>
              </a:tr>
              <a:tr h="362857">
                <a:tc>
                  <a:txBody>
                    <a:bodyPr/>
                    <a:lstStyle/>
                    <a:p>
                      <a:pPr algn="ctr"/>
                      <a:r>
                        <a:rPr lang="en-US" sz="1200" dirty="0">
                          <a:solidFill>
                            <a:schemeClr val="tx1"/>
                          </a:solidFill>
                          <a:latin typeface="Tahoma" pitchFamily="34" charset="0"/>
                          <a:ea typeface="Tahoma" pitchFamily="34" charset="0"/>
                          <a:cs typeface="Tahoma" pitchFamily="34" charset="0"/>
                        </a:rPr>
                        <a:t>122.000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123.000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1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122.500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vMerge="1">
                  <a:txBody>
                    <a:bodyPr/>
                    <a:lstStyle/>
                    <a:p>
                      <a:pPr algn="ctr"/>
                      <a:endParaRPr lang="en-US" sz="1200" dirty="0">
                        <a:solidFill>
                          <a:schemeClr val="tx1"/>
                        </a:solidFill>
                        <a:latin typeface="Tahoma" pitchFamily="34" charset="0"/>
                        <a:ea typeface="Tahoma" pitchFamily="34" charset="0"/>
                        <a:cs typeface="Tahoma" pitchFamily="34" charset="0"/>
                      </a:endParaRP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xmlns="" val="10011"/>
                  </a:ext>
                </a:extLst>
              </a:tr>
              <a:tr h="362857">
                <a:tc>
                  <a:txBody>
                    <a:bodyPr/>
                    <a:lstStyle/>
                    <a:p>
                      <a:pPr algn="ctr"/>
                      <a:r>
                        <a:rPr lang="en-US" sz="1200" dirty="0">
                          <a:solidFill>
                            <a:schemeClr val="tx1"/>
                          </a:solidFill>
                          <a:latin typeface="Tahoma" pitchFamily="34" charset="0"/>
                          <a:ea typeface="Tahoma" pitchFamily="34" charset="0"/>
                          <a:cs typeface="Tahoma" pitchFamily="34" charset="0"/>
                        </a:rPr>
                        <a:t>244.000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246.000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a:solidFill>
                            <a:schemeClr val="tx1"/>
                          </a:solidFill>
                          <a:latin typeface="Tahoma" pitchFamily="34" charset="0"/>
                          <a:ea typeface="Tahoma" pitchFamily="34" charset="0"/>
                          <a:cs typeface="Tahoma" pitchFamily="34" charset="0"/>
                        </a:rPr>
                        <a:t>2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200" dirty="0">
                          <a:solidFill>
                            <a:schemeClr val="tx1"/>
                          </a:solidFill>
                          <a:latin typeface="Tahoma" pitchFamily="34" charset="0"/>
                          <a:ea typeface="Tahoma" pitchFamily="34" charset="0"/>
                          <a:cs typeface="Tahoma" pitchFamily="34" charset="0"/>
                        </a:rPr>
                        <a:t>245.000 GHz</a:t>
                      </a: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vMerge="1">
                  <a:txBody>
                    <a:bodyPr/>
                    <a:lstStyle/>
                    <a:p>
                      <a:pPr algn="ctr"/>
                      <a:endParaRPr lang="en-US" sz="1200" dirty="0">
                        <a:solidFill>
                          <a:schemeClr val="tx1"/>
                        </a:solidFill>
                        <a:latin typeface="Tahoma" pitchFamily="34" charset="0"/>
                        <a:ea typeface="Tahoma" pitchFamily="34" charset="0"/>
                        <a:cs typeface="Tahoma" pitchFamily="34" charset="0"/>
                      </a:endParaRPr>
                    </a:p>
                  </a:txBody>
                  <a:tcPr marL="36286" marR="36286" marT="18143" marB="1814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xmlns="" val="10012"/>
                  </a:ext>
                </a:extLst>
              </a:tr>
            </a:tbl>
          </a:graphicData>
        </a:graphic>
      </p:graphicFrame>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533400" y="381000"/>
            <a:ext cx="8077200" cy="685800"/>
          </a:xfrm>
        </p:spPr>
        <p:txBody>
          <a:bodyPr>
            <a:normAutofit fontScale="90000"/>
          </a:bodyPr>
          <a:lstStyle/>
          <a:p>
            <a:r>
              <a:rPr lang="en-US" dirty="0"/>
              <a:t>How Wireless Technology is Used</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424A0BC1-DB7B-4593-B625-D8947CA848EA}" type="slidenum">
              <a:rPr lang="en-US"/>
              <a:pPr/>
              <a:t>8</a:t>
            </a:fld>
            <a:endParaRPr lang="en-US" sz="2000" dirty="0"/>
          </a:p>
        </p:txBody>
      </p:sp>
      <p:sp>
        <p:nvSpPr>
          <p:cNvPr id="297987" name="Rectangle 3"/>
          <p:cNvSpPr>
            <a:spLocks noGrp="1" noChangeArrowheads="1"/>
          </p:cNvSpPr>
          <p:nvPr>
            <p:ph sz="quarter" idx="1"/>
          </p:nvPr>
        </p:nvSpPr>
        <p:spPr>
          <a:xfrm>
            <a:off x="457200" y="1676400"/>
            <a:ext cx="8229600" cy="4343400"/>
          </a:xfrm>
        </p:spPr>
        <p:txBody>
          <a:bodyPr>
            <a:normAutofit fontScale="92500" lnSpcReduction="10000"/>
          </a:bodyPr>
          <a:lstStyle/>
          <a:p>
            <a:pPr>
              <a:lnSpc>
                <a:spcPct val="90000"/>
              </a:lnSpc>
            </a:pPr>
            <a:r>
              <a:rPr lang="en-US" b="1" dirty="0" smtClean="0"/>
              <a:t>Wireless</a:t>
            </a:r>
            <a:r>
              <a:rPr lang="en-US" dirty="0" smtClean="0"/>
              <a:t>: describes all types of </a:t>
            </a:r>
            <a:r>
              <a:rPr lang="en-US" u="sng" dirty="0" smtClean="0"/>
              <a:t>devices</a:t>
            </a:r>
            <a:r>
              <a:rPr lang="en-US" dirty="0" smtClean="0"/>
              <a:t> </a:t>
            </a:r>
            <a:r>
              <a:rPr lang="en-US" dirty="0"/>
              <a:t>and technologies </a:t>
            </a:r>
            <a:r>
              <a:rPr lang="en-US" dirty="0" smtClean="0"/>
              <a:t>not </a:t>
            </a:r>
            <a:r>
              <a:rPr lang="en-US" dirty="0"/>
              <a:t>connected by a wire</a:t>
            </a:r>
          </a:p>
          <a:p>
            <a:pPr>
              <a:lnSpc>
                <a:spcPct val="90000"/>
              </a:lnSpc>
            </a:pPr>
            <a:r>
              <a:rPr lang="en-US" b="1" dirty="0"/>
              <a:t>Wireless </a:t>
            </a:r>
            <a:r>
              <a:rPr lang="en-US" b="1" dirty="0" smtClean="0"/>
              <a:t>communications</a:t>
            </a:r>
            <a:r>
              <a:rPr lang="en-US" dirty="0" smtClean="0"/>
              <a:t>: </a:t>
            </a:r>
            <a:r>
              <a:rPr lang="en-US" u="sng" dirty="0" smtClean="0"/>
              <a:t>transmission</a:t>
            </a:r>
            <a:r>
              <a:rPr lang="en-US" dirty="0" smtClean="0"/>
              <a:t> </a:t>
            </a:r>
            <a:r>
              <a:rPr lang="en-US" dirty="0"/>
              <a:t>of </a:t>
            </a:r>
            <a:r>
              <a:rPr lang="en-US" dirty="0" smtClean="0"/>
              <a:t>digital </a:t>
            </a:r>
            <a:r>
              <a:rPr lang="en-US" dirty="0"/>
              <a:t>data without the use of wires</a:t>
            </a:r>
          </a:p>
          <a:p>
            <a:pPr>
              <a:lnSpc>
                <a:spcPct val="90000"/>
              </a:lnSpc>
            </a:pPr>
            <a:r>
              <a:rPr lang="en-US" dirty="0" smtClean="0"/>
              <a:t>Various forms of wireless </a:t>
            </a:r>
            <a:r>
              <a:rPr lang="en-US" dirty="0"/>
              <a:t>data </a:t>
            </a:r>
            <a:r>
              <a:rPr lang="en-US" dirty="0" smtClean="0"/>
              <a:t>communications:</a:t>
            </a:r>
            <a:endParaRPr lang="en-US" dirty="0"/>
          </a:p>
          <a:p>
            <a:pPr lvl="1">
              <a:lnSpc>
                <a:spcPct val="90000"/>
              </a:lnSpc>
            </a:pPr>
            <a:r>
              <a:rPr lang="en-US" sz="2200" dirty="0"/>
              <a:t>Bluetooth</a:t>
            </a:r>
          </a:p>
          <a:p>
            <a:pPr lvl="1">
              <a:lnSpc>
                <a:spcPct val="90000"/>
              </a:lnSpc>
            </a:pPr>
            <a:r>
              <a:rPr lang="en-US" sz="2200" dirty="0" smtClean="0"/>
              <a:t>WirelessHD</a:t>
            </a:r>
          </a:p>
          <a:p>
            <a:pPr lvl="1">
              <a:lnSpc>
                <a:spcPct val="90000"/>
              </a:lnSpc>
            </a:pPr>
            <a:r>
              <a:rPr lang="en-US" sz="2200" dirty="0" smtClean="0"/>
              <a:t>WiGig</a:t>
            </a:r>
            <a:endParaRPr lang="en-US" sz="2200" dirty="0"/>
          </a:p>
          <a:p>
            <a:pPr lvl="1">
              <a:lnSpc>
                <a:spcPct val="90000"/>
              </a:lnSpc>
            </a:pPr>
            <a:r>
              <a:rPr lang="en-US" sz="2200" dirty="0"/>
              <a:t>Satellite</a:t>
            </a:r>
          </a:p>
          <a:p>
            <a:pPr lvl="1">
              <a:lnSpc>
                <a:spcPct val="90000"/>
              </a:lnSpc>
            </a:pPr>
            <a:r>
              <a:rPr lang="en-US" sz="2200" dirty="0" smtClean="0"/>
              <a:t>Cellular</a:t>
            </a:r>
          </a:p>
          <a:p>
            <a:pPr lvl="1">
              <a:lnSpc>
                <a:spcPct val="90000"/>
              </a:lnSpc>
            </a:pPr>
            <a:r>
              <a:rPr lang="en-US" sz="2200" dirty="0" smtClean="0"/>
              <a:t>Wi-Fi-based wireless LANs</a:t>
            </a:r>
          </a:p>
          <a:p>
            <a:pPr lvl="1">
              <a:lnSpc>
                <a:spcPct val="90000"/>
              </a:lnSpc>
            </a:pPr>
            <a:r>
              <a:rPr lang="en-US" sz="2200" dirty="0" smtClean="0"/>
              <a:t>Fixed broadband wireless communications</a:t>
            </a:r>
            <a:endParaRPr lang="en-US" sz="2200"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533400" y="381000"/>
            <a:ext cx="8077200" cy="685800"/>
          </a:xfrm>
        </p:spPr>
        <p:txBody>
          <a:bodyPr>
            <a:normAutofit fontScale="90000"/>
          </a:bodyPr>
          <a:lstStyle/>
          <a:p>
            <a:r>
              <a:rPr lang="en-US" dirty="0"/>
              <a:t>A Wireless World</a:t>
            </a:r>
          </a:p>
        </p:txBody>
      </p:sp>
      <p:sp>
        <p:nvSpPr>
          <p:cNvPr id="5" name="Slide Number Placeholder 4"/>
          <p:cNvSpPr>
            <a:spLocks noGrp="1"/>
          </p:cNvSpPr>
          <p:nvPr>
            <p:ph type="sldNum" sz="quarter" idx="11"/>
          </p:nvPr>
        </p:nvSpPr>
        <p:spPr>
          <a:xfrm>
            <a:off x="0" y="1272222"/>
            <a:ext cx="533400" cy="244476"/>
          </a:xfrm>
        </p:spPr>
        <p:txBody>
          <a:bodyPr>
            <a:normAutofit fontScale="85000" lnSpcReduction="20000"/>
          </a:bodyPr>
          <a:lstStyle/>
          <a:p>
            <a:fld id="{67C82B8E-E831-4CC5-8FF2-82D0BB47F7F5}" type="slidenum">
              <a:rPr lang="en-US"/>
              <a:pPr/>
              <a:t>9</a:t>
            </a:fld>
            <a:endParaRPr lang="en-US" sz="2000" dirty="0"/>
          </a:p>
        </p:txBody>
      </p:sp>
      <p:sp>
        <p:nvSpPr>
          <p:cNvPr id="301059" name="Rectangle 3"/>
          <p:cNvSpPr>
            <a:spLocks noGrp="1" noChangeArrowheads="1"/>
          </p:cNvSpPr>
          <p:nvPr>
            <p:ph sz="quarter" idx="1"/>
          </p:nvPr>
        </p:nvSpPr>
        <p:spPr>
          <a:xfrm>
            <a:off x="457200" y="1600200"/>
            <a:ext cx="8305800" cy="4343400"/>
          </a:xfrm>
        </p:spPr>
        <p:txBody>
          <a:bodyPr>
            <a:normAutofit fontScale="92500" lnSpcReduction="10000"/>
          </a:bodyPr>
          <a:lstStyle/>
          <a:p>
            <a:r>
              <a:rPr lang="en-US" dirty="0"/>
              <a:t>Wireless devices</a:t>
            </a:r>
          </a:p>
          <a:p>
            <a:pPr lvl="1"/>
            <a:r>
              <a:rPr lang="en-US" dirty="0"/>
              <a:t>Distance: </a:t>
            </a:r>
            <a:r>
              <a:rPr lang="en-US" dirty="0" smtClean="0"/>
              <a:t>up to 330 </a:t>
            </a:r>
            <a:r>
              <a:rPr lang="en-US" dirty="0"/>
              <a:t>feet </a:t>
            </a:r>
            <a:r>
              <a:rPr lang="en-US" dirty="0" smtClean="0"/>
              <a:t>(100 </a:t>
            </a:r>
            <a:r>
              <a:rPr lang="en-US" dirty="0"/>
              <a:t>meters)</a:t>
            </a:r>
          </a:p>
          <a:p>
            <a:pPr lvl="1"/>
            <a:r>
              <a:rPr lang="en-US" dirty="0"/>
              <a:t>Bandwidth: </a:t>
            </a:r>
            <a:r>
              <a:rPr lang="en-US" dirty="0" smtClean="0"/>
              <a:t>up to 300 Mbps</a:t>
            </a:r>
            <a:endParaRPr lang="en-US" dirty="0"/>
          </a:p>
          <a:p>
            <a:pPr lvl="1"/>
            <a:r>
              <a:rPr lang="en-US" dirty="0"/>
              <a:t>Can also include Voice over IP (VoIP)</a:t>
            </a:r>
          </a:p>
          <a:p>
            <a:r>
              <a:rPr lang="en-US" b="1" dirty="0"/>
              <a:t>Wireless network interface card (Wireless NIC)</a:t>
            </a:r>
          </a:p>
          <a:p>
            <a:pPr lvl="1"/>
            <a:r>
              <a:rPr lang="en-US" dirty="0"/>
              <a:t>Sends and receives data over radio waves</a:t>
            </a:r>
          </a:p>
          <a:p>
            <a:r>
              <a:rPr lang="en-US" b="1" dirty="0" smtClean="0"/>
              <a:t>Smartphone</a:t>
            </a:r>
            <a:r>
              <a:rPr lang="en-US" dirty="0" smtClean="0"/>
              <a:t>: Combination </a:t>
            </a:r>
            <a:r>
              <a:rPr lang="en-US" dirty="0"/>
              <a:t>mobile phone and personal digital assistant (PDA</a:t>
            </a:r>
            <a:r>
              <a:rPr lang="en-US" dirty="0" smtClean="0"/>
              <a:t>)</a:t>
            </a:r>
          </a:p>
          <a:p>
            <a:r>
              <a:rPr lang="en-US" b="1" dirty="0" smtClean="0"/>
              <a:t>Radio frequency identification (RFID) </a:t>
            </a:r>
            <a:r>
              <a:rPr lang="en-US" dirty="0" smtClean="0"/>
              <a:t>tags: small chips containing radio transponders</a:t>
            </a:r>
          </a:p>
          <a:p>
            <a:pPr marL="0" indent="0">
              <a:buNone/>
            </a:pPr>
            <a:endParaRPr lang="en-US" dirty="0"/>
          </a:p>
        </p:txBody>
      </p:sp>
      <p:sp>
        <p:nvSpPr>
          <p:cNvPr id="6" name="Footer Placeholder 5"/>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3060</Words>
  <Application>Microsoft Office PowerPoint</Application>
  <PresentationFormat>On-screen Show (4:3)</PresentationFormat>
  <Paragraphs>550</Paragraphs>
  <Slides>56</Slides>
  <Notes>50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微軟正黑體</vt:lpstr>
      <vt:lpstr>ＭＳ Ｐゴシック</vt:lpstr>
      <vt:lpstr>Arial</vt:lpstr>
      <vt:lpstr>Cordia New</vt:lpstr>
      <vt:lpstr>FreesiaUPC</vt:lpstr>
      <vt:lpstr>新細明體</vt:lpstr>
      <vt:lpstr>Tahoma</vt:lpstr>
      <vt:lpstr>Times New Roman</vt:lpstr>
      <vt:lpstr>Tw Cen MT</vt:lpstr>
      <vt:lpstr>Wingdings</vt:lpstr>
      <vt:lpstr>Wingdings 2</vt:lpstr>
      <vt:lpstr>Median</vt:lpstr>
      <vt:lpstr>Chapter 1 Introduction to Wireless Communications</vt:lpstr>
      <vt:lpstr>Objectives</vt:lpstr>
      <vt:lpstr>History of Wireless Networks</vt:lpstr>
      <vt:lpstr>History of Wireless Networks</vt:lpstr>
      <vt:lpstr>Wireless communication</vt:lpstr>
      <vt:lpstr>Progress of Wireless Communication</vt:lpstr>
      <vt:lpstr>ISM Band defined by ITU-R</vt:lpstr>
      <vt:lpstr>How Wireless Technology is Used</vt:lpstr>
      <vt:lpstr>A Wireless World</vt:lpstr>
      <vt:lpstr>PowerPoint Presentation</vt:lpstr>
      <vt:lpstr>Bluetooth and Other Short-Range Wireless Technologies</vt:lpstr>
      <vt:lpstr>PowerPoint Presentation</vt:lpstr>
      <vt:lpstr>Bluetooth and Other Short-Range Wireless Technologies</vt:lpstr>
      <vt:lpstr>PowerPoint Presentation</vt:lpstr>
      <vt:lpstr>Satellite Networks</vt:lpstr>
      <vt:lpstr>PowerPoint Presentation</vt:lpstr>
      <vt:lpstr>Cellular Networks</vt:lpstr>
      <vt:lpstr>PowerPoint Presentation</vt:lpstr>
      <vt:lpstr>Cellular Networks</vt:lpstr>
      <vt:lpstr>PowerPoint Presentation</vt:lpstr>
      <vt:lpstr>Wireless Local Area Networks</vt:lpstr>
      <vt:lpstr>PowerPoint Presentation</vt:lpstr>
      <vt:lpstr>Wireless Local Area Networks</vt:lpstr>
      <vt:lpstr>PowerPoint Presentation</vt:lpstr>
      <vt:lpstr>Fixed Broadband Wire</vt:lpstr>
      <vt:lpstr>Fixed Broadband Wireless</vt:lpstr>
      <vt:lpstr>PowerPoint Presentation</vt:lpstr>
      <vt:lpstr>Fixed Broadband Wireless</vt:lpstr>
      <vt:lpstr>The Wireless Landscape</vt:lpstr>
      <vt:lpstr>PowerPoint Presentation</vt:lpstr>
      <vt:lpstr>PowerPoint Presentation</vt:lpstr>
      <vt:lpstr>The Wireless Landscape</vt:lpstr>
      <vt:lpstr>Digital Convergence</vt:lpstr>
      <vt:lpstr>Wireless Applications</vt:lpstr>
      <vt:lpstr>Education</vt:lpstr>
      <vt:lpstr>Home Entertainment</vt:lpstr>
      <vt:lpstr>Home Control Systems</vt:lpstr>
      <vt:lpstr>Health Care</vt:lpstr>
      <vt:lpstr>Government</vt:lpstr>
      <vt:lpstr>Military</vt:lpstr>
      <vt:lpstr>Office Environments</vt:lpstr>
      <vt:lpstr>Event Management</vt:lpstr>
      <vt:lpstr>Travel</vt:lpstr>
      <vt:lpstr>Construction</vt:lpstr>
      <vt:lpstr>Warehouse Management</vt:lpstr>
      <vt:lpstr>Environmental Research</vt:lpstr>
      <vt:lpstr>Industrial Control</vt:lpstr>
      <vt:lpstr>Wireless Advantages and Disadvantages</vt:lpstr>
      <vt:lpstr>Advantages of Wireless Networking</vt:lpstr>
      <vt:lpstr>Advantages of Wireless Networking</vt:lpstr>
      <vt:lpstr>Disadvantages of Wireless Networking</vt:lpstr>
      <vt:lpstr>Disadvantages of Wireless Networking</vt:lpstr>
      <vt:lpstr>Summary</vt:lpstr>
      <vt:lpstr>Summary</vt:lpstr>
      <vt:lpstr>Summary</vt:lpstr>
      <vt:lpstr>Homework</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
  <cp:lastModifiedBy/>
  <cp:revision>320</cp:revision>
  <dcterms:created xsi:type="dcterms:W3CDTF">2002-09-27T23:29:22Z</dcterms:created>
  <dcterms:modified xsi:type="dcterms:W3CDTF">2019-08-06T10:41:09Z</dcterms:modified>
</cp:coreProperties>
</file>