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319" r:id="rId2"/>
    <p:sldId id="491" r:id="rId3"/>
    <p:sldId id="492" r:id="rId4"/>
    <p:sldId id="493" r:id="rId5"/>
    <p:sldId id="561" r:id="rId6"/>
    <p:sldId id="555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57" r:id="rId16"/>
    <p:sldId id="558" r:id="rId17"/>
    <p:sldId id="559" r:id="rId18"/>
    <p:sldId id="560" r:id="rId19"/>
    <p:sldId id="502" r:id="rId20"/>
    <p:sldId id="562" r:id="rId21"/>
    <p:sldId id="563" r:id="rId22"/>
    <p:sldId id="564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2" r:id="rId31"/>
    <p:sldId id="513" r:id="rId32"/>
    <p:sldId id="514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539" r:id="rId56"/>
    <p:sldId id="540" r:id="rId57"/>
    <p:sldId id="541" r:id="rId58"/>
    <p:sldId id="542" r:id="rId59"/>
    <p:sldId id="543" r:id="rId60"/>
    <p:sldId id="544" r:id="rId61"/>
    <p:sldId id="545" r:id="rId62"/>
    <p:sldId id="546" r:id="rId63"/>
    <p:sldId id="547" r:id="rId64"/>
    <p:sldId id="548" r:id="rId65"/>
    <p:sldId id="549" r:id="rId66"/>
    <p:sldId id="550" r:id="rId67"/>
    <p:sldId id="551" r:id="rId68"/>
    <p:sldId id="552" r:id="rId69"/>
    <p:sldId id="553" r:id="rId70"/>
    <p:sldId id="554" r:id="rId71"/>
    <p:sldId id="490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79749" autoAdjust="0"/>
  </p:normalViewPr>
  <p:slideViewPr>
    <p:cSldViewPr>
      <p:cViewPr varScale="1">
        <p:scale>
          <a:sx n="92" d="100"/>
          <a:sy n="92" d="100"/>
        </p:scale>
        <p:origin x="-21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E2134E-A337-4474-98C5-9E0117F5B7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481FFB-31D3-4714-846C-5AFB84A4FB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o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5A12E-B956-46F5-85D7-4FAEB6B068A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FD2AC-E01C-4320-AD93-A2EDF54FC32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3CB9-AEA5-4A96-87C3-19B1708E1C9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AFC6A-2F96-47E0-B3C5-7D7820C6F09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Shortwave radio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refers 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Radio"/>
              </a:rPr>
              <a:t>radio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transmissions using shortwave frequencies.!!!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4E384-9F55-43B4-96D3-1C7617D0A2D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people use radio wave for communication</a:t>
            </a:r>
            <a:r>
              <a:rPr lang="en-US" baseline="0" dirty="0" smtClean="0"/>
              <a:t> (majority)</a:t>
            </a:r>
          </a:p>
          <a:p>
            <a:r>
              <a:rPr lang="en-US" baseline="0" dirty="0" smtClean="0"/>
              <a:t>Energy (data) travel in the air in electromagnetic</a:t>
            </a:r>
          </a:p>
          <a:p>
            <a:r>
              <a:rPr lang="en-US" baseline="0" dirty="0" smtClean="0"/>
              <a:t>Radio wave come from:  Electric current </a:t>
            </a:r>
            <a:r>
              <a:rPr lang="en-US" baseline="0" dirty="0" smtClean="0">
                <a:sym typeface="Wingdings" pitchFamily="2" charset="2"/>
              </a:rPr>
              <a:t> wire  Create magnetic field (around wire)</a:t>
            </a:r>
          </a:p>
          <a:p>
            <a:r>
              <a:rPr lang="en-US" baseline="0" dirty="0" smtClean="0">
                <a:sym typeface="Wingdings" pitchFamily="2" charset="2"/>
              </a:rPr>
              <a:t>                         Magnetic field move  Create radio wave (move out)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18C76-F4F3-41E5-B8EC-000884D3E5C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CAAFE-3A47-4D87-A106-7DF419D51ED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3C487-B528-446C-860F-64C750FB5D7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5301B-AC7E-4ECE-8228-E6416663C22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3AB48-12C7-4970-A511-6A02AD6FA71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4BA5A-99FA-44D9-AC3E-293FC1FC142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683EF-ED12-4DBD-AA35-73B1DE3FB99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C7622-1DD8-414A-BEF0-8F173A0D57A6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FFA4E-E9AC-473A-A801-5228BD73305F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74AB1-15D5-495A-A9B6-7722B78E54C9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00D3E-82F3-4E33-8CF5-3675877F4B08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EBECA-CB1F-4DF6-B1D6-8F63782D964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5397A-90C0-4136-941E-1B4DAE9D2068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0260F-EDF8-44EB-B759-85C2F1302DF1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4800 </a:t>
            </a:r>
            <a:r>
              <a:rPr lang="en-US" dirty="0" err="1" smtClean="0"/>
              <a:t>baudx</a:t>
            </a:r>
            <a:r>
              <a:rPr lang="en-US" dirty="0" smtClean="0"/>
              <a:t> </a:t>
            </a:r>
            <a:r>
              <a:rPr lang="en-US" smtClean="0"/>
              <a:t>7 bit = 33,600</a:t>
            </a:r>
            <a:r>
              <a:rPr lang="en-US" baseline="0" smtClean="0"/>
              <a:t> bps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C8844-93FC-425E-B827-87DE0ADEE82C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C79E7-15BB-4761-B1B8-D9759762D894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80B12-9948-4503-A50F-47524155EC7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41EE8-5657-4EFC-B0FD-494CB4CDEECE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6C22B-7463-4191-8862-8F16357133FE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3C659-60A6-4F4A-AFFF-C04548F23EA8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21AC-05E4-429F-8C72-DF1869B1F681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D1703-C104-49CF-A498-6360D1DE9E50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77504-48F4-4C10-B7F1-90600D968D2C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16A52-56C9-4EBD-B81E-79177DC803C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7CED2-5EDF-45A4-B59B-0F55AF635E1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8B8F9-CF85-4094-A13D-7D614A7EE01A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89818-A691-4CFC-A11A-89079A9B8B31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B234D-7657-4157-887A-8A1BD9F750E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3E8D4-597D-4373-B60F-2FC3BE2F4E5B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54AAA-544E-402F-8DF6-3B87A03EA725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0101F-DB02-48E0-861E-20CA27177259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9569F-A18F-4DDC-BA77-CB61B9A30BE2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35FDC-9590-4205-830C-5F665937BB5C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54C6-1892-4757-B7B9-68E59D6C68D1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</a:t>
            </a:r>
            <a:r>
              <a:rPr lang="en-US" baseline="0" dirty="0" smtClean="0"/>
              <a:t> is referenced by a previous wave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72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2E0DF-55C4-4231-9EB4-472EBC273ABB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54973-623E-4239-9B74-ADE91F026FC0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F8239-62BA-497F-B089-79CB27A85952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BAFC-BCB1-4DB2-B3E0-4AF9BF914BB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78682-300B-4AE3-B6B4-11372FD5DA82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25C05-1812-42D5-9CB7-93481BC1970C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F0F1E-32A2-4C5A-A9F9-5CC9C9DD6333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7A337-BD02-467A-9992-224FD5D905ED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1A8AD-7043-41F5-8A46-70DFFF5D6920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4B97-D11B-4DB5-AAD5-33A9FF620B95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9168E-F073-487A-9873-887481A8DFA7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9DF14-0593-4735-A6F4-6771DC33C1EA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A043A-4D7E-4A21-944E-F2A5C5081AD3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F5CED-6034-4454-A557-57E6800F9A0B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C487E-B656-4651-85EE-CD00678FBCB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81440-D791-45B4-AFFC-09E0301D6F4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3FF25-7B60-4521-AE3C-D1CF293A58F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B0217-8B2F-41B3-8A56-D692BD5C364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D4E19A-7BD6-4D63-B42B-71A467500236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56F621-E33F-459E-B695-6585999EC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6225" y="6067125"/>
            <a:ext cx="734036" cy="6858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2158-B6BA-47B8-A576-766541DF0F4A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1E03-0BC7-43DF-9ED0-B4950C2250AC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52FFAE-9E3E-4B8B-9B8A-C76CFE17CBCB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56D702-C1CC-4808-B700-8071853D4844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64275"/>
            <a:ext cx="2667000" cy="365125"/>
          </a:xfrm>
        </p:spPr>
        <p:txBody>
          <a:bodyPr/>
          <a:lstStyle/>
          <a:p>
            <a:fld id="{E01B4F96-6CF2-4EF0-8427-F53D3C90A2E1}" type="datetime1">
              <a:rPr lang="en-US" smtClean="0"/>
              <a:pPr/>
              <a:t>8/28/2017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5C50-D4E6-4504-8D39-A98FF8B3651C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41FB5D-350D-4DDD-8A34-0E414F51AE7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EE3E7F-E963-4EC0-A57B-49A9E0AD3948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428206-DC19-45F8-A10E-796721CFAA4F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9BB7FE-8924-41AC-9F4C-2AF55DE0E52A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EBE6E2-581F-4F9F-90A0-1F8847263EBC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416-AFD5-42BC-B22B-B54FD7140F5B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94B4A-E975-484A-BE51-38BA3E919170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080-AB45-42F8-8347-07850666B524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C8790-31D3-493E-8B8A-33259BC327DE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3052-20B3-4C78-AAB4-6F125DC99341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0FC9E1-1AE5-4539-B4E3-9091AE08A663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F3E8D34-2BED-4FCC-AEF0-9FD020DC14CF}" type="datetime1">
              <a:rPr lang="en-US" smtClean="0"/>
              <a:pPr/>
              <a:t>8/28/2017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A788C7-3601-4B05-836F-5C0474E32527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5DF184-3E8C-4F9A-8D3A-E6635FC1EAB9}" type="datetime1">
              <a:rPr lang="en-US" smtClean="0"/>
              <a:pPr/>
              <a:t>8/28/2017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pic>
        <p:nvPicPr>
          <p:cNvPr id="125954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8535" y="524936"/>
            <a:ext cx="434363" cy="40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01000" cy="129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Chapter 2</a:t>
            </a:r>
            <a:br>
              <a:rPr lang="en-US" sz="3600" b="1" dirty="0" smtClean="0"/>
            </a:br>
            <a:r>
              <a:rPr lang="en-US" sz="3600" b="1" dirty="0" smtClean="0"/>
              <a:t>Wireless Data Transmission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/>
              <a:t>Reference:</a:t>
            </a:r>
            <a:r>
              <a:rPr lang="en-US" sz="1800" i="1" dirty="0" smtClean="0"/>
              <a:t> Jorge </a:t>
            </a:r>
            <a:r>
              <a:rPr lang="en-US" sz="1800" i="1" dirty="0" err="1" smtClean="0"/>
              <a:t>Olenewa</a:t>
            </a:r>
            <a:r>
              <a:rPr lang="en-US" sz="1800" i="1" dirty="0" smtClean="0"/>
              <a:t>, Guide to Wireless Communications, 3</a:t>
            </a:r>
            <a:r>
              <a:rPr lang="en-US" sz="1800" i="1" baseline="30000" dirty="0" smtClean="0"/>
              <a:t>rd</a:t>
            </a:r>
            <a:r>
              <a:rPr lang="en-US" sz="1800" i="1" dirty="0" smtClean="0"/>
              <a:t> edition, ISBN-13: 9781111307318, 2013</a:t>
            </a:r>
            <a:endParaRPr lang="en-US" sz="1800" i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4462790"/>
            <a:ext cx="1951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  <a:endParaRPr lang="en-US" sz="1100" b="1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Department of Computer Engineering, Faculty of Engineering</a:t>
            </a:r>
            <a:br>
              <a:rPr lang="en-US" b="1" dirty="0" smtClean="0"/>
            </a:br>
            <a:r>
              <a:rPr lang="en-US" b="1" dirty="0" smtClean="0"/>
              <a:t>Prince of </a:t>
            </a:r>
            <a:r>
              <a:rPr lang="en-US" b="1" dirty="0" err="1" smtClean="0"/>
              <a:t>Songkla</a:t>
            </a:r>
            <a:r>
              <a:rPr lang="en-US" b="1" dirty="0" smtClean="0"/>
              <a:t> University, </a:t>
            </a:r>
            <a:r>
              <a:rPr lang="en-US" b="1" dirty="0" err="1" smtClean="0"/>
              <a:t>Phuket</a:t>
            </a:r>
            <a:r>
              <a:rPr lang="en-US" b="1" dirty="0" smtClean="0"/>
              <a:t> Campus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783" y="5459104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Light pulses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Users\Julie\Documents\DropBox\InstructorManuals\GuidetoWireless\Figures\07318_ch02\07318_ch02_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39" y="1828800"/>
            <a:ext cx="69668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596354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Directed infrared transmission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C:\Users\Julie\Documents\DropBox\InstructorManuals\GuidetoWireless\Figures\07318_ch02\07318_ch02_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4" y="2535072"/>
            <a:ext cx="815461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957" y="5317123"/>
            <a:ext cx="3991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2-5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Diffused infrared transmission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Users\Julie\Documents\DropBox\InstructorManuals\GuidetoWireless\Figures\07318_ch02\07318_ch02_f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248400" cy="34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12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</a:t>
            </a:r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does not interfere with other types of communication </a:t>
            </a:r>
            <a:r>
              <a:rPr lang="en-US" dirty="0" smtClean="0"/>
              <a:t>signals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is not affected by other signals (except light)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Infrared light does not penetrate walls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Signals are kept inside a room</a:t>
            </a:r>
          </a:p>
          <a:p>
            <a:pPr>
              <a:lnSpc>
                <a:spcPct val="90000"/>
              </a:lnSpc>
            </a:pPr>
            <a:r>
              <a:rPr lang="en-US" dirty="0"/>
              <a:t>Limitations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of mobility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Range of coverage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cover a range of only 50 feet (15 meters)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Diffused infrared can only be used indoors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Speed of transmission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13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</a:t>
            </a:r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Some specialized wireless local area networks are based on the infrared method</a:t>
            </a:r>
          </a:p>
          <a:p>
            <a:pPr lvl="1"/>
            <a:r>
              <a:rPr lang="en-US" dirty="0"/>
              <a:t>Used in situations where radio signals would interfere with other equipment</a:t>
            </a:r>
          </a:p>
          <a:p>
            <a:r>
              <a:rPr lang="en-US" dirty="0"/>
              <a:t>Light waves cannot penetrate through materials like wood or concrete</a:t>
            </a:r>
          </a:p>
          <a:p>
            <a:pPr lvl="1"/>
            <a:r>
              <a:rPr lang="en-US" dirty="0"/>
              <a:t>Heat rays are absorbed by most objects</a:t>
            </a:r>
          </a:p>
          <a:p>
            <a:pPr lvl="1"/>
            <a:r>
              <a:rPr lang="en-US" dirty="0" smtClean="0"/>
              <a:t>Solid objects, dust and humidity can limit the distance that light and infrared waves can travel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 waves are a type of electromagnetic radiation with wavelengths in the electromagnetic spectrum longer than infrared light.</a:t>
            </a:r>
          </a:p>
          <a:p>
            <a:r>
              <a:rPr lang="en-US" dirty="0" smtClean="0"/>
              <a:t>Radio waves have frequencies from 300 GHz to as low as 3 </a:t>
            </a:r>
            <a:r>
              <a:rPr lang="en-US" dirty="0" smtClean="0"/>
              <a:t>kHz. </a:t>
            </a:r>
          </a:p>
          <a:p>
            <a:r>
              <a:rPr lang="en-US" dirty="0" smtClean="0"/>
              <a:t>Like all other electromagnetic waves, they travel at the speed of light.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15</a:t>
            </a:fld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Naturally occurring radio waves are made by lightning, or by astronomical objects. </a:t>
            </a:r>
          </a:p>
          <a:p>
            <a:r>
              <a:rPr lang="en-US" sz="3200" dirty="0" smtClean="0"/>
              <a:t>Artificially generated radio waves are used for fixed and mobile radio communication:</a:t>
            </a:r>
          </a:p>
          <a:p>
            <a:pPr lvl="1"/>
            <a:r>
              <a:rPr lang="en-US" sz="2800" dirty="0" smtClean="0"/>
              <a:t>Broadcasting, radar and other navigation systems, communications satellites, computer networks and innumerable other applications.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16</a:t>
            </a:fld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Different frequencies of radio waves have different propagation characteristics in the Earth's atmosphere.</a:t>
            </a:r>
          </a:p>
          <a:p>
            <a:pPr lvl="1"/>
            <a:r>
              <a:rPr lang="en-US" sz="2800" dirty="0" smtClean="0"/>
              <a:t>Shortwave radio (shortwave frequency) can reflect off the ionosphere and travel around the world, and much shorter wavelengths bend or reflect very little and travel on a line of sight e.g., AM radio.</a:t>
            </a:r>
          </a:p>
          <a:p>
            <a:pPr lvl="1"/>
            <a:r>
              <a:rPr lang="en-US" sz="2800" dirty="0" smtClean="0"/>
              <a:t>Longwave radio may cover a part of the Earth very consistently e.g., FM radio.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17</a:t>
            </a:fld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 Radio vs. FM Radio</a:t>
            </a:r>
          </a:p>
          <a:p>
            <a:pPr lvl="1"/>
            <a:r>
              <a:rPr lang="en-US" dirty="0" smtClean="0"/>
              <a:t>AM: 535 to 1705kHz</a:t>
            </a:r>
          </a:p>
          <a:p>
            <a:pPr lvl="1"/>
            <a:r>
              <a:rPr lang="en-US" dirty="0" smtClean="0"/>
              <a:t>FM: 88 to 108 MHz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18</a:t>
            </a:fld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145410" name="Picture 2" descr="am radio ref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09950"/>
            <a:ext cx="4248150" cy="2076450"/>
          </a:xfrm>
          <a:prstGeom prst="rect">
            <a:avLst/>
          </a:prstGeom>
          <a:noFill/>
        </p:spPr>
      </p:pic>
      <p:pic>
        <p:nvPicPr>
          <p:cNvPr id="145412" name="Picture 4" descr="fm radio transmi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09950"/>
            <a:ext cx="424815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Waves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Radio waves provide the most </a:t>
            </a:r>
            <a:r>
              <a:rPr lang="en-US" dirty="0"/>
              <a:t>common and effective means of wireless communications today</a:t>
            </a:r>
          </a:p>
          <a:p>
            <a:pPr lvl="1"/>
            <a:r>
              <a:rPr lang="en-US" dirty="0"/>
              <a:t>Energy travels through space or air in electromagnetic </a:t>
            </a:r>
            <a:r>
              <a:rPr lang="en-US" dirty="0" smtClean="0"/>
              <a:t>waves</a:t>
            </a:r>
          </a:p>
          <a:p>
            <a:r>
              <a:rPr lang="en-US" dirty="0"/>
              <a:t>Antenna</a:t>
            </a:r>
          </a:p>
          <a:p>
            <a:pPr lvl="1"/>
            <a:r>
              <a:rPr lang="en-US" dirty="0"/>
              <a:t>Length of copper wire, or similar material with one end free and the other end connected to a receiver or </a:t>
            </a:r>
            <a:r>
              <a:rPr lang="en-US" dirty="0" smtClean="0"/>
              <a:t>transmitter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19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dirty="0" smtClean="0"/>
              <a:t>Discuss the </a:t>
            </a:r>
            <a:r>
              <a:rPr lang="en-US" dirty="0"/>
              <a:t>two types of wireless </a:t>
            </a:r>
            <a:r>
              <a:rPr lang="en-US" dirty="0" smtClean="0"/>
              <a:t>transmissions</a:t>
            </a:r>
          </a:p>
          <a:p>
            <a:r>
              <a:rPr lang="en-US" dirty="0" smtClean="0"/>
              <a:t>Explain the properties of a wave, such as amplitude, wavelength, frequency, and phase</a:t>
            </a:r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basic concepts and techniques </a:t>
            </a:r>
            <a:r>
              <a:rPr lang="en-US" dirty="0" smtClean="0"/>
              <a:t>related to the transmission of data </a:t>
            </a:r>
            <a:r>
              <a:rPr lang="en-US" dirty="0"/>
              <a:t>by radio waves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Electrical </a:t>
            </a:r>
            <a:r>
              <a:rPr lang="en-US" dirty="0"/>
              <a:t>current moves the antenna</a:t>
            </a:r>
          </a:p>
          <a:p>
            <a:pPr lvl="1"/>
            <a:r>
              <a:rPr lang="en-US" dirty="0"/>
              <a:t>At the same frequency as the radio </a:t>
            </a:r>
            <a:r>
              <a:rPr lang="en-US" dirty="0" smtClean="0"/>
              <a:t>waves</a:t>
            </a:r>
          </a:p>
          <a:p>
            <a:r>
              <a:rPr lang="en-US" dirty="0" smtClean="0"/>
              <a:t>Electromagnetic wave (EM wave) – continuous (analog) combination of magnetism and electrical pressure (voltage) moving away from an </a:t>
            </a:r>
            <a:r>
              <a:rPr lang="en-US" dirty="0" smtClean="0"/>
              <a:t>antenna</a:t>
            </a:r>
          </a:p>
          <a:p>
            <a:r>
              <a:rPr lang="en-US" dirty="0"/>
              <a:t>Radio (radiotelephony) waves</a:t>
            </a:r>
          </a:p>
          <a:p>
            <a:pPr lvl="1"/>
            <a:r>
              <a:rPr lang="en-US" dirty="0"/>
              <a:t>When an electric current passes through a wire, it creates a magnetic field</a:t>
            </a:r>
          </a:p>
          <a:p>
            <a:pPr lvl="2"/>
            <a:r>
              <a:rPr lang="en-US" dirty="0"/>
              <a:t>In the space around the wire</a:t>
            </a:r>
          </a:p>
          <a:p>
            <a:pPr lvl="1"/>
            <a:r>
              <a:rPr lang="en-US" dirty="0"/>
              <a:t>As this magnetic field radiates or moves out, it creates radio </a:t>
            </a:r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8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mysite.du.edu/~lconyers/SERDP/em_electric_magnetic_propagating_w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429000"/>
            <a:ext cx="5347577" cy="25146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magnetic field and an electrical field around the antenna.</a:t>
            </a:r>
          </a:p>
          <a:p>
            <a:r>
              <a:rPr lang="en-US" dirty="0" smtClean="0"/>
              <a:t>Receiver antenna can pickup transmitted radio signals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Wavelength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21</a:t>
            </a:fld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8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096" y="5224046"/>
            <a:ext cx="5872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2-18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Radio antennas transmitting and receiving signals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4" name="Picture 2" descr="C:\Users\Julie\Documents\DropBox\InstructorManuals\GuidetoWireless\Figures\07318_ch02\07318_ch02_f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7963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22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6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ulie\Documents\DropBox\InstructorManuals\GuidetoWireless\Figures\07318_ch02\07318_ch02_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4495800" cy="24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</a:t>
            </a:r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494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2514600"/>
          </a:xfrm>
        </p:spPr>
        <p:txBody>
          <a:bodyPr/>
          <a:lstStyle/>
          <a:p>
            <a:r>
              <a:rPr lang="en-US" dirty="0"/>
              <a:t>Advantages of radio waves</a:t>
            </a:r>
          </a:p>
          <a:p>
            <a:pPr lvl="1"/>
            <a:r>
              <a:rPr lang="en-US" dirty="0"/>
              <a:t>Can travel great distances</a:t>
            </a:r>
          </a:p>
          <a:p>
            <a:pPr lvl="1"/>
            <a:r>
              <a:rPr lang="en-US" dirty="0"/>
              <a:t>Can </a:t>
            </a:r>
            <a:r>
              <a:rPr lang="en-US" dirty="0" smtClean="0"/>
              <a:t>penetrate most solid objects</a:t>
            </a:r>
          </a:p>
          <a:p>
            <a:pPr lvl="2"/>
            <a:r>
              <a:rPr lang="en-US" dirty="0" smtClean="0"/>
              <a:t>With the exception of metallic ones</a:t>
            </a:r>
            <a:endParaRPr lang="en-US" dirty="0"/>
          </a:p>
          <a:p>
            <a:pPr lvl="1"/>
            <a:r>
              <a:rPr lang="en-US" dirty="0" smtClean="0"/>
              <a:t>Invisible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5608093"/>
            <a:ext cx="2898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2-9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Radio waves can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penetrate most solid objects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23</a:t>
            </a:fld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Radio Data is Transmitted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Radio waves can be used to transmit data</a:t>
            </a:r>
          </a:p>
          <a:p>
            <a:pPr lvl="1"/>
            <a:r>
              <a:rPr lang="en-US" dirty="0"/>
              <a:t>Over long distances</a:t>
            </a:r>
          </a:p>
          <a:p>
            <a:pPr lvl="1"/>
            <a:r>
              <a:rPr lang="en-US" dirty="0"/>
              <a:t>Without the need for wires</a:t>
            </a:r>
          </a:p>
          <a:p>
            <a:r>
              <a:rPr lang="en-US" dirty="0"/>
              <a:t>Types of data</a:t>
            </a:r>
          </a:p>
          <a:p>
            <a:pPr lvl="1"/>
            <a:r>
              <a:rPr lang="en-US" dirty="0"/>
              <a:t>Analog data</a:t>
            </a:r>
          </a:p>
          <a:p>
            <a:pPr lvl="1"/>
            <a:r>
              <a:rPr lang="en-US" dirty="0"/>
              <a:t>Digital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and Digital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Analog signal</a:t>
            </a:r>
          </a:p>
          <a:p>
            <a:pPr lvl="1"/>
            <a:r>
              <a:rPr lang="en-US" dirty="0"/>
              <a:t>The intensity </a:t>
            </a:r>
            <a:r>
              <a:rPr lang="en-US" dirty="0" smtClean="0"/>
              <a:t>of the waves (voltage </a:t>
            </a:r>
            <a:r>
              <a:rPr lang="en-US" dirty="0"/>
              <a:t>or amplitude) varies</a:t>
            </a:r>
          </a:p>
          <a:p>
            <a:pPr lvl="1"/>
            <a:r>
              <a:rPr lang="en-US" dirty="0"/>
              <a:t>It is broadcast continuously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 smtClean="0"/>
              <a:t>Audio, video, voice, and light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5650173"/>
            <a:ext cx="2622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2-10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Analog signal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4" name="Picture 2" descr="C:\Users\Julie\Documents\DropBox\InstructorManuals\GuidetoWireless\Figures\07318_ch02\07318_ch02_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36" y="4343400"/>
            <a:ext cx="563476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25</a:t>
            </a:fld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and </a:t>
            </a:r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Digital signal</a:t>
            </a:r>
          </a:p>
          <a:p>
            <a:pPr lvl="1"/>
            <a:r>
              <a:rPr lang="en-US" dirty="0"/>
              <a:t>Consists of discrete or separate </a:t>
            </a:r>
            <a:r>
              <a:rPr lang="en-US" i="1" dirty="0"/>
              <a:t>pulses</a:t>
            </a:r>
            <a:endParaRPr lang="en-US" dirty="0"/>
          </a:p>
          <a:p>
            <a:pPr lvl="1"/>
            <a:r>
              <a:rPr lang="en-US" dirty="0"/>
              <a:t>Has numerous starts and stops throughout the signal </a:t>
            </a:r>
            <a:r>
              <a:rPr lang="en-US" dirty="0" smtClean="0"/>
              <a:t>stream</a:t>
            </a:r>
            <a:endParaRPr lang="en-US" dirty="0"/>
          </a:p>
          <a:p>
            <a:r>
              <a:rPr lang="en-US" dirty="0"/>
              <a:t>Computers operate using digital signals</a:t>
            </a:r>
          </a:p>
          <a:p>
            <a:pPr lvl="1"/>
            <a:r>
              <a:rPr lang="en-US" dirty="0"/>
              <a:t>Analog signal must be converted into a digital format </a:t>
            </a:r>
          </a:p>
          <a:p>
            <a:pPr lvl="2"/>
            <a:r>
              <a:rPr lang="en-US" dirty="0"/>
              <a:t>Before it can be stored and processed or interpreted by a computer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26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667000"/>
            <a:ext cx="5375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2-11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Simulating a digital signal with a garden hose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62647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Digital signal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218" name="Picture 2" descr="C:\Users\Julie\Documents\DropBox\InstructorManuals\GuidetoWireless\Figures\07318_ch02\07318_ch02_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52" y="838200"/>
            <a:ext cx="487680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ulie\Documents\DropBox\InstructorManuals\GuidetoWireless\Figures\07318_ch02\07318_ch02_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96352"/>
            <a:ext cx="74586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27</a:t>
            </a:fld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24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and </a:t>
            </a:r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 smtClean="0"/>
              <a:t>To transmit a digital signal over an analog medium, a </a:t>
            </a:r>
            <a:r>
              <a:rPr lang="en-US" b="1" dirty="0" smtClean="0"/>
              <a:t>modem</a:t>
            </a:r>
            <a:r>
              <a:rPr lang="en-US" dirty="0" smtClean="0"/>
              <a:t> is used</a:t>
            </a:r>
          </a:p>
          <a:p>
            <a:pPr lvl="1"/>
            <a:r>
              <a:rPr lang="en-US" dirty="0" smtClean="0"/>
              <a:t>Modem </a:t>
            </a:r>
            <a:r>
              <a:rPr lang="en-US" dirty="0"/>
              <a:t>(</a:t>
            </a:r>
            <a:r>
              <a:rPr lang="en-US" dirty="0" smtClean="0"/>
              <a:t>Modulator/Demodulator)</a:t>
            </a:r>
            <a:endParaRPr lang="en-US" dirty="0"/>
          </a:p>
          <a:p>
            <a:pPr lvl="2"/>
            <a:r>
              <a:rPr lang="en-US" dirty="0"/>
              <a:t>Converts the distinct digital signals from a computer </a:t>
            </a:r>
          </a:p>
          <a:p>
            <a:pPr lvl="2"/>
            <a:r>
              <a:rPr lang="en-US" dirty="0"/>
              <a:t>Encodes them into a continuous analog signal</a:t>
            </a:r>
          </a:p>
          <a:p>
            <a:pPr lvl="3"/>
            <a:r>
              <a:rPr lang="en-US" dirty="0"/>
              <a:t>For transmission over analog phone lines</a:t>
            </a:r>
          </a:p>
          <a:p>
            <a:r>
              <a:rPr lang="en-US" dirty="0"/>
              <a:t>Modulation</a:t>
            </a:r>
          </a:p>
          <a:p>
            <a:pPr lvl="1"/>
            <a:r>
              <a:rPr lang="en-US" dirty="0"/>
              <a:t>Process of encoding the digital signals (bits) onto an analog wave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28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and Wavelength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Wavelength – distance between any point in one wave cycle and the same point in the next wave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Frequency – Rate </a:t>
            </a:r>
            <a:r>
              <a:rPr lang="en-US" dirty="0"/>
              <a:t>at which a radio circuit creates the </a:t>
            </a:r>
            <a:r>
              <a:rPr lang="en-US" dirty="0" smtClean="0"/>
              <a:t>waves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number of times a cycle occurs within one second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Carrier </a:t>
            </a:r>
            <a:r>
              <a:rPr lang="en-US" dirty="0"/>
              <a:t>signal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Sent by radio transmitters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Continuous wave (CW) of constant amplitude (also called voltage) and frequency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up-and-down wave called an oscillating signal or a sine wave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29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Signals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Data travel in the “air”?</a:t>
            </a:r>
          </a:p>
          <a:p>
            <a:pPr lvl="1"/>
            <a:r>
              <a:rPr lang="en-US" dirty="0" smtClean="0"/>
              <a:t>Can data send in the outer space (outside world)?</a:t>
            </a:r>
          </a:p>
          <a:p>
            <a:r>
              <a:rPr lang="en-US" dirty="0" smtClean="0"/>
              <a:t>Wireless </a:t>
            </a:r>
            <a:r>
              <a:rPr lang="en-US" dirty="0"/>
              <a:t>data signals travel on electromagnetic waves</a:t>
            </a:r>
          </a:p>
          <a:p>
            <a:pPr lvl="1"/>
            <a:r>
              <a:rPr lang="en-US" dirty="0"/>
              <a:t>Through space at the speed of light</a:t>
            </a:r>
          </a:p>
          <a:p>
            <a:pPr lvl="2"/>
            <a:r>
              <a:rPr lang="en-US" dirty="0" smtClean="0"/>
              <a:t>300,000 </a:t>
            </a:r>
            <a:r>
              <a:rPr lang="en-US" dirty="0"/>
              <a:t>kilometers per </a:t>
            </a:r>
            <a:r>
              <a:rPr lang="en-US" dirty="0" smtClean="0"/>
              <a:t>second</a:t>
            </a:r>
            <a:endParaRPr lang="en-US" dirty="0"/>
          </a:p>
          <a:p>
            <a:r>
              <a:rPr lang="en-US" dirty="0"/>
              <a:t>Two basic types of waves</a:t>
            </a:r>
          </a:p>
          <a:p>
            <a:pPr lvl="1"/>
            <a:r>
              <a:rPr lang="en-US" dirty="0"/>
              <a:t>Infrared light</a:t>
            </a:r>
          </a:p>
          <a:p>
            <a:pPr lvl="1"/>
            <a:r>
              <a:rPr lang="en-US" dirty="0"/>
              <a:t>Radio waves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105400"/>
            <a:ext cx="4995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2-15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Sine wave (analog wave) and frequency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266" name="Picture 2" descr="C:\Users\Julie\Documents\DropBox\InstructorManuals\GuidetoWireless\Figures\07318_ch02\07318_ch02_f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22" y="1524000"/>
            <a:ext cx="655083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02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</a:t>
            </a:r>
            <a:r>
              <a:rPr lang="en-US" dirty="0" smtClean="0"/>
              <a:t>and Wavelength</a:t>
            </a:r>
            <a:endParaRPr lang="en-US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A change in voltage does not create a change in frequency</a:t>
            </a:r>
          </a:p>
          <a:p>
            <a:r>
              <a:rPr lang="en-US" dirty="0"/>
              <a:t>The term Hertz (Hz) is used to measure frequency</a:t>
            </a:r>
          </a:p>
          <a:p>
            <a:pPr lvl="1"/>
            <a:r>
              <a:rPr lang="en-US" dirty="0"/>
              <a:t>A Kilohertz (KHz) is 1,000 Hertz</a:t>
            </a:r>
          </a:p>
          <a:p>
            <a:pPr lvl="1"/>
            <a:r>
              <a:rPr lang="en-US" dirty="0"/>
              <a:t>A Megahertz (MHz) is 1,000,000 Hertz</a:t>
            </a:r>
          </a:p>
          <a:p>
            <a:pPr lvl="1"/>
            <a:r>
              <a:rPr lang="en-US" dirty="0"/>
              <a:t>A Gigahertz (GHz) is 1,000,000,000 Hertz</a:t>
            </a:r>
          </a:p>
          <a:p>
            <a:r>
              <a:rPr lang="en-US" dirty="0"/>
              <a:t>The wave measured as 710,000 Hz is referred to as 710 KHz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943600"/>
            <a:ext cx="5196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Two different frequencies; same amplitude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290" name="Picture 2" descr="C:\Users\Julie\Documents\DropBox\InstructorManuals\GuidetoWireless\Figures\07318_ch02\07318_ch02_f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21" y="914400"/>
            <a:ext cx="6477000" cy="46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32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Speed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Speed of transmission is usually shown in bits per second (bps)</a:t>
            </a:r>
          </a:p>
          <a:p>
            <a:pPr>
              <a:lnSpc>
                <a:spcPct val="90000"/>
              </a:lnSpc>
            </a:pPr>
            <a:r>
              <a:rPr lang="en-US" dirty="0"/>
              <a:t>Baud rate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Another term used in measuring the speed of radio transmission</a:t>
            </a:r>
          </a:p>
          <a:p>
            <a:pPr lvl="1"/>
            <a:r>
              <a:rPr lang="en-US" dirty="0"/>
              <a:t>Number of signal units per second that are required to represent the bits transmitted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Baud is a change in the carrier signal</a:t>
            </a:r>
          </a:p>
          <a:p>
            <a:r>
              <a:rPr lang="en-US" dirty="0"/>
              <a:t>It is possible to have a change in signal (a baud) represent more than 1 bit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33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440542"/>
            <a:ext cx="4815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2-2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Bit representation of four signal changes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Julie\Documents\DropBox\InstructorManuals\GuidetoWireless\Tables\ch02\Table 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36" y="2362200"/>
            <a:ext cx="660694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</a:t>
            </a:r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Analog modems transmit at a rate of 4,800 baud</a:t>
            </a:r>
          </a:p>
          <a:p>
            <a:pPr lvl="1"/>
            <a:r>
              <a:rPr lang="en-US" dirty="0"/>
              <a:t>Maximum number of signal changes per second that a phone line can support</a:t>
            </a:r>
          </a:p>
          <a:p>
            <a:r>
              <a:rPr lang="en-US" dirty="0"/>
              <a:t>Current modems can transmit up to 33,600 bps</a:t>
            </a:r>
          </a:p>
          <a:p>
            <a:pPr lvl="1"/>
            <a:r>
              <a:rPr lang="en-US" dirty="0"/>
              <a:t>Using more complex modulation techniques</a:t>
            </a:r>
          </a:p>
          <a:p>
            <a:pPr lvl="2"/>
            <a:r>
              <a:rPr lang="en-US" dirty="0"/>
              <a:t>Along with compression of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When a signal unit can represent:</a:t>
            </a:r>
          </a:p>
          <a:p>
            <a:pPr lvl="1"/>
            <a:r>
              <a:rPr lang="en-US" dirty="0" smtClean="0"/>
              <a:t>Two bits, it is known as a dibit</a:t>
            </a:r>
          </a:p>
          <a:p>
            <a:pPr lvl="1"/>
            <a:r>
              <a:rPr lang="en-US" dirty="0" smtClean="0"/>
              <a:t>Three bits, it is known as a tribit</a:t>
            </a:r>
          </a:p>
          <a:p>
            <a:pPr lvl="1"/>
            <a:r>
              <a:rPr lang="en-US" dirty="0" smtClean="0"/>
              <a:t>Four bits, it is known as a quadbit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35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Bandwidth</a:t>
            </a:r>
          </a:p>
          <a:p>
            <a:pPr lvl="1"/>
            <a:r>
              <a:rPr lang="en-US" dirty="0"/>
              <a:t>Range of frequencies that can be transmitted by a particular system or medium</a:t>
            </a:r>
          </a:p>
          <a:p>
            <a:pPr lvl="1"/>
            <a:r>
              <a:rPr lang="en-US" dirty="0"/>
              <a:t>Refers to the maximum data transmission capacity</a:t>
            </a:r>
          </a:p>
          <a:p>
            <a:pPr lvl="1"/>
            <a:r>
              <a:rPr lang="en-US" dirty="0"/>
              <a:t>Accurate only when referring to purely digital systems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36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84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Modulation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Representation of analog information by an analog signal</a:t>
            </a:r>
          </a:p>
          <a:p>
            <a:r>
              <a:rPr lang="en-US" dirty="0"/>
              <a:t>Analog modulation types</a:t>
            </a:r>
          </a:p>
          <a:p>
            <a:pPr lvl="1"/>
            <a:r>
              <a:rPr lang="en-US" dirty="0"/>
              <a:t>Amplitude modulation</a:t>
            </a:r>
          </a:p>
          <a:p>
            <a:pPr lvl="1"/>
            <a:r>
              <a:rPr lang="en-US" dirty="0"/>
              <a:t>Frequency modulation</a:t>
            </a:r>
          </a:p>
          <a:p>
            <a:pPr lvl="1"/>
            <a:r>
              <a:rPr lang="en-US" dirty="0"/>
              <a:t>Phase modulation</a:t>
            </a:r>
          </a:p>
          <a:p>
            <a:r>
              <a:rPr lang="en-US" dirty="0"/>
              <a:t>Amplitude modulation (AM)</a:t>
            </a:r>
          </a:p>
          <a:p>
            <a:pPr lvl="1"/>
            <a:r>
              <a:rPr lang="en-US" dirty="0"/>
              <a:t>Height of a carrier wave is known as the amplitude</a:t>
            </a:r>
          </a:p>
          <a:p>
            <a:pPr lvl="2"/>
            <a:r>
              <a:rPr lang="en-US" dirty="0"/>
              <a:t>Can be measured in volts (electrical pressure)</a:t>
            </a:r>
          </a:p>
          <a:p>
            <a:pPr lvl="1"/>
            <a:r>
              <a:rPr lang="en-US" dirty="0"/>
              <a:t>Height of the carrier wave is changed in accordance with the height of the modulating signal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37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503277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2-19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Amplitude of a signal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338" name="Picture 2" descr="C:\Users\Julie\Documents\DropBox\InstructorManuals\GuidetoWireless\Figures\07318_ch02\07318_ch02_f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23663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38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Amplitude modulation (AM)</a:t>
            </a:r>
          </a:p>
          <a:p>
            <a:pPr lvl="1"/>
            <a:r>
              <a:rPr lang="en-US" sz="2400" dirty="0"/>
              <a:t>Used by broadcast radio stations</a:t>
            </a:r>
          </a:p>
          <a:p>
            <a:pPr lvl="1"/>
            <a:r>
              <a:rPr lang="en-US" sz="2400" dirty="0"/>
              <a:t>Very susceptible to interference from outside sources</a:t>
            </a:r>
          </a:p>
          <a:p>
            <a:r>
              <a:rPr lang="en-US" sz="2800" dirty="0"/>
              <a:t>Frequency modulation (FM)</a:t>
            </a:r>
          </a:p>
          <a:p>
            <a:pPr lvl="1"/>
            <a:r>
              <a:rPr lang="en-US" sz="2400" dirty="0"/>
              <a:t>Number of waves that occur in one second </a:t>
            </a:r>
            <a:r>
              <a:rPr lang="en-US" sz="2400" dirty="0" smtClean="0"/>
              <a:t>undergoes change based </a:t>
            </a:r>
            <a:r>
              <a:rPr lang="en-US" sz="2400" dirty="0"/>
              <a:t>on the amplitude of the modulating signal</a:t>
            </a:r>
          </a:p>
          <a:p>
            <a:pPr lvl="1"/>
            <a:r>
              <a:rPr lang="en-US" sz="2400" dirty="0"/>
              <a:t>Often used by broadcast radio stations</a:t>
            </a:r>
          </a:p>
          <a:p>
            <a:pPr lvl="1"/>
            <a:r>
              <a:rPr lang="en-US" sz="2400" dirty="0"/>
              <a:t>Not as susceptible to interference from outside sources</a:t>
            </a:r>
          </a:p>
          <a:p>
            <a:pPr lvl="1"/>
            <a:r>
              <a:rPr lang="en-US" sz="2400" dirty="0"/>
              <a:t>FM carrier has a wider bandwidth</a:t>
            </a:r>
          </a:p>
          <a:p>
            <a:pPr lvl="2"/>
            <a:r>
              <a:rPr lang="en-US" sz="2000" dirty="0"/>
              <a:t>Allows it to carry Hi-Fi as well as stereophonic signals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39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619283"/>
            <a:ext cx="3653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Electromagnetic spectrum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Julie\Documents\DropBox\InstructorManuals\GuidetoWireless\Figures\07318_ch02\07318_ch02_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14" y="1605887"/>
            <a:ext cx="630793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778141"/>
            <a:ext cx="391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Frequency modulation (FM)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 descr="C:\Users\Julie\Documents\DropBox\InstructorManuals\GuidetoWireless\Figures\07318_ch02\07318_ch02_f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42" y="990600"/>
            <a:ext cx="3777958" cy="44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modulation (PM)</a:t>
            </a:r>
          </a:p>
          <a:p>
            <a:pPr lvl="1"/>
            <a:r>
              <a:rPr lang="en-US" dirty="0"/>
              <a:t>Changes the starting point of the cycle</a:t>
            </a:r>
          </a:p>
          <a:p>
            <a:pPr lvl="1"/>
            <a:r>
              <a:rPr lang="en-US" dirty="0"/>
              <a:t>It is not generally used to represent analog signals</a:t>
            </a:r>
          </a:p>
          <a:p>
            <a:pPr lvl="1"/>
            <a:r>
              <a:rPr lang="en-US" dirty="0"/>
              <a:t>A signal composed of sine waves has a phase associated with it</a:t>
            </a:r>
          </a:p>
          <a:p>
            <a:pPr lvl="1"/>
            <a:r>
              <a:rPr lang="en-US" dirty="0"/>
              <a:t>Phase is measured in degrees</a:t>
            </a:r>
          </a:p>
          <a:p>
            <a:pPr lvl="2"/>
            <a:r>
              <a:rPr lang="en-US" dirty="0"/>
              <a:t>One complete wave cycle covers 360 degrees</a:t>
            </a:r>
          </a:p>
          <a:p>
            <a:pPr lvl="1"/>
            <a:r>
              <a:rPr lang="en-US" dirty="0"/>
              <a:t>A phase change is always measured with reference to some other signal</a:t>
            </a:r>
          </a:p>
          <a:p>
            <a:pPr lvl="1"/>
            <a:r>
              <a:rPr lang="en-US" dirty="0"/>
              <a:t>PM systems almost always use the previous wave cycle as the reference signal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818" y="5715000"/>
            <a:ext cx="4595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Visual representation of phase shift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86" name="Picture 2" descr="C:\Users\Julie\Documents\DropBox\InstructorManuals\GuidetoWireless\Figures\07318_ch02\07318_ch02_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26" y="914400"/>
            <a:ext cx="3505200" cy="46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42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Modulation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Method of encoding a digital signal onto an analog wave</a:t>
            </a:r>
          </a:p>
          <a:p>
            <a:pPr lvl="1"/>
            <a:r>
              <a:rPr lang="en-US" dirty="0"/>
              <a:t>For transmission over a medium that does not support digital signals</a:t>
            </a:r>
          </a:p>
          <a:p>
            <a:r>
              <a:rPr lang="en-US" dirty="0"/>
              <a:t>In a digital system, the changes are distinct using binary signals</a:t>
            </a:r>
          </a:p>
          <a:p>
            <a:pPr lvl="1"/>
            <a:r>
              <a:rPr lang="en-US" dirty="0"/>
              <a:t>Which exist in one of two states, a 1 or a 0</a:t>
            </a:r>
          </a:p>
          <a:p>
            <a:r>
              <a:rPr lang="en-US" dirty="0"/>
              <a:t>For a computer to be able to understand these signals</a:t>
            </a:r>
          </a:p>
          <a:p>
            <a:pPr lvl="1"/>
            <a:r>
              <a:rPr lang="en-US" dirty="0"/>
              <a:t>Each bit must have a fixed duration to represent 1 or 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43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akes </a:t>
            </a:r>
            <a:r>
              <a:rPr lang="en-US" dirty="0"/>
              <a:t>better use of the bandwidth available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</a:t>
            </a:r>
            <a:r>
              <a:rPr lang="en-US" dirty="0"/>
              <a:t>less power to transmit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</a:t>
            </a:r>
            <a:r>
              <a:rPr lang="en-US" dirty="0" smtClean="0"/>
              <a:t>erforms </a:t>
            </a:r>
            <a:r>
              <a:rPr lang="en-US" dirty="0"/>
              <a:t>better when the signal experiences interference from other signals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Error-correcting </a:t>
            </a:r>
            <a:r>
              <a:rPr lang="en-US" dirty="0"/>
              <a:t>techniques are more compatible with other digital systems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three basic types of digital modulations: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Amplitude, frequency, and phase</a:t>
            </a:r>
          </a:p>
          <a:p>
            <a:pPr>
              <a:lnSpc>
                <a:spcPct val="90000"/>
              </a:lnSpc>
            </a:pPr>
            <a:r>
              <a:rPr lang="en-US" dirty="0"/>
              <a:t>Users demand more transmission speed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Today there are dozens of different types of modulation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Binary signals</a:t>
            </a:r>
          </a:p>
          <a:p>
            <a:pPr lvl="1"/>
            <a:r>
              <a:rPr lang="en-US" dirty="0"/>
              <a:t>Digital data transmissions are typically sent in bursts of bits</a:t>
            </a:r>
          </a:p>
          <a:p>
            <a:pPr lvl="1"/>
            <a:r>
              <a:rPr lang="en-US" dirty="0"/>
              <a:t>Three types of binary signaling techniques can be used:</a:t>
            </a:r>
          </a:p>
          <a:p>
            <a:pPr lvl="2"/>
            <a:r>
              <a:rPr lang="en-US" dirty="0"/>
              <a:t>Return-to-zero (RZ)</a:t>
            </a:r>
          </a:p>
          <a:p>
            <a:pPr lvl="2"/>
            <a:r>
              <a:rPr lang="en-US" dirty="0"/>
              <a:t>Non-return-to-zero (NRZ)</a:t>
            </a:r>
          </a:p>
          <a:p>
            <a:pPr lvl="2"/>
            <a:r>
              <a:rPr lang="en-US" dirty="0"/>
              <a:t>Polar non-return-to-zero (polar NRZ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Also known as non-return-to-zero-level (NRZ-L)</a:t>
            </a:r>
            <a:endParaRPr lang="en-US" dirty="0"/>
          </a:p>
          <a:p>
            <a:pPr lvl="1"/>
            <a:r>
              <a:rPr lang="en-US" dirty="0"/>
              <a:t>A variation </a:t>
            </a:r>
            <a:r>
              <a:rPr lang="en-US" dirty="0" smtClean="0"/>
              <a:t>of NRZ-L is </a:t>
            </a:r>
            <a:r>
              <a:rPr lang="en-US" dirty="0"/>
              <a:t>non-return-to-zero, invert-on-ones (</a:t>
            </a:r>
            <a:r>
              <a:rPr lang="en-US" dirty="0" smtClean="0"/>
              <a:t>NRZ-I)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45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867" y="5029200"/>
            <a:ext cx="3187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Return-to-zero (RZ)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0" name="Picture 2" descr="C:\Users\Julie\Documents\DropBox\InstructorManuals\GuidetoWireless\Figures\07318_ch02\07318_ch02_f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6427"/>
            <a:ext cx="611922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46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321" y="5302521"/>
            <a:ext cx="3698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Non-return-to-zero (NRZ)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34" name="Picture 2" descr="C:\Users\Julie\Documents\DropBox\InstructorManuals\GuidetoWireless\Figures\07318_ch02\07318_ch02_f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42" y="1621809"/>
            <a:ext cx="59030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47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6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571516"/>
            <a:ext cx="6769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2-25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Polar non-return-to-zero (non-return-to-zero level or NRZ-L)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458" name="Picture 2" descr="C:\Users\Julie\Documents\DropBox\InstructorManuals\GuidetoWireless\Figures\07318_ch02\07318_ch02_f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953000" cy="35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48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926" y="5655677"/>
            <a:ext cx="5206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Non-return-to-zero, invert-on-ones (NRZ-I)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482" name="Picture 2" descr="C:\Users\Julie\Documents\DropBox\InstructorManuals\GuidetoWireless\Figures\07318_ch02\07318_ch02_f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4775"/>
            <a:ext cx="5423128" cy="38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49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Two basic types of waves</a:t>
            </a:r>
          </a:p>
          <a:p>
            <a:pPr lvl="1"/>
            <a:r>
              <a:rPr lang="en-US" sz="4400" dirty="0" smtClean="0"/>
              <a:t>Infrared Light</a:t>
            </a:r>
          </a:p>
          <a:p>
            <a:pPr lvl="1"/>
            <a:r>
              <a:rPr lang="en-US" sz="4400" dirty="0" smtClean="0"/>
              <a:t>Radio Waves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Signals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Amplitude Shift Keying (ASK)</a:t>
            </a:r>
          </a:p>
          <a:p>
            <a:pPr lvl="1"/>
            <a:r>
              <a:rPr lang="en-US" dirty="0"/>
              <a:t>Binary modulation technique similar to amplitude modulation</a:t>
            </a:r>
          </a:p>
          <a:p>
            <a:pPr lvl="1"/>
            <a:r>
              <a:rPr lang="en-US" dirty="0"/>
              <a:t>Height of the carrier signal can be changed to represent a 1 bit or a 0 bit</a:t>
            </a:r>
          </a:p>
          <a:p>
            <a:pPr lvl="1"/>
            <a:r>
              <a:rPr lang="en-US" dirty="0"/>
              <a:t>ASK uses NRZ coding</a:t>
            </a:r>
          </a:p>
          <a:p>
            <a:r>
              <a:rPr lang="en-US" dirty="0"/>
              <a:t>Frequency Shift Keying (FSK)</a:t>
            </a:r>
          </a:p>
          <a:p>
            <a:pPr lvl="1"/>
            <a:r>
              <a:rPr lang="en-US" dirty="0"/>
              <a:t>Binary modulation technique that changes the frequency of the carrier signal</a:t>
            </a:r>
          </a:p>
          <a:p>
            <a:pPr lvl="1"/>
            <a:r>
              <a:rPr lang="en-US" dirty="0"/>
              <a:t>More wave cycles are needed to represent a 1 bit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152" y="4800600"/>
            <a:ext cx="3993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2-27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Amplitude shift keying (ASK)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506" name="Picture 2" descr="C:\Users\Julie\Documents\DropBox\InstructorManuals\GuidetoWireless\Figures\07318_ch02\07318_ch02_f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37" y="2133600"/>
            <a:ext cx="6671833" cy="23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056" y="4800600"/>
            <a:ext cx="4039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2-28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Frequency shift keying (FSK)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530" name="Picture 2" descr="C:\Users\Julie\Documents\DropBox\InstructorManuals\GuidetoWireless\Figures\07318_ch02\07318_ch02_f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87680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52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Phase Shift Keying (PSK)</a:t>
            </a:r>
          </a:p>
          <a:p>
            <a:pPr lvl="1"/>
            <a:r>
              <a:rPr lang="en-US" dirty="0"/>
              <a:t>Binary modulation technique similar to phase modulation</a:t>
            </a:r>
          </a:p>
          <a:p>
            <a:pPr lvl="1"/>
            <a:r>
              <a:rPr lang="en-US" dirty="0"/>
              <a:t>Transmitter varies the starting point of the wave</a:t>
            </a:r>
          </a:p>
          <a:p>
            <a:pPr lvl="1"/>
            <a:r>
              <a:rPr lang="en-US" dirty="0"/>
              <a:t>PSK signal starts and stops because it is a binary signal</a:t>
            </a:r>
          </a:p>
          <a:p>
            <a:pPr lvl="1"/>
            <a:r>
              <a:rPr lang="en-US" dirty="0"/>
              <a:t>Quadrature amplitude modulation (QAM)</a:t>
            </a:r>
          </a:p>
          <a:p>
            <a:pPr lvl="2"/>
            <a:r>
              <a:rPr lang="en-US" dirty="0"/>
              <a:t>Technique of combining amplitude and phase modulation</a:t>
            </a:r>
          </a:p>
          <a:p>
            <a:pPr lvl="1"/>
            <a:r>
              <a:rPr lang="en-US" dirty="0"/>
              <a:t>Receivers can detect phase changes much more reliably than a frequency or amplitude change</a:t>
            </a:r>
          </a:p>
          <a:p>
            <a:pPr lvl="2"/>
            <a:r>
              <a:rPr lang="en-US" dirty="0"/>
              <a:t>In the presence of </a:t>
            </a:r>
            <a:r>
              <a:rPr lang="en-US" dirty="0" smtClean="0"/>
              <a:t>electromagnetic noise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53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959" y="5345739"/>
            <a:ext cx="3663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2-29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Phase shift keying (PSK)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554" name="Picture 2" descr="C:\Users\Julie\Documents\DropBox\InstructorManuals\GuidetoWireless\Figures\07318_ch02\07318_ch02_f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58" y="1828800"/>
            <a:ext cx="619958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179" y="5215354"/>
            <a:ext cx="3695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2-30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Phase modulation angles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578" name="Picture 2" descr="C:\Users\Julie\Documents\DropBox\InstructorManuals\GuidetoWireless\Figures\07318_ch02\07318_ch02_f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657600" cy="398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55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1600200"/>
          </a:xfrm>
        </p:spPr>
        <p:txBody>
          <a:bodyPr/>
          <a:lstStyle/>
          <a:p>
            <a:r>
              <a:rPr lang="en-US" dirty="0" smtClean="0"/>
              <a:t>Binary phase shift keying (BPSK)</a:t>
            </a:r>
          </a:p>
          <a:p>
            <a:pPr lvl="1"/>
            <a:r>
              <a:rPr lang="en-US" dirty="0" smtClean="0"/>
              <a:t>Can be used to transmit dibits (four signal changes equals 2 bits per signal change)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3403" y="5931496"/>
            <a:ext cx="4200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Transmitting dibits using BPSK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602" name="Picture 2" descr="C:\Users\Julie\Documents\DropBox\InstructorManuals\GuidetoWireless\Figures\07318_ch02\07318_ch02_f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178581" cy="20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56</a:t>
            </a:fld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51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Spectrum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Narrow-band transmissions</a:t>
            </a:r>
          </a:p>
          <a:p>
            <a:pPr lvl="1"/>
            <a:r>
              <a:rPr lang="en-US" dirty="0"/>
              <a:t>Each signal transmits on one radio frequency</a:t>
            </a:r>
          </a:p>
          <a:p>
            <a:pPr lvl="2"/>
            <a:r>
              <a:rPr lang="en-US" dirty="0"/>
              <a:t>Or a very narrow range of frequencies</a:t>
            </a:r>
          </a:p>
          <a:p>
            <a:pPr lvl="1"/>
            <a:r>
              <a:rPr lang="en-US" dirty="0"/>
              <a:t>Vulnerable to outside interference from another signal</a:t>
            </a:r>
          </a:p>
          <a:p>
            <a:pPr lvl="1"/>
            <a:r>
              <a:rPr lang="en-US" dirty="0"/>
              <a:t>Radio signal transmissions are narrow-band</a:t>
            </a:r>
          </a:p>
          <a:p>
            <a:r>
              <a:rPr lang="en-US" dirty="0"/>
              <a:t>Spread spectrum transmission</a:t>
            </a:r>
          </a:p>
          <a:p>
            <a:pPr lvl="1"/>
            <a:r>
              <a:rPr lang="en-US" dirty="0"/>
              <a:t>Takes a narrow band signal and spreads it over a broader portion of the radio frequency band</a:t>
            </a:r>
          </a:p>
          <a:p>
            <a:pPr lvl="1"/>
            <a:r>
              <a:rPr lang="en-US" dirty="0"/>
              <a:t>Results in less interference and fewer errors</a:t>
            </a:r>
          </a:p>
          <a:p>
            <a:pPr lvl="1"/>
            <a:r>
              <a:rPr lang="en-US" dirty="0"/>
              <a:t>Two common methods</a:t>
            </a:r>
          </a:p>
          <a:p>
            <a:pPr lvl="2"/>
            <a:r>
              <a:rPr lang="en-US" dirty="0"/>
              <a:t>Frequency hopping and direct sequence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57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395" y="554326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Spread spectrum vs. narrow-band transmission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626" name="Picture 2" descr="C:\Users\Julie\Documents\DropBox\InstructorManuals\GuidetoWireless\Figures\07318_ch02\07318_ch02_f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032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58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762000"/>
          </a:xfrm>
        </p:spPr>
        <p:txBody>
          <a:bodyPr>
            <a:noAutofit/>
          </a:bodyPr>
          <a:lstStyle/>
          <a:p>
            <a:r>
              <a:rPr lang="en-US" sz="3200" dirty="0"/>
              <a:t>Frequency Hopping Spread </a:t>
            </a:r>
            <a:r>
              <a:rPr lang="en-US" sz="3200" dirty="0" smtClean="0"/>
              <a:t>Spectrum (FHSS</a:t>
            </a:r>
            <a:r>
              <a:rPr lang="en-US" sz="3200" dirty="0"/>
              <a:t>)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Uses a range of frequencies</a:t>
            </a:r>
          </a:p>
          <a:p>
            <a:pPr lvl="1"/>
            <a:r>
              <a:rPr lang="en-US" sz="2400" dirty="0"/>
              <a:t>Changes frequencies several times during transmission</a:t>
            </a:r>
          </a:p>
          <a:p>
            <a:r>
              <a:rPr lang="en-US" sz="2800" dirty="0"/>
              <a:t>Hopping code</a:t>
            </a:r>
          </a:p>
          <a:p>
            <a:pPr lvl="1"/>
            <a:r>
              <a:rPr lang="en-US" sz="2400" dirty="0"/>
              <a:t>The sequence of changing frequencies</a:t>
            </a:r>
          </a:p>
          <a:p>
            <a:pPr lvl="1"/>
            <a:r>
              <a:rPr lang="en-US" sz="2400" dirty="0"/>
              <a:t>The receiving station must also know the hopping code</a:t>
            </a:r>
          </a:p>
          <a:p>
            <a:pPr lvl="1"/>
            <a:r>
              <a:rPr lang="en-US" sz="2400" dirty="0"/>
              <a:t>Multiple radios can each use a different sequence of frequencies within the same area</a:t>
            </a:r>
          </a:p>
          <a:p>
            <a:pPr lvl="2"/>
            <a:r>
              <a:rPr lang="en-US" sz="2000" dirty="0"/>
              <a:t>And never interfere with each other</a:t>
            </a:r>
          </a:p>
          <a:p>
            <a:r>
              <a:rPr lang="en-US" sz="2800" dirty="0"/>
              <a:t>If interference is encountered on a frequency</a:t>
            </a:r>
          </a:p>
          <a:p>
            <a:pPr lvl="1"/>
            <a:r>
              <a:rPr lang="en-US" sz="2400" dirty="0"/>
              <a:t>Only a small part of the message is lost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59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Infrared (IR) light is electromagnetic radiation with longer wavelengths than those of visible </a:t>
            </a:r>
            <a:r>
              <a:rPr lang="en-US" dirty="0" smtClean="0"/>
              <a:t>light. </a:t>
            </a:r>
            <a:endParaRPr lang="en-US" dirty="0" smtClean="0"/>
          </a:p>
          <a:p>
            <a:r>
              <a:rPr lang="en-US" dirty="0" smtClean="0"/>
              <a:t>This range of wavelengths corresponds to a frequency range of approximately 430 THz down to 300 GHz. </a:t>
            </a:r>
          </a:p>
          <a:p>
            <a:r>
              <a:rPr lang="en-US" dirty="0" smtClean="0"/>
              <a:t>The existence of infrared radiation was first discovered in 1800 by astronomer William Herschel.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Light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5FDC8790-31D3-493E-8B8A-33259BC327DE}" type="slidenum">
              <a:rPr lang="en-US" smtClean="0"/>
              <a:pPr/>
              <a:t>6</a:t>
            </a:fld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pic>
        <p:nvPicPr>
          <p:cNvPr id="8" name="Picture 4" descr="Xbox 360 DVD control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334000"/>
            <a:ext cx="1438275" cy="122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622" y="5641075"/>
            <a:ext cx="6638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Frequency hopping spread spectrum (FHSS) transmission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650" name="Picture 2" descr="C:\Users\Julie\Documents\DropBox\InstructorManuals\GuidetoWireless\Figures\07318_ch02\07318_ch02_f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572000" cy="48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60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398" y="5468427"/>
            <a:ext cx="3321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2-35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FHSS error detection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674" name="Picture 2" descr="C:\Users\Julie\Documents\DropBox\InstructorManuals\GuidetoWireless\Figures\07318_ch02\07318_ch02_f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914400"/>
            <a:ext cx="4159943" cy="4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61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Frequency Hopping Spread Spectrum (FHSS)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hopping can reduce the impact of interference from other radio signals</a:t>
            </a:r>
          </a:p>
          <a:p>
            <a:r>
              <a:rPr lang="en-US" dirty="0" smtClean="0"/>
              <a:t>An interfering signal will affect the FHSS signal only when both are transmitting at the same frequency and at the same time</a:t>
            </a:r>
          </a:p>
          <a:p>
            <a:pPr lvl="1"/>
            <a:r>
              <a:rPr lang="en-US" dirty="0" smtClean="0"/>
              <a:t>Because FHSS transmits short bursts over a wide range of frequencies, the extent of any interference will be small</a:t>
            </a:r>
          </a:p>
          <a:p>
            <a:pPr lvl="2"/>
            <a:r>
              <a:rPr lang="en-US" dirty="0" smtClean="0"/>
              <a:t>The error can be detected through error checking</a:t>
            </a:r>
          </a:p>
          <a:p>
            <a:pPr lvl="2"/>
            <a:r>
              <a:rPr lang="en-US" dirty="0" smtClean="0"/>
              <a:t>Message can be easily retransmitted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62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538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Direct Sequence Spread Spectrum (DSSS)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Similar as: Word spelling when communicate by telephone (</a:t>
            </a:r>
            <a:r>
              <a:rPr lang="en-US" dirty="0" err="1" smtClean="0"/>
              <a:t>Somchai</a:t>
            </a:r>
            <a:r>
              <a:rPr lang="en-US" dirty="0" smtClean="0"/>
              <a:t>: Singapore, Oxygen, Man…)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/>
              <a:t>an expanded redundant code to transmit each data bit</a:t>
            </a:r>
          </a:p>
          <a:p>
            <a:pPr lvl="1"/>
            <a:r>
              <a:rPr lang="en-US" dirty="0"/>
              <a:t>And then a modulation technique such as QPSK</a:t>
            </a:r>
          </a:p>
          <a:p>
            <a:pPr lvl="1"/>
            <a:r>
              <a:rPr lang="en-US" dirty="0"/>
              <a:t>A DSSS signal is effectively modulated twice</a:t>
            </a:r>
          </a:p>
          <a:p>
            <a:r>
              <a:rPr lang="en-US" dirty="0"/>
              <a:t>Barker code (or chipping code)</a:t>
            </a:r>
          </a:p>
          <a:p>
            <a:pPr lvl="1"/>
            <a:r>
              <a:rPr lang="en-US" dirty="0"/>
              <a:t>A particular sequence of 1s and 0s</a:t>
            </a:r>
          </a:p>
          <a:p>
            <a:pPr lvl="1"/>
            <a:r>
              <a:rPr lang="en-US" dirty="0"/>
              <a:t>Ideal for modulating radio waves</a:t>
            </a:r>
          </a:p>
          <a:p>
            <a:pPr lvl="2"/>
            <a:r>
              <a:rPr lang="en-US" dirty="0"/>
              <a:t>As well as for being detected correctly by the receiver</a:t>
            </a:r>
          </a:p>
          <a:p>
            <a:pPr lvl="1"/>
            <a:r>
              <a:rPr lang="en-US" dirty="0"/>
              <a:t>It is also called a pseudo-random code</a:t>
            </a:r>
          </a:p>
          <a:p>
            <a:r>
              <a:rPr lang="en-US" dirty="0"/>
              <a:t>Before transmission, add the original data bit to the chipping code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63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0"/>
            <a:ext cx="6110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Encoding before modulation in a DSSS transmission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698" name="Picture 2" descr="C:\Users\Julie\Documents\DropBox\InstructorManuals\GuidetoWireless\Figures\07318_ch02\07318_ch02_f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5" y="2590800"/>
            <a:ext cx="742129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64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Direct Sequence Spread Spectrum (DSSS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DSSS system transmits combinations of multiple chips</a:t>
            </a:r>
          </a:p>
          <a:p>
            <a:pPr lvl="1"/>
            <a:r>
              <a:rPr lang="en-US" dirty="0"/>
              <a:t>11 chips are transmitted at a rate 11 times faster than the data rate</a:t>
            </a:r>
          </a:p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Frequency of the digital component of the signal is much higher than that of the original data (chip rate)</a:t>
            </a:r>
          </a:p>
          <a:p>
            <a:pPr lvl="1"/>
            <a:r>
              <a:rPr lang="en-US" dirty="0"/>
              <a:t>A plot of the frequency spectrum of this signal would look similar to random noise</a:t>
            </a:r>
          </a:p>
          <a:p>
            <a:pPr lvl="1"/>
            <a:r>
              <a:rPr lang="en-US" dirty="0"/>
              <a:t>All of the information contained in the original signal (a 0 or a 1 bit) is still there!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65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020" y="5528663"/>
            <a:ext cx="6319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2-37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Spreading the signal over a wider range of frequencies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22" name="Picture 2" descr="C:\Users\Julie\Documents\DropBox\InstructorManuals\GuidetoWireless\Figures\07318_ch02\07318_ch02_f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105400" cy="46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66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Direct Sequence Spread Spectrum (</a:t>
            </a:r>
            <a:r>
              <a:rPr lang="en-US" sz="3600" dirty="0" smtClean="0"/>
              <a:t>DSSS)</a:t>
            </a:r>
            <a:endParaRPr lang="en-US" sz="3600" dirty="0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DSSS signal appears to an unintended narrow-band receiver to be low-powered noise</a:t>
            </a:r>
          </a:p>
          <a:p>
            <a:pPr lvl="1"/>
            <a:r>
              <a:rPr lang="en-US" dirty="0"/>
              <a:t>Noise can cause some of the chips to change value</a:t>
            </a:r>
          </a:p>
          <a:p>
            <a:pPr lvl="2"/>
            <a:r>
              <a:rPr lang="en-US" dirty="0"/>
              <a:t>Receiver can recover the original data bit</a:t>
            </a:r>
          </a:p>
          <a:p>
            <a:pPr lvl="3"/>
            <a:r>
              <a:rPr lang="en-US" dirty="0"/>
              <a:t>Using statistical techniques and mathematical algorithms</a:t>
            </a:r>
          </a:p>
          <a:p>
            <a:pPr lvl="3"/>
            <a:r>
              <a:rPr lang="en-US" dirty="0"/>
              <a:t>Thus avoiding the need for retransmission</a:t>
            </a:r>
          </a:p>
          <a:p>
            <a:r>
              <a:rPr lang="en-US" dirty="0"/>
              <a:t>DSSS devices are typically higher-end products</a:t>
            </a:r>
          </a:p>
          <a:p>
            <a:pPr lvl="1"/>
            <a:r>
              <a:rPr lang="en-US" dirty="0"/>
              <a:t>Because they are more expensive to manufacture than FHSS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67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American </a:t>
            </a:r>
            <a:r>
              <a:rPr lang="en-US" dirty="0"/>
              <a:t>Standard Code for Information Interchange (ASCII)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Coding scheme that uses numbers from 0 to </a:t>
            </a:r>
            <a:r>
              <a:rPr lang="en-US" dirty="0" smtClean="0"/>
              <a:t>127 </a:t>
            </a:r>
            <a:r>
              <a:rPr lang="en-US" dirty="0"/>
              <a:t>to represent symbols</a:t>
            </a:r>
          </a:p>
          <a:p>
            <a:pPr>
              <a:lnSpc>
                <a:spcPct val="90000"/>
              </a:lnSpc>
            </a:pPr>
            <a:r>
              <a:rPr lang="en-US" dirty="0"/>
              <a:t>Wireless transmissions do not use wires or any other visible media</a:t>
            </a:r>
          </a:p>
          <a:p>
            <a:pPr>
              <a:lnSpc>
                <a:spcPct val="90000"/>
              </a:lnSpc>
            </a:pPr>
            <a:r>
              <a:rPr lang="en-US" dirty="0"/>
              <a:t>Infrared wireless transmission can be either directed or </a:t>
            </a:r>
            <a:r>
              <a:rPr lang="en-US" dirty="0" smtClean="0"/>
              <a:t>diffused</a:t>
            </a:r>
          </a:p>
          <a:p>
            <a:pPr>
              <a:lnSpc>
                <a:spcPct val="90000"/>
              </a:lnSpc>
            </a:pPr>
            <a:r>
              <a:rPr lang="en-US" dirty="0"/>
              <a:t>Radio transmissions use a carrier signal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continuous wave (CW) of constant amplitude (voltage) and frequency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68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Carrier </a:t>
            </a:r>
            <a:r>
              <a:rPr lang="en-US" dirty="0"/>
              <a:t>signal can undergo three types of modulation: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Amplitude, frequency, and phase</a:t>
            </a:r>
          </a:p>
          <a:p>
            <a:pPr>
              <a:lnSpc>
                <a:spcPct val="90000"/>
              </a:lnSpc>
            </a:pPr>
            <a:r>
              <a:rPr lang="en-US" dirty="0"/>
              <a:t>Digital modulation basic techniques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Amplitude, frequency and phase</a:t>
            </a:r>
          </a:p>
          <a:p>
            <a:pPr>
              <a:lnSpc>
                <a:spcPct val="90000"/>
              </a:lnSpc>
            </a:pPr>
            <a:r>
              <a:rPr lang="en-US" dirty="0"/>
              <a:t>Radio signals are by nature a narrow-band type of transmission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Transmit on one radio frequency or a very narrow spectrum of frequencies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69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Infrared Light for Communications</a:t>
            </a:r>
            <a:endParaRPr lang="en-US" sz="4000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It is easy to transmit information with light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Light </a:t>
            </a:r>
            <a:r>
              <a:rPr lang="en-US" dirty="0" smtClean="0"/>
              <a:t>has two properties: off and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1 in binary code could result in a light quickly flashing on; a 0 could result in the absence of light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Light spectrum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Types of light that travel from the Sun to the Earth</a:t>
            </a:r>
          </a:p>
          <a:p>
            <a:pPr>
              <a:lnSpc>
                <a:spcPct val="90000"/>
              </a:lnSpc>
            </a:pPr>
            <a:r>
              <a:rPr lang="en-US" dirty="0"/>
              <a:t>Infrared light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Adjacent to visible light (although invisible)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much better medium for data transmission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Less susceptible to interference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7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Spread spectrum</a:t>
            </a:r>
          </a:p>
          <a:p>
            <a:pPr lvl="1"/>
            <a:r>
              <a:rPr lang="en-US" dirty="0"/>
              <a:t>Takes a narrow signal and spreads it over a broader portion of the radio frequency band</a:t>
            </a:r>
          </a:p>
          <a:p>
            <a:r>
              <a:rPr lang="en-US" dirty="0"/>
              <a:t>Spread spectrum common methods</a:t>
            </a:r>
          </a:p>
          <a:p>
            <a:pPr lvl="1"/>
            <a:r>
              <a:rPr lang="en-US" dirty="0"/>
              <a:t>Frequency hopping spread spectrum (FHSS)</a:t>
            </a:r>
          </a:p>
          <a:p>
            <a:pPr lvl="1"/>
            <a:r>
              <a:rPr lang="en-US" dirty="0"/>
              <a:t>Direct sequence spread spectrum (DSSS)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70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Prepare to send your name to network</a:t>
            </a:r>
          </a:p>
          <a:p>
            <a:pPr lvl="1"/>
            <a:r>
              <a:rPr lang="en-US" dirty="0" smtClean="0"/>
              <a:t>Write your name in English and translate to hexadecimal (e.g., Bob =&gt; 42-6F-62)</a:t>
            </a:r>
          </a:p>
          <a:p>
            <a:pPr lvl="2"/>
            <a:r>
              <a:rPr lang="en-US" dirty="0" smtClean="0"/>
              <a:t>Using ASCII Table</a:t>
            </a:r>
          </a:p>
          <a:p>
            <a:pPr lvl="1"/>
            <a:r>
              <a:rPr lang="en-US" dirty="0" smtClean="0"/>
              <a:t>Convert hexadecimal value of your name to binary</a:t>
            </a:r>
          </a:p>
          <a:p>
            <a:pPr lvl="2"/>
            <a:r>
              <a:rPr lang="en-US" dirty="0" smtClean="0"/>
              <a:t>Put group of 8 bits together</a:t>
            </a:r>
          </a:p>
          <a:p>
            <a:r>
              <a:rPr lang="en-US" dirty="0" smtClean="0"/>
              <a:t>Draw a wave form to show a digital signal of your name</a:t>
            </a:r>
          </a:p>
          <a:p>
            <a:pPr lvl="1"/>
            <a:r>
              <a:rPr lang="en-US" dirty="0" smtClean="0"/>
              <a:t>Using Amplitude Shift Keying (ASK)</a:t>
            </a:r>
          </a:p>
          <a:p>
            <a:pPr lvl="1"/>
            <a:r>
              <a:rPr lang="en-US" dirty="0" smtClean="0"/>
              <a:t>Using Frequency Shift Keying (FSK)</a:t>
            </a:r>
          </a:p>
          <a:p>
            <a:pPr lvl="1"/>
            <a:r>
              <a:rPr lang="en-US" dirty="0" smtClean="0"/>
              <a:t>Using Binary Phase Shift Keying (BPSK)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71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486400"/>
            <a:ext cx="5067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2-2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Transmitting a message using visible light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C:\Users\Julie\Documents\DropBox\InstructorManuals\GuidetoWireless\Figures\07318_ch02\07318_ch02_f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32" y="2133600"/>
            <a:ext cx="59605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8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Infrared </a:t>
            </a:r>
            <a:r>
              <a:rPr lang="en-US" dirty="0" smtClean="0"/>
              <a:t>Light for Communications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Infrared wireless systems require:</a:t>
            </a:r>
          </a:p>
          <a:p>
            <a:pPr lvl="1"/>
            <a:r>
              <a:rPr lang="en-US" dirty="0"/>
              <a:t>Emitter that transmits a signal (LED)</a:t>
            </a:r>
          </a:p>
          <a:p>
            <a:pPr lvl="1"/>
            <a:r>
              <a:rPr lang="en-US" dirty="0"/>
              <a:t>Detector that receives the signal</a:t>
            </a:r>
          </a:p>
          <a:p>
            <a:r>
              <a:rPr lang="en-US" dirty="0"/>
              <a:t>Infrared wireless systems send data by the intensity of the light wave</a:t>
            </a:r>
          </a:p>
          <a:p>
            <a:pPr lvl="1"/>
            <a:r>
              <a:rPr lang="en-US" dirty="0"/>
              <a:t>Detector senses the higher intensity pulse of light</a:t>
            </a:r>
          </a:p>
          <a:p>
            <a:pPr lvl="2"/>
            <a:r>
              <a:rPr lang="en-US" dirty="0"/>
              <a:t>And produces a proportional electrical current</a:t>
            </a:r>
          </a:p>
          <a:p>
            <a:r>
              <a:rPr lang="en-US" dirty="0"/>
              <a:t>Infrared wireless transmission types</a:t>
            </a:r>
          </a:p>
          <a:p>
            <a:pPr lvl="1"/>
            <a:r>
              <a:rPr lang="en-US" dirty="0"/>
              <a:t>Directed transmission (called line-of-sight or LOS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Diffused </a:t>
            </a:r>
            <a:r>
              <a:rPr lang="en-US" dirty="0" smtClean="0"/>
              <a:t>transmission – relies on reflected light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9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3260</Words>
  <Application>Microsoft Office PowerPoint</Application>
  <PresentationFormat>On-screen Show (4:3)</PresentationFormat>
  <Paragraphs>565</Paragraphs>
  <Slides>71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Median</vt:lpstr>
      <vt:lpstr>Chapter 2 Wireless Data Transmission</vt:lpstr>
      <vt:lpstr>Objectives</vt:lpstr>
      <vt:lpstr>Wireless Signals</vt:lpstr>
      <vt:lpstr>PowerPoint Presentation</vt:lpstr>
      <vt:lpstr>Wireless Signals</vt:lpstr>
      <vt:lpstr>Infrared Light</vt:lpstr>
      <vt:lpstr>Infrared Light for Communications</vt:lpstr>
      <vt:lpstr>PowerPoint Presentation</vt:lpstr>
      <vt:lpstr>Infrared Light for Communications</vt:lpstr>
      <vt:lpstr>PowerPoint Presentation</vt:lpstr>
      <vt:lpstr>PowerPoint Presentation</vt:lpstr>
      <vt:lpstr>PowerPoint Presentation</vt:lpstr>
      <vt:lpstr>Infrared Light</vt:lpstr>
      <vt:lpstr>Infrared Light</vt:lpstr>
      <vt:lpstr>Radio Waves</vt:lpstr>
      <vt:lpstr>Radio Waves</vt:lpstr>
      <vt:lpstr>Radio Waves</vt:lpstr>
      <vt:lpstr>Radio Waves</vt:lpstr>
      <vt:lpstr>Radio Waves</vt:lpstr>
      <vt:lpstr>Radio Waves</vt:lpstr>
      <vt:lpstr>Frequency and Wavelength</vt:lpstr>
      <vt:lpstr>PowerPoint Presentation</vt:lpstr>
      <vt:lpstr>Radio Waves</vt:lpstr>
      <vt:lpstr>How Radio Data is Transmitted</vt:lpstr>
      <vt:lpstr>Analog and Digital</vt:lpstr>
      <vt:lpstr>Analog and Digital</vt:lpstr>
      <vt:lpstr>PowerPoint Presentation</vt:lpstr>
      <vt:lpstr>Analog and Digital</vt:lpstr>
      <vt:lpstr>Frequency and Wavelength</vt:lpstr>
      <vt:lpstr>PowerPoint Presentation</vt:lpstr>
      <vt:lpstr>Frequency and Wavelength</vt:lpstr>
      <vt:lpstr>PowerPoint Presentation</vt:lpstr>
      <vt:lpstr>Transmission Speed</vt:lpstr>
      <vt:lpstr>PowerPoint Presentation</vt:lpstr>
      <vt:lpstr>Transmission Speed</vt:lpstr>
      <vt:lpstr>Transmission Speed</vt:lpstr>
      <vt:lpstr>Analog Modulation</vt:lpstr>
      <vt:lpstr>PowerPoint Presentation</vt:lpstr>
      <vt:lpstr>Analog Modulation</vt:lpstr>
      <vt:lpstr>PowerPoint Presentation</vt:lpstr>
      <vt:lpstr>Analog Modulation</vt:lpstr>
      <vt:lpstr>PowerPoint Presentation</vt:lpstr>
      <vt:lpstr>Digital Modulation</vt:lpstr>
      <vt:lpstr>Digital Modulation</vt:lpstr>
      <vt:lpstr>Digital Modulation</vt:lpstr>
      <vt:lpstr>PowerPoint Presentation</vt:lpstr>
      <vt:lpstr>PowerPoint Presentation</vt:lpstr>
      <vt:lpstr>PowerPoint Presentation</vt:lpstr>
      <vt:lpstr>PowerPoint Presentation</vt:lpstr>
      <vt:lpstr>Digital Modulation</vt:lpstr>
      <vt:lpstr>PowerPoint Presentation</vt:lpstr>
      <vt:lpstr>PowerPoint Presentation</vt:lpstr>
      <vt:lpstr>Digital Modulation</vt:lpstr>
      <vt:lpstr>PowerPoint Presentation</vt:lpstr>
      <vt:lpstr>PowerPoint Presentation</vt:lpstr>
      <vt:lpstr>Digital Modulation</vt:lpstr>
      <vt:lpstr>Spread Spectrum</vt:lpstr>
      <vt:lpstr>PowerPoint Presentation</vt:lpstr>
      <vt:lpstr>Frequency Hopping Spread Spectrum (FHSS)</vt:lpstr>
      <vt:lpstr>PowerPoint Presentation</vt:lpstr>
      <vt:lpstr>PowerPoint Presentation</vt:lpstr>
      <vt:lpstr>Frequency Hopping Spread Spectrum (FHSS)</vt:lpstr>
      <vt:lpstr>Direct Sequence Spread Spectrum (DSSS)</vt:lpstr>
      <vt:lpstr>PowerPoint Presentation</vt:lpstr>
      <vt:lpstr>Direct Sequence Spread Spectrum (DSSS)</vt:lpstr>
      <vt:lpstr>PowerPoint Presentation</vt:lpstr>
      <vt:lpstr>Direct Sequence Spread Spectrum (DSSS)</vt:lpstr>
      <vt:lpstr>Summary</vt:lpstr>
      <vt:lpstr>Summary</vt:lpstr>
      <vt:lpstr>Summary</vt:lpstr>
      <vt:lpstr>Homework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320</cp:revision>
  <dcterms:created xsi:type="dcterms:W3CDTF">2002-09-27T23:29:22Z</dcterms:created>
  <dcterms:modified xsi:type="dcterms:W3CDTF">2017-08-28T05:14:31Z</dcterms:modified>
</cp:coreProperties>
</file>