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19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47" r:id="rId25"/>
    <p:sldId id="514" r:id="rId26"/>
    <p:sldId id="548" r:id="rId27"/>
    <p:sldId id="515" r:id="rId28"/>
    <p:sldId id="516" r:id="rId29"/>
    <p:sldId id="517" r:id="rId30"/>
    <p:sldId id="518" r:id="rId31"/>
    <p:sldId id="519" r:id="rId32"/>
    <p:sldId id="552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49" r:id="rId41"/>
    <p:sldId id="550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51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3" r:id="rId59"/>
    <p:sldId id="544" r:id="rId60"/>
    <p:sldId id="545" r:id="rId61"/>
    <p:sldId id="490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8480" autoAdjust="0"/>
  </p:normalViewPr>
  <p:slideViewPr>
    <p:cSldViewPr>
      <p:cViewPr varScale="1">
        <p:scale>
          <a:sx n="103" d="100"/>
          <a:sy n="103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CC392-78CA-4482-BA7D-67761DDE592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87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2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2F8E0-8D60-445D-ABE8-49579186A14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752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C6201-0316-4FF0-9223-7AB16CC530F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39347-CF06-45B3-B8E5-A3178D819A4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8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C602F-C018-45B0-A3CC-53D3682DFEC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7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5B8B6-98F2-4BA6-9456-4431621A7F6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83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8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FBC2A-2452-4E0F-A761-25E88210546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6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8D1B0-30D8-478C-B982-BF7D7D0C354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91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57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4293B-01B7-49AB-BA43-BB3410194A8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5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330C8-6453-4ACA-8B15-4C32B65EAD7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93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33710-028B-4B37-A218-DFAEFEB6DF5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20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B0B57-D3D4-4B5C-B1F9-872713C95C3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11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6703-9117-4BBA-8DB8-DC40721A0AB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8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22981-7F81-4C77-A492-C4100FE91A2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77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56286-993C-4E9B-BB8B-EDFA1B8C154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04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3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4FF96-AAA0-458E-AE58-62500D0880B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7CFBD-9177-40D9-AD64-74A3DF2A854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36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4CA6E-C3B0-43F7-B1AC-0532460E129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51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360F4-101D-4571-98D8-7C18580C639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10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89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2C0B1-DC3A-47C3-AE40-115E05F2438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22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55729-1F7C-4C1C-9FF6-4951E4858AF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1A2CE-E3E4-4F1C-ADBC-CDB8390F9CB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377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DBC59-E5AE-4DB4-8537-0D7209676C9A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82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5E92C-3658-4CFA-BF76-51BF55214DF3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34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D103-A73E-4D6F-9DD2-7366F17F6084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16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8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3619D-2ED3-4828-83C2-27803700461C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70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CD121-816B-4762-9D17-D1B7ECE3993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87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5C7B-F7D3-4B3D-8EEE-697F658FF66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9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D560F-7C04-4993-94BE-C60625D25DD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0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D2C06-DF74-419F-9875-8B18964023DA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6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574E6-0BB9-465B-8E64-7F56488DA79C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4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56E12-BB64-430A-BAF0-3495E23E81CE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28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E711D-4E30-477B-A2F1-5C865680871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5206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25CCC-6121-4214-99D3-023C590B3C9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95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45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59124-A48F-445C-85C1-130A9DC4C771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72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7CB2-674D-4F2F-860B-C4A72AF264C7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=&gt; large countries has more overhead cost of products</a:t>
            </a:r>
          </a:p>
          <a:p>
            <a:r>
              <a:rPr lang="en-US" dirty="0"/>
              <a:t>Opposite</a:t>
            </a:r>
            <a:r>
              <a:rPr lang="en-US" baseline="0" dirty="0"/>
              <a:t> effect =&gt; political to reject some standard =&gt; industry political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11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18DBC-CA63-48DF-BD4C-D440AF294BFC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facto:</a:t>
            </a:r>
            <a:r>
              <a:rPr lang="en-US" baseline="0" dirty="0"/>
              <a:t> </a:t>
            </a:r>
            <a:r>
              <a:rPr lang="en-US" dirty="0"/>
              <a:t>e.g., M$ Windows has become the de facto</a:t>
            </a:r>
            <a:r>
              <a:rPr lang="en-US" baseline="0" dirty="0"/>
              <a:t> standard for PC</a:t>
            </a:r>
          </a:p>
          <a:p>
            <a:r>
              <a:rPr lang="en-US" dirty="0"/>
              <a:t>De jure: RFC =&gt; published members</a:t>
            </a:r>
            <a:r>
              <a:rPr lang="en-US" baseline="0" dirty="0"/>
              <a:t> (individual, company) who interested in the field =&gt; review, comment and revise before final draft (vote)</a:t>
            </a:r>
          </a:p>
        </p:txBody>
      </p:sp>
    </p:spTree>
    <p:extLst>
      <p:ext uri="{BB962C8B-B14F-4D97-AF65-F5344CB8AC3E}">
        <p14:creationId xmlns:p14="http://schemas.microsoft.com/office/powerpoint/2010/main" val="3592833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 jure is too long (</a:t>
            </a:r>
            <a:r>
              <a:rPr lang="en-US" baseline="0" dirty="0" err="1"/>
              <a:t>e.g</a:t>
            </a:r>
            <a:r>
              <a:rPr lang="en-US" baseline="0" dirty="0"/>
              <a:t>, WLAN = 7 yrs) , product is released long before the standard =&gt; Consortia: industry-sponsored</a:t>
            </a:r>
            <a:endParaRPr lang="en-US" dirty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34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924C0-BE9A-4C8D-ABF6-77CD1CF67451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19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A8B95-2767-4F4C-B2D9-4D59D6582863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237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C25BA-EA99-4CD0-B340-D70F6156CDCB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FCC and other country</a:t>
            </a:r>
            <a:r>
              <a:rPr lang="en-US" baseline="0" dirty="0"/>
              <a:t> agencies continually monitor transmissions to ensure that no one is  using a frequency without a license or is transmitting with more power than their license allows.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65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34D4B-5EFD-46AF-825C-3ECA15D24F12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088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21236-50B0-447D-B099-EF4C6534C088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638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0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6996A-01E1-473A-A2C1-788415B1649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774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0D9C1-C544-4F38-B47F-F6F2F05A4142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34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48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9291E-53DF-447F-9E16-54B6C47C649B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65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05958-A1EF-4D99-BFEF-A53408786CF0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06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5EB74-2D9C-4667-AEC6-B96E3F8F2A08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854DA-5490-4A73-AA01-1E026BBEA309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869B2-41FF-47A5-AB1A-D4E2686DC93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70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39E6E-6571-49D5-B6D2-FC7373C4FD0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85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0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4581F-1ED6-4DEE-A41A-2F438B48BC6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75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88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8C2EC-C84F-4649-8470-B317B3A784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83CD2C-54D0-4E9E-A3CF-5037381EC814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3183-8DD5-4FC6-846E-2D8F37ECCC4F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6B7277-8B32-456C-9808-8709DEBAA069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884-7898-45B2-A114-B078B0F9EA54}" type="datetime1">
              <a:rPr lang="en-US" smtClean="0"/>
              <a:pPr/>
              <a:t>9/1/2021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242-306 Mobile and Wireless Computing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0768-4397-45C3-8EFB-A19818DD9D45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45CA1F-10D4-461E-9A72-90F6FD3488CF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D44DBF-2406-40C7-B368-F30464089303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CA7-8EF1-441C-9125-B73F05AB86B9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A18F-C0D5-4870-B530-FD2394098E76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0DD5-D8B2-4492-A881-EEC7A6BF24BF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7A9B60-C445-478E-9A00-79801DA37EAB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AF353F-F413-415F-85E9-A3B2438F978D}" type="datetime1">
              <a:rPr lang="en-US" smtClean="0"/>
              <a:pPr/>
              <a:t>9/1/2021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242-306 Mobile and Wireless Computing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2954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Chapter 3</a:t>
            </a:r>
            <a:br>
              <a:rPr lang="en-US" sz="3600" b="1" dirty="0"/>
            </a:br>
            <a:r>
              <a:rPr lang="en-US" sz="3600" b="1" dirty="0"/>
              <a:t>Radio frequency 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/>
              <a:t>Reference:</a:t>
            </a:r>
            <a:r>
              <a:rPr lang="en-US" sz="1800" i="1" dirty="0"/>
              <a:t> Jorge </a:t>
            </a:r>
            <a:r>
              <a:rPr lang="en-US" sz="1800" i="1" dirty="0" err="1"/>
              <a:t>Olenewa</a:t>
            </a:r>
            <a:r>
              <a:rPr lang="en-US" sz="1800" i="1" dirty="0"/>
              <a:t>, Guide to Wireless Communications, 3</a:t>
            </a:r>
            <a:r>
              <a:rPr lang="en-US" sz="1800" i="1" baseline="30000" dirty="0"/>
              <a:t>rd</a:t>
            </a:r>
            <a:r>
              <a:rPr lang="en-US" sz="1800" i="1" dirty="0"/>
              <a:t> edition, ISBN-13: 9781111307318,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Department of Computer Engineering, Faculty of Engineering</a:t>
            </a:r>
            <a:br>
              <a:rPr lang="en-US" b="1" dirty="0"/>
            </a:br>
            <a:r>
              <a:rPr lang="en-US" b="1" dirty="0"/>
              <a:t>Prince of </a:t>
            </a:r>
            <a:r>
              <a:rPr lang="en-US" b="1" dirty="0" err="1"/>
              <a:t>Songkla</a:t>
            </a:r>
            <a:r>
              <a:rPr lang="en-US" b="1" dirty="0"/>
              <a:t> University, </a:t>
            </a:r>
            <a:r>
              <a:rPr lang="en-US" b="1" dirty="0" err="1"/>
              <a:t>Phuket</a:t>
            </a:r>
            <a:r>
              <a:rPr lang="en-US" b="1" dirty="0"/>
              <a:t> Campus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0"/>
            <a:ext cx="3092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3-8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AM radio sidebands</a:t>
            </a:r>
          </a:p>
        </p:txBody>
      </p:sp>
      <p:pic>
        <p:nvPicPr>
          <p:cNvPr id="4098" name="Picture 2" descr="C:\Users\Julie\Documents\DropBox\InstructorManuals\GuidetoWireless\Figures\07318_ch03\07318_ch03_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219200"/>
            <a:ext cx="6403843" cy="37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Amplifiers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Amplifiers: increase the amplitude of an RF signal</a:t>
            </a:r>
          </a:p>
          <a:p>
            <a:r>
              <a:rPr lang="en-US" dirty="0"/>
              <a:t>RF signals tend to lose intensity (amplitude)</a:t>
            </a:r>
          </a:p>
          <a:p>
            <a:pPr lvl="1"/>
            <a:r>
              <a:rPr lang="en-US" dirty="0"/>
              <a:t>When they move through circuits, air, or space</a:t>
            </a:r>
          </a:p>
          <a:p>
            <a:r>
              <a:rPr lang="en-US" dirty="0"/>
              <a:t>Amplifier is an active device</a:t>
            </a:r>
          </a:p>
          <a:p>
            <a:pPr lvl="1"/>
            <a:r>
              <a:rPr lang="en-US" dirty="0"/>
              <a:t>Must be supplied with electricity</a:t>
            </a:r>
          </a:p>
          <a:p>
            <a:pPr lvl="1"/>
            <a:r>
              <a:rPr lang="en-US" dirty="0"/>
              <a:t>Uses this electricity to increase a signal’s intensity or strength</a:t>
            </a:r>
          </a:p>
          <a:p>
            <a:pPr lvl="2"/>
            <a:r>
              <a:rPr lang="en-US" dirty="0"/>
              <a:t>Then output an exact copy of the input signal with a higher amplitude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>
            <a:normAutofit/>
          </a:bodyPr>
          <a:lstStyle/>
          <a:p>
            <a:r>
              <a:rPr lang="en-US" dirty="0"/>
              <a:t>Antennas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dirty="0"/>
              <a:t>Antennas: transmit or receive an RF signal</a:t>
            </a:r>
          </a:p>
          <a:p>
            <a:pPr lvl="1"/>
            <a:r>
              <a:rPr lang="en-US" dirty="0"/>
              <a:t>Antennas will be discussed in greater detail in Chapter 4</a:t>
            </a:r>
          </a:p>
        </p:txBody>
      </p:sp>
      <p:pic>
        <p:nvPicPr>
          <p:cNvPr id="6146" name="Picture 2" descr="C:\Users\Julie\Documents\DropBox\InstructorManuals\GuidetoWireless\Figures\07318_ch03\07318_ch03_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1295400" cy="12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931" y="5240923"/>
            <a:ext cx="285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Antenna symbol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84" y="5577020"/>
            <a:ext cx="5225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3-1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Radio system components and their symbols</a:t>
            </a:r>
          </a:p>
        </p:txBody>
      </p:sp>
      <p:pic>
        <p:nvPicPr>
          <p:cNvPr id="1026" name="Picture 2" descr="C:\Users\Julie\Documents\DropBox\InstructorManuals\GuidetoWireless\Tables\ch03\Table 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1"/>
            <a:ext cx="871805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system components</a:t>
            </a:r>
            <a:endParaRPr lang="th-T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Design of a Radio System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Autofit/>
          </a:bodyPr>
          <a:lstStyle/>
          <a:p>
            <a:r>
              <a:rPr lang="en-US" sz="2800" dirty="0"/>
              <a:t>Designers of radio communications systems </a:t>
            </a:r>
          </a:p>
          <a:p>
            <a:pPr lvl="1"/>
            <a:r>
              <a:rPr lang="en-US" sz="2800" dirty="0"/>
              <a:t>Need to consider how the systems will be used</a:t>
            </a:r>
          </a:p>
          <a:p>
            <a:pPr lvl="2"/>
            <a:r>
              <a:rPr lang="en-US" sz="2400" dirty="0"/>
              <a:t>Signal broadcasting</a:t>
            </a:r>
          </a:p>
          <a:p>
            <a:pPr lvl="3"/>
            <a:r>
              <a:rPr lang="en-US" dirty="0"/>
              <a:t>E.g., size and location of antenna, coverage area</a:t>
            </a:r>
          </a:p>
          <a:p>
            <a:pPr lvl="1"/>
            <a:r>
              <a:rPr lang="en-US" sz="2800" dirty="0"/>
              <a:t>Other considerations:</a:t>
            </a:r>
          </a:p>
          <a:p>
            <a:pPr lvl="2"/>
            <a:r>
              <a:rPr lang="en-US" sz="2400" dirty="0"/>
              <a:t>Multiple user access</a:t>
            </a:r>
          </a:p>
          <a:p>
            <a:pPr lvl="2"/>
            <a:r>
              <a:rPr lang="en-US" sz="2400" dirty="0"/>
              <a:t>Transmission direction</a:t>
            </a:r>
          </a:p>
          <a:p>
            <a:pPr lvl="2"/>
            <a:r>
              <a:rPr lang="en-US" sz="2400" dirty="0"/>
              <a:t>Switching and Signal strength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Multiple Access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Only a limited number of frequencies are available for radio transmission</a:t>
            </a:r>
          </a:p>
          <a:p>
            <a:pPr lvl="1"/>
            <a:r>
              <a:rPr lang="en-US" dirty="0"/>
              <a:t>Conserving the use of frequencies is important</a:t>
            </a:r>
          </a:p>
          <a:p>
            <a:r>
              <a:rPr lang="en-US" dirty="0"/>
              <a:t>Conserving a frequency</a:t>
            </a:r>
          </a:p>
          <a:p>
            <a:pPr lvl="1"/>
            <a:r>
              <a:rPr lang="en-US" dirty="0"/>
              <a:t>Share a frequency among multiple users</a:t>
            </a:r>
          </a:p>
          <a:p>
            <a:r>
              <a:rPr lang="en-US" dirty="0"/>
              <a:t>Methods that allow multiple access</a:t>
            </a:r>
          </a:p>
          <a:p>
            <a:pPr lvl="1"/>
            <a:r>
              <a:rPr lang="en-US" dirty="0"/>
              <a:t>Frequency Division Multiple Access (FDMA)</a:t>
            </a:r>
          </a:p>
          <a:p>
            <a:pPr lvl="1"/>
            <a:r>
              <a:rPr lang="en-US" dirty="0"/>
              <a:t>Time Division Multiple Access (TDMA)</a:t>
            </a:r>
          </a:p>
          <a:p>
            <a:pPr lvl="1"/>
            <a:r>
              <a:rPr lang="en-US" dirty="0"/>
              <a:t>Code Division Multiple Access (CDMA)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15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721" y="5543266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Multiple access</a:t>
            </a:r>
          </a:p>
        </p:txBody>
      </p:sp>
      <p:pic>
        <p:nvPicPr>
          <p:cNvPr id="7170" name="Picture 2" descr="C:\Users\Julie\Documents\DropBox\InstructorManuals\GuidetoWireless\Figures\07318_ch03\07318_ch03_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6200" cy="39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Multiple Access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Frequency Division Multiple Access (FDMA)</a:t>
            </a:r>
          </a:p>
          <a:p>
            <a:pPr lvl="1"/>
            <a:r>
              <a:rPr lang="en-US" dirty="0"/>
              <a:t>Divides the bandwidth of a channel into several smaller frequencies bands</a:t>
            </a:r>
          </a:p>
          <a:p>
            <a:pPr lvl="1"/>
            <a:r>
              <a:rPr lang="en-US" dirty="0"/>
              <a:t>Most often used with analog transmissions</a:t>
            </a:r>
          </a:p>
          <a:p>
            <a:pPr lvl="1"/>
            <a:r>
              <a:rPr lang="en-US" dirty="0"/>
              <a:t>Cable television is transmitted using FDMA</a:t>
            </a:r>
          </a:p>
          <a:p>
            <a:pPr lvl="1"/>
            <a:r>
              <a:rPr lang="en-US" dirty="0"/>
              <a:t>Drawback of FDMA: Crosstalk</a:t>
            </a:r>
          </a:p>
          <a:p>
            <a:pPr lvl="2"/>
            <a:r>
              <a:rPr lang="en-US" dirty="0"/>
              <a:t>Causes interference on the other frequency and may disrupt the transmission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06" y="5579477"/>
            <a:ext cx="5334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Frequency Division Multiple Access (FDMA)</a:t>
            </a:r>
          </a:p>
        </p:txBody>
      </p:sp>
      <p:pic>
        <p:nvPicPr>
          <p:cNvPr id="8194" name="Picture 2" descr="C:\Users\Julie\Documents\DropBox\InstructorManuals\GuidetoWireless\Figures\07318_ch03\07318_ch03_f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93" y="762000"/>
            <a:ext cx="4038600" cy="44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Access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Time Division Multiple Access (TDMA)</a:t>
            </a:r>
          </a:p>
          <a:p>
            <a:pPr lvl="1"/>
            <a:r>
              <a:rPr lang="en-US" dirty="0"/>
              <a:t>Divides the transmission time into several slots</a:t>
            </a:r>
          </a:p>
          <a:p>
            <a:pPr lvl="1"/>
            <a:r>
              <a:rPr lang="en-US" dirty="0"/>
              <a:t>Each user is assigned the entire frequency for the transmission</a:t>
            </a:r>
          </a:p>
          <a:p>
            <a:pPr lvl="2"/>
            <a:r>
              <a:rPr lang="en-US" dirty="0"/>
              <a:t>For a fraction of time on a fixed, rotating basis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Uses the bandwidth more efficiently</a:t>
            </a:r>
          </a:p>
          <a:p>
            <a:pPr lvl="2"/>
            <a:r>
              <a:rPr lang="en-US" dirty="0"/>
              <a:t>Allows both data and voice transmissions to be mixed using the same frequency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/>
              <a:t>List the components of a radio system</a:t>
            </a:r>
          </a:p>
          <a:p>
            <a:r>
              <a:rPr lang="en-US" dirty="0"/>
              <a:t>Describe the factors that affect the design of a radio system</a:t>
            </a:r>
          </a:p>
          <a:p>
            <a:r>
              <a:rPr lang="en-US" dirty="0"/>
              <a:t>Discuss why standards are beneficial and list the major telecommunications standards organizations</a:t>
            </a:r>
          </a:p>
          <a:p>
            <a:r>
              <a:rPr lang="en-US" dirty="0"/>
              <a:t>Explain the radio frequency spectrum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595217"/>
            <a:ext cx="486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3-14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Time Division Multiple Access (TDMA)</a:t>
            </a:r>
          </a:p>
        </p:txBody>
      </p:sp>
      <p:pic>
        <p:nvPicPr>
          <p:cNvPr id="9218" name="Picture 2" descr="C:\Users\Julie\Documents\DropBox\InstructorManuals\GuidetoWireless\Figures\07318_ch03\07318_ch03_f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41" y="990599"/>
            <a:ext cx="4267200" cy="40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20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Access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Code Division Multiple Access (CDMA)</a:t>
            </a:r>
          </a:p>
          <a:p>
            <a:pPr lvl="1"/>
            <a:r>
              <a:rPr lang="en-US" dirty="0"/>
              <a:t>Used primarily for cellular telephone communications</a:t>
            </a:r>
          </a:p>
          <a:p>
            <a:pPr lvl="1"/>
            <a:r>
              <a:rPr lang="en-US" dirty="0"/>
              <a:t>Uses direct sequence spread spectrum (DSSS)</a:t>
            </a:r>
          </a:p>
          <a:p>
            <a:pPr lvl="2"/>
            <a:r>
              <a:rPr lang="en-US" dirty="0"/>
              <a:t>With a unique digital spreading code (PN code)</a:t>
            </a:r>
          </a:p>
          <a:p>
            <a:pPr lvl="1"/>
            <a:r>
              <a:rPr lang="en-US" dirty="0"/>
              <a:t>Before transmission occurs</a:t>
            </a:r>
          </a:p>
          <a:p>
            <a:pPr lvl="2"/>
            <a:r>
              <a:rPr lang="en-US" dirty="0"/>
              <a:t>High-rate PN code is combined with the data to be sent</a:t>
            </a:r>
          </a:p>
          <a:p>
            <a:pPr lvl="3"/>
            <a:r>
              <a:rPr lang="en-US" dirty="0"/>
              <a:t>Spreads the signal over a wide frequency band</a:t>
            </a:r>
          </a:p>
          <a:p>
            <a:pPr lvl="1"/>
            <a:r>
              <a:rPr lang="en-US" dirty="0"/>
              <a:t>The longer the code is, the more users will be able to share the same channel</a:t>
            </a:r>
          </a:p>
          <a:p>
            <a:pPr lvl="1"/>
            <a:r>
              <a:rPr lang="en-US" dirty="0"/>
              <a:t>Number of chips in the code</a:t>
            </a:r>
          </a:p>
          <a:p>
            <a:pPr lvl="2"/>
            <a:r>
              <a:rPr lang="en-US" dirty="0"/>
              <a:t>Determines the amount of spreading or bandwidth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09600" y="6188075"/>
            <a:ext cx="5421083" cy="365125"/>
          </a:xfrm>
        </p:spPr>
        <p:txBody>
          <a:bodyPr/>
          <a:lstStyle/>
          <a:p>
            <a:r>
              <a:rPr lang="en-US" dirty="0"/>
              <a:t>242-306 Mobile and Wireless Computing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562600"/>
            <a:ext cx="5634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3-15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CDMA spreading of a data signal by a PN code</a:t>
            </a:r>
          </a:p>
        </p:txBody>
      </p:sp>
      <p:pic>
        <p:nvPicPr>
          <p:cNvPr id="10242" name="Picture 2" descr="C:\Users\Julie\Documents\DropBox\InstructorManuals\GuidetoWireless\Figures\07318_ch03\07318_ch03_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08" y="1766248"/>
            <a:ext cx="654593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</a:t>
            </a:r>
            <a:endParaRPr lang="th-T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22</a:t>
            </a:fld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Multiple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dirty="0"/>
              <a:t>Code Division Multiple Access (cont’d)</a:t>
            </a:r>
          </a:p>
          <a:p>
            <a:pPr lvl="1"/>
            <a:r>
              <a:rPr lang="en-US" dirty="0"/>
              <a:t>Spreading process is reversed at the receiver</a:t>
            </a:r>
          </a:p>
          <a:p>
            <a:pPr lvl="2"/>
            <a:r>
              <a:rPr lang="en-US" dirty="0"/>
              <a:t>Code is de-spread to extract the original data bit transmitted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943600"/>
            <a:ext cx="613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3-16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De-spreading a CDMA signal to recover the data bits</a:t>
            </a:r>
          </a:p>
        </p:txBody>
      </p:sp>
      <p:pic>
        <p:nvPicPr>
          <p:cNvPr id="11266" name="Picture 2" descr="C:\Users\Julie\Documents\DropBox\InstructorManuals\GuidetoWireless\Figures\07318_ch03\07318_ch03_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57" y="3428206"/>
            <a:ext cx="523557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23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4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24</a:t>
            </a:fld>
            <a:endParaRPr lang="en-US" sz="2000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673436" y="5867400"/>
            <a:ext cx="594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3-17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Attempting to de-spread another receiver’s CDMA signal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914400" y="1828800"/>
            <a:ext cx="7418387" cy="3800475"/>
            <a:chOff x="914400" y="1828800"/>
            <a:chExt cx="7418387" cy="3800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828800"/>
              <a:ext cx="7418387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3580" y="3392305"/>
              <a:ext cx="1143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Multiple Access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Autofit/>
          </a:bodyPr>
          <a:lstStyle/>
          <a:p>
            <a:r>
              <a:rPr lang="en-US" sz="3500" b="1" dirty="0"/>
              <a:t>PN Code as a language</a:t>
            </a:r>
          </a:p>
          <a:p>
            <a:pPr lvl="1"/>
            <a:r>
              <a:rPr lang="en-US" sz="3100" dirty="0"/>
              <a:t>A room with 20 people, 10 simultaneous 1-1 conversation</a:t>
            </a:r>
          </a:p>
          <a:p>
            <a:pPr lvl="1"/>
            <a:r>
              <a:rPr lang="en-US" sz="3100" dirty="0"/>
              <a:t>All pairs are talking at the same time with different languages</a:t>
            </a:r>
          </a:p>
          <a:p>
            <a:pPr lvl="1"/>
            <a:r>
              <a:rPr lang="en-US" sz="3100" dirty="0"/>
              <a:t>Ignore noise level issue in the room</a:t>
            </a:r>
          </a:p>
          <a:p>
            <a:pPr lvl="1"/>
            <a:r>
              <a:rPr lang="en-US" sz="3100" dirty="0"/>
              <a:t>Other 9 conversations don’t bother them since none of the listeners understands any other languages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Code Division Multiple Access (cont’d)</a:t>
            </a:r>
          </a:p>
          <a:p>
            <a:pPr lvl="1"/>
            <a:r>
              <a:rPr lang="en-US" sz="3200" dirty="0"/>
              <a:t>Advantages</a:t>
            </a:r>
          </a:p>
          <a:p>
            <a:pPr lvl="2"/>
            <a:r>
              <a:rPr lang="en-US" sz="2800" dirty="0"/>
              <a:t>Can carry up to three times the amount of data as TDMA</a:t>
            </a:r>
          </a:p>
          <a:p>
            <a:pPr lvl="2"/>
            <a:r>
              <a:rPr lang="en-US" sz="2800" dirty="0"/>
              <a:t>Transmissions are much harder to eavesdrop on</a:t>
            </a:r>
          </a:p>
          <a:p>
            <a:pPr lvl="2"/>
            <a:r>
              <a:rPr lang="en-US" sz="2800" dirty="0"/>
              <a:t>A would-be eavesdropper must also know the exact chip in which the transmission starts</a:t>
            </a:r>
            <a:endParaRPr lang="th-TH" sz="3200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26</a:t>
            </a:fld>
            <a:endParaRPr lang="en-US" sz="2000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</a:t>
            </a: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Transmission Direction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Simplex transmission</a:t>
            </a:r>
          </a:p>
          <a:p>
            <a:pPr lvl="1"/>
            <a:r>
              <a:rPr lang="en-US" dirty="0"/>
              <a:t>Occurs in only one direction</a:t>
            </a:r>
          </a:p>
          <a:p>
            <a:pPr lvl="1"/>
            <a:r>
              <a:rPr lang="en-US" dirty="0"/>
              <a:t>Rarely used in wireless communication today</a:t>
            </a:r>
          </a:p>
          <a:p>
            <a:pPr lvl="2"/>
            <a:r>
              <a:rPr lang="en-US" dirty="0"/>
              <a:t>Except for broadcast radio and television</a:t>
            </a:r>
          </a:p>
          <a:p>
            <a:r>
              <a:rPr lang="en-US" dirty="0"/>
              <a:t>Half-duplex transmission</a:t>
            </a:r>
          </a:p>
          <a:p>
            <a:pPr lvl="1"/>
            <a:r>
              <a:rPr lang="en-US" dirty="0"/>
              <a:t>Sends data in both directions</a:t>
            </a:r>
          </a:p>
          <a:p>
            <a:pPr lvl="2"/>
            <a:r>
              <a:rPr lang="en-US" dirty="0"/>
              <a:t>But only one way at a time</a:t>
            </a:r>
          </a:p>
          <a:p>
            <a:pPr lvl="1"/>
            <a:r>
              <a:rPr lang="en-US" dirty="0"/>
              <a:t>Used in consumer devices such as citizens band (CB) radios or walkie-talkies</a:t>
            </a:r>
          </a:p>
          <a:p>
            <a:pPr lvl="2"/>
            <a:r>
              <a:rPr lang="en-US" dirty="0"/>
              <a:t>User must hold down the “talk” button while speaking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449" y="5376446"/>
            <a:ext cx="3331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3-18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Simplex transmission</a:t>
            </a:r>
          </a:p>
        </p:txBody>
      </p:sp>
      <p:pic>
        <p:nvPicPr>
          <p:cNvPr id="12290" name="Picture 2" descr="C:\Users\Julie\Documents\DropBox\InstructorManuals\GuidetoWireless\Figures\07318_ch03\07318_ch03_f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434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581569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3-19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Half-duplex transmission</a:t>
            </a:r>
          </a:p>
        </p:txBody>
      </p:sp>
      <p:pic>
        <p:nvPicPr>
          <p:cNvPr id="13314" name="Picture 2" descr="C:\Users\Julie\Documents\DropBox\InstructorManuals\GuidetoWireless\Figures\07318_ch03\07318_ch03_f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3" y="2209800"/>
            <a:ext cx="5350651" cy="2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29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Components of a Radio System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Components include:</a:t>
            </a:r>
          </a:p>
          <a:p>
            <a:pPr lvl="1"/>
            <a:r>
              <a:rPr lang="en-US" dirty="0"/>
              <a:t>Filters</a:t>
            </a:r>
          </a:p>
          <a:p>
            <a:pPr lvl="1"/>
            <a:r>
              <a:rPr lang="en-US" dirty="0"/>
              <a:t>Mixers</a:t>
            </a:r>
          </a:p>
          <a:p>
            <a:pPr lvl="1"/>
            <a:r>
              <a:rPr lang="en-US" dirty="0"/>
              <a:t>Amplifiers</a:t>
            </a:r>
          </a:p>
          <a:p>
            <a:pPr lvl="1"/>
            <a:r>
              <a:rPr lang="en-US" dirty="0"/>
              <a:t>Antennas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Transmission Direction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Full-duplex transmission</a:t>
            </a:r>
          </a:p>
          <a:p>
            <a:pPr lvl="1"/>
            <a:r>
              <a:rPr lang="en-US" dirty="0"/>
              <a:t>Allows data to flow in both directions simultaneously</a:t>
            </a:r>
          </a:p>
          <a:p>
            <a:pPr lvl="1"/>
            <a:r>
              <a:rPr lang="en-US" dirty="0"/>
              <a:t>Example: A telephone system</a:t>
            </a:r>
          </a:p>
          <a:p>
            <a:pPr lvl="1"/>
            <a:r>
              <a:rPr lang="en-US" dirty="0"/>
              <a:t>If the same antenna is used for wireless transmission and reception</a:t>
            </a:r>
          </a:p>
          <a:p>
            <a:pPr lvl="2"/>
            <a:r>
              <a:rPr lang="en-US" dirty="0"/>
              <a:t>A filter can be used to handle full-duplex transmissions</a:t>
            </a:r>
          </a:p>
          <a:p>
            <a:pPr lvl="1"/>
            <a:r>
              <a:rPr lang="en-US" dirty="0"/>
              <a:t>Full-duplex wireless communications equipment</a:t>
            </a:r>
          </a:p>
          <a:p>
            <a:pPr lvl="2"/>
            <a:r>
              <a:rPr lang="en-US" dirty="0"/>
              <a:t>Sends and receives on different frequencies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30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920" y="2607677"/>
            <a:ext cx="360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3-20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Full-duplex 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878956"/>
            <a:ext cx="650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Using a single antenna in full-duplex RF communications</a:t>
            </a:r>
          </a:p>
        </p:txBody>
      </p:sp>
      <p:pic>
        <p:nvPicPr>
          <p:cNvPr id="14338" name="Picture 2" descr="C:\Users\Julie\Documents\DropBox\InstructorManuals\GuidetoWireless\Figures\07318_ch03\07318_ch03_f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5469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ulie\Documents\DropBox\InstructorManuals\GuidetoWireless\Figures\07318_ch03\07318_ch03_f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23" y="3124200"/>
            <a:ext cx="4283075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31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we need switching?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32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657600"/>
            <a:ext cx="2743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6 telephones require 5 cables to connect to all the others.</a:t>
            </a:r>
          </a:p>
          <a:p>
            <a:r>
              <a:rPr lang="en-US" sz="1600" dirty="0">
                <a:solidFill>
                  <a:srgbClr val="0033CC"/>
                </a:solidFill>
              </a:rPr>
              <a:t>Thus, total = 15 needed  cables.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5105400"/>
            <a:ext cx="2667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Mesh network:</a:t>
            </a:r>
          </a:p>
          <a:p>
            <a:r>
              <a:rPr lang="en-US" sz="1800" dirty="0">
                <a:solidFill>
                  <a:srgbClr val="0033CC"/>
                </a:solidFill>
              </a:rPr>
              <a:t>       n(n-1)/2 </a:t>
            </a:r>
            <a:br>
              <a:rPr lang="en-US" sz="1800" dirty="0">
                <a:solidFill>
                  <a:srgbClr val="0033CC"/>
                </a:solidFill>
              </a:rPr>
            </a:br>
            <a:r>
              <a:rPr lang="en-US" sz="1800" dirty="0">
                <a:solidFill>
                  <a:srgbClr val="0033CC"/>
                </a:solidFill>
              </a:rPr>
              <a:t>(n = number of devices)</a:t>
            </a:r>
            <a:endParaRPr lang="en-US" sz="1800" dirty="0"/>
          </a:p>
        </p:txBody>
      </p:sp>
      <p:pic>
        <p:nvPicPr>
          <p:cNvPr id="1026" name="Picture 2" descr="File:NetworkTopology-FullyConnect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34078"/>
            <a:ext cx="2514600" cy="2314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2438400"/>
            <a:ext cx="2743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3 telephones require 2 cables to connect to all the others.</a:t>
            </a:r>
          </a:p>
          <a:p>
            <a:r>
              <a:rPr lang="en-US" sz="1600" dirty="0">
                <a:solidFill>
                  <a:srgbClr val="0033CC"/>
                </a:solidFill>
              </a:rPr>
              <a:t>Thus, total = 3 needed  cables.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47800" y="2362200"/>
            <a:ext cx="1752600" cy="1295400"/>
            <a:chOff x="1524000" y="2438400"/>
            <a:chExt cx="1219200" cy="914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76400" y="2590800"/>
              <a:ext cx="914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676400" y="2743201"/>
              <a:ext cx="45720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7"/>
              <a:endCxn id="11" idx="3"/>
            </p:cNvCxnSpPr>
            <p:nvPr/>
          </p:nvCxnSpPr>
          <p:spPr>
            <a:xfrm rot="5400000" flipH="1" flipV="1">
              <a:off x="2165163" y="2774763"/>
              <a:ext cx="394074" cy="2416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524000" y="2438400"/>
              <a:ext cx="304800" cy="304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438400"/>
              <a:ext cx="304800" cy="304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81200" y="3048000"/>
              <a:ext cx="304800" cy="304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1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Involves moving the signal from one wire or frequency to another</a:t>
            </a:r>
          </a:p>
          <a:p>
            <a:r>
              <a:rPr lang="en-US" dirty="0"/>
              <a:t>Circuit switching</a:t>
            </a:r>
          </a:p>
          <a:p>
            <a:pPr lvl="1"/>
            <a:r>
              <a:rPr lang="en-US" dirty="0"/>
              <a:t>Type of switching used by telephone systems</a:t>
            </a:r>
          </a:p>
          <a:p>
            <a:pPr lvl="1"/>
            <a:r>
              <a:rPr lang="en-US" dirty="0"/>
              <a:t>A dedicated and direct physical connection is made between the caller and the recipient</a:t>
            </a:r>
          </a:p>
          <a:p>
            <a:pPr lvl="2"/>
            <a:r>
              <a:rPr lang="en-US" dirty="0"/>
              <a:t>Direct connection lasts until the end of the call</a:t>
            </a:r>
          </a:p>
          <a:p>
            <a:r>
              <a:rPr lang="en-US" dirty="0"/>
              <a:t>Packet switching</a:t>
            </a:r>
          </a:p>
          <a:p>
            <a:pPr lvl="1"/>
            <a:r>
              <a:rPr lang="en-US" dirty="0"/>
              <a:t>Used by data networks</a:t>
            </a:r>
          </a:p>
          <a:p>
            <a:pPr lvl="1"/>
            <a:r>
              <a:rPr lang="en-US" dirty="0"/>
              <a:t>Data transmissions are broken into packets</a:t>
            </a:r>
          </a:p>
          <a:p>
            <a:pPr lvl="1"/>
            <a:r>
              <a:rPr lang="en-US" dirty="0"/>
              <a:t>Each packet is sent independently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952" y="5562600"/>
            <a:ext cx="3601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Telephone call switching</a:t>
            </a:r>
          </a:p>
        </p:txBody>
      </p:sp>
      <p:pic>
        <p:nvPicPr>
          <p:cNvPr id="15362" name="Picture 2" descr="C:\Users\Julie\Documents\DropBox\InstructorManuals\GuidetoWireless\Figures\07318_ch03\07318_ch03_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29" y="838200"/>
            <a:ext cx="4832395" cy="43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34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450" y="545419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Packet switching</a:t>
            </a:r>
          </a:p>
        </p:txBody>
      </p:sp>
      <p:pic>
        <p:nvPicPr>
          <p:cNvPr id="16386" name="Picture 2" descr="C:\Users\Julie\Documents\DropBox\InstructorManuals\GuidetoWireless\Figures\07318_ch03\07318_ch03_f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1549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35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Packet switching advantages</a:t>
            </a:r>
          </a:p>
          <a:p>
            <a:pPr lvl="1"/>
            <a:r>
              <a:rPr lang="en-US" dirty="0"/>
              <a:t>Allows better utilization of the network</a:t>
            </a:r>
          </a:p>
          <a:p>
            <a:pPr lvl="1"/>
            <a:r>
              <a:rPr lang="en-US" dirty="0"/>
              <a:t>Allows multiple computers to share the same line or frequency</a:t>
            </a:r>
          </a:p>
          <a:p>
            <a:pPr lvl="1"/>
            <a:r>
              <a:rPr lang="en-US" dirty="0"/>
              <a:t>If a transmission error occurs</a:t>
            </a:r>
          </a:p>
          <a:p>
            <a:pPr lvl="2"/>
            <a:r>
              <a:rPr lang="en-US" dirty="0"/>
              <a:t>It usually affects only one or a few packets</a:t>
            </a:r>
          </a:p>
          <a:p>
            <a:pPr lvl="2"/>
            <a:r>
              <a:rPr lang="en-US" dirty="0"/>
              <a:t>Only packets affected must be resent, not entire message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Strength of the signal in a radio system</a:t>
            </a:r>
          </a:p>
          <a:p>
            <a:pPr lvl="1"/>
            <a:r>
              <a:rPr lang="en-US" dirty="0"/>
              <a:t>Must be sufficient for the signal to reach its destination </a:t>
            </a:r>
          </a:p>
          <a:p>
            <a:pPr lvl="2"/>
            <a:r>
              <a:rPr lang="en-US" dirty="0"/>
              <a:t>With enough amplitude to be picked up by the antenna </a:t>
            </a:r>
          </a:p>
          <a:p>
            <a:pPr lvl="2"/>
            <a:r>
              <a:rPr lang="en-US" dirty="0"/>
              <a:t>And for the information to be extracted from it</a:t>
            </a:r>
          </a:p>
          <a:p>
            <a:r>
              <a:rPr lang="en-US" dirty="0"/>
              <a:t>Electromagnetic interference (EMI)</a:t>
            </a:r>
          </a:p>
          <a:p>
            <a:pPr lvl="1"/>
            <a:r>
              <a:rPr lang="en-US" dirty="0"/>
              <a:t>Affects radio signal strength</a:t>
            </a:r>
          </a:p>
          <a:p>
            <a:pPr lvl="1"/>
            <a:r>
              <a:rPr lang="en-US" dirty="0"/>
              <a:t>Also called noise</a:t>
            </a:r>
          </a:p>
          <a:p>
            <a:r>
              <a:rPr lang="en-US" dirty="0"/>
              <a:t>Signal-to-noise ratio (SNR)</a:t>
            </a:r>
          </a:p>
          <a:p>
            <a:pPr lvl="1"/>
            <a:r>
              <a:rPr lang="en-US" dirty="0"/>
              <a:t>Compares signal strength with background noise</a:t>
            </a:r>
          </a:p>
          <a:p>
            <a:pPr lvl="1"/>
            <a:r>
              <a:rPr lang="en-US" dirty="0"/>
              <a:t>When strength of a signal is well above the noise, interference can be filtered out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721" y="5529618"/>
            <a:ext cx="4818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3-24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Sources of EMI or noise (interference)</a:t>
            </a:r>
          </a:p>
        </p:txBody>
      </p:sp>
      <p:pic>
        <p:nvPicPr>
          <p:cNvPr id="17410" name="Picture 2" descr="C:\Users\Julie\Documents\DropBox\InstructorManuals\GuidetoWireless\Figures\07318_ch03\07318_ch03_f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14" y="838200"/>
            <a:ext cx="43735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76486"/>
            <a:ext cx="3844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3-25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Signal-to-noise ratio (SNR)</a:t>
            </a:r>
          </a:p>
        </p:txBody>
      </p:sp>
      <p:pic>
        <p:nvPicPr>
          <p:cNvPr id="18434" name="Picture 2" descr="C:\Users\Julie\Documents\DropBox\InstructorManuals\GuidetoWireless\Figures\07318_ch03\07318_ch03_f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08" y="1524000"/>
            <a:ext cx="5965306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39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Filter: removes unwanted RF signals</a:t>
            </a:r>
          </a:p>
          <a:p>
            <a:r>
              <a:rPr lang="en-US" dirty="0"/>
              <a:t>RF filter</a:t>
            </a:r>
          </a:p>
          <a:p>
            <a:pPr lvl="1"/>
            <a:r>
              <a:rPr lang="en-US" dirty="0"/>
              <a:t>Either passes or rejects a signal based on frequency</a:t>
            </a:r>
          </a:p>
          <a:p>
            <a:r>
              <a:rPr lang="en-US" dirty="0"/>
              <a:t>Types of filters</a:t>
            </a:r>
          </a:p>
          <a:p>
            <a:pPr lvl="1"/>
            <a:r>
              <a:rPr lang="en-US" dirty="0"/>
              <a:t>Low-pass filter: maximum frequency is set and all signals below that value are allowed</a:t>
            </a:r>
          </a:p>
          <a:p>
            <a:pPr lvl="1"/>
            <a:r>
              <a:rPr lang="en-US" dirty="0"/>
              <a:t>High-pass filter: minimum frequency is set and all signals above that level are allowed</a:t>
            </a:r>
          </a:p>
          <a:p>
            <a:pPr lvl="1"/>
            <a:r>
              <a:rPr lang="en-US" dirty="0"/>
              <a:t>Bandpass filter: sets a range called a passband and signals that fall within the passband are allowed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40</a:t>
            </a:fld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1101725"/>
            <a:ext cx="8281987" cy="476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เนื้อหา 1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power of a signal is 10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mW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the power of the noise is 1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μW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what are the values of SNR and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SNR</a:t>
            </a:r>
            <a:r>
              <a:rPr lang="en-US" sz="32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r>
              <a:rPr lang="en-US" sz="32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values of SNR and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SNR</a:t>
            </a:r>
            <a:r>
              <a:rPr lang="en-US" sz="28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can be calculated as follows: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18" name="ชื่อเรื่อง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  <a:endParaRPr lang="th-TH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724400"/>
            <a:ext cx="5410200" cy="1442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reduce the interference of noise</a:t>
            </a:r>
          </a:p>
          <a:p>
            <a:pPr lvl="1"/>
            <a:r>
              <a:rPr lang="en-US" dirty="0"/>
              <a:t>Boost the strength of the signal</a:t>
            </a:r>
          </a:p>
          <a:p>
            <a:pPr lvl="1"/>
            <a:r>
              <a:rPr lang="en-US" dirty="0"/>
              <a:t>Use of filters on the receiving end</a:t>
            </a:r>
          </a:p>
          <a:p>
            <a:r>
              <a:rPr lang="en-US" dirty="0"/>
              <a:t>Attenuation</a:t>
            </a:r>
          </a:p>
          <a:p>
            <a:pPr lvl="1"/>
            <a:r>
              <a:rPr lang="en-US" dirty="0"/>
              <a:t>A loss of signal strength</a:t>
            </a:r>
          </a:p>
          <a:p>
            <a:r>
              <a:rPr lang="en-US" dirty="0"/>
              <a:t>Multipath distortion</a:t>
            </a:r>
          </a:p>
          <a:p>
            <a:pPr lvl="1"/>
            <a:r>
              <a:rPr lang="en-US" dirty="0"/>
              <a:t>As a radio signal is transmitted, the electromagnetic waves spread out</a:t>
            </a:r>
          </a:p>
          <a:p>
            <a:pPr lvl="1"/>
            <a:r>
              <a:rPr lang="en-US" dirty="0"/>
              <a:t>Waves travel different paths between transmitter and receiver</a:t>
            </a:r>
          </a:p>
          <a:p>
            <a:pPr lvl="2"/>
            <a:r>
              <a:rPr lang="en-US" dirty="0"/>
              <a:t>Arrive at different times and out of phase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42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025" y="5529618"/>
            <a:ext cx="449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3-26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Multipath interference or distortion</a:t>
            </a:r>
          </a:p>
        </p:txBody>
      </p:sp>
      <p:pic>
        <p:nvPicPr>
          <p:cNvPr id="19458" name="Picture 2" descr="C:\Users\Julie\Documents\DropBox\InstructorManuals\GuidetoWireless\Figures\07318_ch03\07318_ch03_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8367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43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943600"/>
            <a:ext cx="4904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3-27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Effect of multipath distortion in a signal</a:t>
            </a:r>
          </a:p>
        </p:txBody>
      </p:sp>
      <p:pic>
        <p:nvPicPr>
          <p:cNvPr id="20482" name="Picture 2" descr="C:\Users\Julie\Documents\DropBox\InstructorManuals\GuidetoWireless\Figures\07318_ch03\07318_ch03_f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399"/>
            <a:ext cx="3436937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44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Directional antenna</a:t>
            </a:r>
          </a:p>
          <a:p>
            <a:pPr lvl="1"/>
            <a:r>
              <a:rPr lang="en-US" dirty="0"/>
              <a:t>Used to minimize multipath distortion</a:t>
            </a:r>
          </a:p>
          <a:p>
            <a:pPr lvl="1"/>
            <a:r>
              <a:rPr lang="en-US" dirty="0"/>
              <a:t>Radiates electromagnetic waves in one direction only</a:t>
            </a:r>
          </a:p>
          <a:p>
            <a:r>
              <a:rPr lang="en-US" dirty="0"/>
              <a:t>Other methods to reduce multipath distortion</a:t>
            </a:r>
          </a:p>
          <a:p>
            <a:pPr lvl="1"/>
            <a:r>
              <a:rPr lang="en-US" dirty="0"/>
              <a:t>Use an amplifier in front of receiver to increase SNR</a:t>
            </a:r>
          </a:p>
          <a:p>
            <a:pPr lvl="1"/>
            <a:r>
              <a:rPr lang="en-US" dirty="0"/>
              <a:t>Transmit the same signal on separate frequencies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45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Understanding Standards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Standards for telecommunications have been in place almost since the beginning of the industry</a:t>
            </a:r>
          </a:p>
          <a:p>
            <a:pPr lvl="1"/>
            <a:r>
              <a:rPr lang="en-US" dirty="0"/>
              <a:t>Standards have played an important role in the rapid growth of the industry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The Need For Standards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Commonly accepted technical specifications</a:t>
            </a:r>
          </a:p>
          <a:p>
            <a:r>
              <a:rPr lang="en-US" dirty="0"/>
              <a:t>Telecommunications requires standards exist for the design, implementation, and operation of the equipment</a:t>
            </a:r>
          </a:p>
          <a:p>
            <a:r>
              <a:rPr lang="en-US" dirty="0"/>
              <a:t>A lack of standards between devices would prevent communications from taking place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and Disadvantages of Standards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Guarantee device interoperability</a:t>
            </a:r>
          </a:p>
          <a:p>
            <a:pPr lvl="1"/>
            <a:r>
              <a:rPr lang="en-US" dirty="0"/>
              <a:t>Create competition</a:t>
            </a:r>
          </a:p>
          <a:p>
            <a:pPr lvl="2"/>
            <a:r>
              <a:rPr lang="en-US" dirty="0"/>
              <a:t>Competition results in lower costs for consumers and improvements in products</a:t>
            </a:r>
          </a:p>
          <a:p>
            <a:pPr lvl="2"/>
            <a:r>
              <a:rPr lang="en-US" dirty="0"/>
              <a:t>Competition also results in lower costs for manufacturers</a:t>
            </a:r>
          </a:p>
          <a:p>
            <a:pPr lvl="1"/>
            <a:r>
              <a:rPr lang="en-US" dirty="0"/>
              <a:t>Help consumers protect their investment in equipment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Can be a threat to industries in large countries</a:t>
            </a:r>
          </a:p>
          <a:p>
            <a:pPr lvl="2"/>
            <a:r>
              <a:rPr lang="en-US" dirty="0"/>
              <a:t>More overhead cost of products</a:t>
            </a:r>
          </a:p>
          <a:p>
            <a:pPr lvl="1"/>
            <a:r>
              <a:rPr lang="en-US" dirty="0"/>
              <a:t>Although standards are intended to create unity</a:t>
            </a:r>
          </a:p>
          <a:p>
            <a:pPr lvl="2"/>
            <a:r>
              <a:rPr lang="en-US" dirty="0"/>
              <a:t>They can have the opposite effect</a:t>
            </a:r>
          </a:p>
          <a:p>
            <a:pPr lvl="3"/>
            <a:r>
              <a:rPr lang="en-US" dirty="0"/>
              <a:t>Political reasons to reject the standard and create its own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Standards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De Facto Standards</a:t>
            </a:r>
          </a:p>
          <a:p>
            <a:pPr lvl="1"/>
            <a:r>
              <a:rPr lang="en-US" dirty="0"/>
              <a:t>Not official standards</a:t>
            </a:r>
          </a:p>
          <a:p>
            <a:pPr lvl="1"/>
            <a:r>
              <a:rPr lang="en-US" dirty="0"/>
              <a:t>Common practices that industry follows</a:t>
            </a:r>
          </a:p>
          <a:p>
            <a:pPr lvl="2"/>
            <a:r>
              <a:rPr lang="en-US" dirty="0"/>
              <a:t>E.g., M$ Windows has become the de facto standard for PC</a:t>
            </a:r>
          </a:p>
          <a:p>
            <a:r>
              <a:rPr lang="en-US" dirty="0"/>
              <a:t>De jure Standards</a:t>
            </a:r>
          </a:p>
          <a:p>
            <a:pPr lvl="1"/>
            <a:r>
              <a:rPr lang="en-US" dirty="0"/>
              <a:t>Also called official standards</a:t>
            </a:r>
          </a:p>
          <a:p>
            <a:pPr lvl="2"/>
            <a:r>
              <a:rPr lang="en-US" dirty="0"/>
              <a:t>E.g., Request For Comments (RFC)</a:t>
            </a:r>
          </a:p>
          <a:p>
            <a:pPr lvl="1"/>
            <a:r>
              <a:rPr lang="en-US" dirty="0"/>
              <a:t>Controlled by an organization or body</a:t>
            </a:r>
          </a:p>
          <a:p>
            <a:pPr lvl="2"/>
            <a:r>
              <a:rPr lang="en-US" dirty="0"/>
              <a:t>Published to members (individuals, companies)</a:t>
            </a:r>
          </a:p>
          <a:p>
            <a:pPr lvl="1"/>
            <a:r>
              <a:rPr lang="en-US" dirty="0"/>
              <a:t>Process for creating standards can be very involved</a:t>
            </a:r>
          </a:p>
          <a:p>
            <a:pPr lvl="2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lie\Documents\DropBox\InstructorManuals\GuidetoWireless\Figures\07318_ch03\07318_ch03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69696"/>
            <a:ext cx="3352800" cy="11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ulie\Documents\DropBox\InstructorManuals\GuidetoWireless\Figures\07318_ch03\07318_ch03_f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352802" cy="11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lie\Documents\DropBox\InstructorManuals\GuidetoWireless\Figures\07318_ch03\07318_ch03_f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648200"/>
            <a:ext cx="3352802" cy="11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3002" y="1811923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Low-pass filter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4418" y="3945523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High-pass filter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0029" y="5922174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3-4 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Bandpass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filter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Consortia?</a:t>
            </a:r>
          </a:p>
          <a:p>
            <a:pPr lvl="1"/>
            <a:r>
              <a:rPr lang="en-US" dirty="0"/>
              <a:t>De jure standard takes too long time to complete</a:t>
            </a:r>
          </a:p>
          <a:p>
            <a:pPr lvl="2"/>
            <a:r>
              <a:rPr lang="en-US" dirty="0"/>
              <a:t>E.g., WLAN took 7 years while products are released long before the standard</a:t>
            </a:r>
          </a:p>
          <a:p>
            <a:r>
              <a:rPr lang="en-US" dirty="0"/>
              <a:t>Consortia</a:t>
            </a:r>
          </a:p>
          <a:p>
            <a:pPr lvl="1"/>
            <a:r>
              <a:rPr lang="en-US" dirty="0"/>
              <a:t>Industry-sponsored organizations that promote a specific technology</a:t>
            </a:r>
          </a:p>
          <a:p>
            <a:pPr lvl="1"/>
            <a:r>
              <a:rPr lang="en-US" dirty="0"/>
              <a:t>Not open to everyone, instead, specific high-profile companies create and serve on consortia</a:t>
            </a:r>
          </a:p>
          <a:p>
            <a:pPr lvl="2"/>
            <a:r>
              <a:rPr lang="en-US" dirty="0"/>
              <a:t>E.g., W3C: M$, Netscape, Sun and IBM</a:t>
            </a:r>
          </a:p>
          <a:p>
            <a:pPr lvl="3"/>
            <a:r>
              <a:rPr lang="en-US" dirty="0"/>
              <a:t>HTML, CSS, DOM</a:t>
            </a:r>
          </a:p>
          <a:p>
            <a:endParaRPr lang="th-TH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50</a:t>
            </a:fld>
            <a:endParaRPr lang="en-US" sz="2000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Standards</a:t>
            </a:r>
            <a:endParaRPr lang="th-TH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Telecommunications Standards Organizations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United States Standards Groups</a:t>
            </a:r>
          </a:p>
          <a:p>
            <a:pPr lvl="1"/>
            <a:r>
              <a:rPr lang="en-US" sz="3200" dirty="0"/>
              <a:t>American National Standards Institute (ANSI)</a:t>
            </a:r>
          </a:p>
          <a:p>
            <a:pPr lvl="1"/>
            <a:r>
              <a:rPr lang="en-US" sz="3200" dirty="0"/>
              <a:t>Telecommunications Industries Association (TIA)</a:t>
            </a:r>
          </a:p>
          <a:p>
            <a:pPr lvl="1"/>
            <a:r>
              <a:rPr lang="en-US" sz="3200" dirty="0"/>
              <a:t>Internet Engineering Task Force (IETF)</a:t>
            </a:r>
          </a:p>
          <a:p>
            <a:pPr lvl="1"/>
            <a:r>
              <a:rPr lang="en-US" sz="3200" dirty="0"/>
              <a:t>Internet Architecture Board (IAB)</a:t>
            </a:r>
          </a:p>
          <a:p>
            <a:pPr lvl="1"/>
            <a:r>
              <a:rPr lang="en-US" sz="3200" dirty="0"/>
              <a:t>Internet Society (ISOC)</a:t>
            </a:r>
          </a:p>
          <a:p>
            <a:pPr lvl="1"/>
            <a:r>
              <a:rPr lang="en-US" sz="3200" dirty="0"/>
              <a:t>Institute of Electrical and Electronics Engineers (IEEE)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51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Telecommunications Standards Organizations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Autofit/>
          </a:bodyPr>
          <a:lstStyle/>
          <a:p>
            <a:r>
              <a:rPr lang="en-US" sz="3600" dirty="0"/>
              <a:t>Multinational Standards Groups</a:t>
            </a:r>
          </a:p>
          <a:p>
            <a:pPr lvl="1"/>
            <a:r>
              <a:rPr lang="en-US" sz="3200" dirty="0"/>
              <a:t>European Telecommunications Standards Institute (ETSI)</a:t>
            </a:r>
            <a:endParaRPr lang="en-US" sz="3600" dirty="0"/>
          </a:p>
          <a:p>
            <a:r>
              <a:rPr lang="en-US" sz="3600" dirty="0"/>
              <a:t>International Standards Groups</a:t>
            </a:r>
          </a:p>
          <a:p>
            <a:pPr lvl="1"/>
            <a:r>
              <a:rPr lang="en-US" sz="3200" dirty="0"/>
              <a:t>International Telecommunications Union (ITU)</a:t>
            </a:r>
          </a:p>
          <a:p>
            <a:pPr lvl="1"/>
            <a:r>
              <a:rPr lang="en-US" sz="3200" dirty="0"/>
              <a:t>International Organization for Standardization (ISO)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52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Regulatory Agencies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Enforcing telecommunications regulations is important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000" dirty="0"/>
              <a:t>E.g., Nobody buys cellular phones that refuses transmission standards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Regulations must be enforced by an outside agency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Ensure all participants adhere to the prescribed standards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Federal Communications Commission (FCC)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Primary regulatory agency for telecommunications in the United States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Responsibilities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Processes applications for licenses and other filings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Analyzes complaints and conducts investigations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Regulates radio and television broadcast stations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53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Radio Frequency Spectrum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 frequency spectrum</a:t>
            </a:r>
          </a:p>
          <a:p>
            <a:pPr lvl="1"/>
            <a:r>
              <a:rPr lang="en-US" dirty="0"/>
              <a:t>Entire range of all radio frequencies that exist</a:t>
            </a:r>
          </a:p>
          <a:p>
            <a:pPr lvl="1"/>
            <a:r>
              <a:rPr lang="en-US" dirty="0"/>
              <a:t>Range extends from 10 KHz to over 30 GHz</a:t>
            </a:r>
          </a:p>
          <a:p>
            <a:pPr lvl="1"/>
            <a:r>
              <a:rPr lang="en-US" dirty="0"/>
              <a:t>Spectrum is divided into 450 different sections (bands)</a:t>
            </a:r>
          </a:p>
          <a:p>
            <a:r>
              <a:rPr lang="en-US" dirty="0"/>
              <a:t>Radio frequencies of common devices include:</a:t>
            </a:r>
          </a:p>
          <a:p>
            <a:pPr lvl="1"/>
            <a:r>
              <a:rPr lang="en-US" dirty="0"/>
              <a:t>Garage door openers, alarm systems: 40 MHz</a:t>
            </a:r>
          </a:p>
          <a:p>
            <a:pPr lvl="1"/>
            <a:r>
              <a:rPr lang="en-US" dirty="0"/>
              <a:t>Baby monitors: 49 MHz</a:t>
            </a:r>
          </a:p>
          <a:p>
            <a:pPr lvl="1"/>
            <a:r>
              <a:rPr lang="en-US" dirty="0"/>
              <a:t>Radio-controlled airplanes: 72 MHz</a:t>
            </a:r>
          </a:p>
          <a:p>
            <a:pPr lvl="1"/>
            <a:r>
              <a:rPr lang="en-US" dirty="0"/>
              <a:t>Radio-controlled cars: 75 MHz</a:t>
            </a:r>
          </a:p>
          <a:p>
            <a:pPr lvl="1"/>
            <a:r>
              <a:rPr lang="en-US" dirty="0"/>
              <a:t>Wildlife tracking collars: 215 MHz–220 MHz</a:t>
            </a:r>
          </a:p>
          <a:p>
            <a:pPr lvl="1"/>
            <a:r>
              <a:rPr lang="en-US" dirty="0"/>
              <a:t>Global positioning system: 1.227 GHz and 1.575 GHz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54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469523"/>
            <a:ext cx="325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3-3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Radio frequency bands</a:t>
            </a:r>
          </a:p>
        </p:txBody>
      </p:sp>
      <p:pic>
        <p:nvPicPr>
          <p:cNvPr id="2050" name="Picture 2" descr="C:\Users\Julie\Documents\DropBox\InstructorManuals\GuidetoWireless\Tables\ch03\Table 3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7" y="1219200"/>
            <a:ext cx="663233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55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pic>
        <p:nvPicPr>
          <p:cNvPr id="1026" name="Picture 2" descr="à¹à¸à¸ à¸²à¸à¸­à¸²à¸à¸à¸°à¸¡à¸µ à¸à¹à¸­à¸à¸§à¸²à¸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2096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r>
              <a:rPr lang="en-US" dirty="0"/>
              <a:t>Radio Frequency Spectrum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International spectrum allocations are established by the ITU</a:t>
            </a:r>
          </a:p>
          <a:p>
            <a:r>
              <a:rPr lang="en-US" dirty="0"/>
              <a:t>License exempt spectrum</a:t>
            </a:r>
          </a:p>
          <a:p>
            <a:pPr lvl="1"/>
            <a:r>
              <a:rPr lang="en-US" dirty="0"/>
              <a:t>Unregulated bands</a:t>
            </a:r>
          </a:p>
          <a:p>
            <a:pPr lvl="2"/>
            <a:r>
              <a:rPr lang="en-US" dirty="0"/>
              <a:t>Radio spectra available without charge to any users without a license</a:t>
            </a:r>
          </a:p>
          <a:p>
            <a:pPr lvl="1"/>
            <a:r>
              <a:rPr lang="en-US" dirty="0"/>
              <a:t>Devices from different vendors may attempt to use the same frequency (disadvantage)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313" y="5029200"/>
            <a:ext cx="290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3-4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Unregulated bands</a:t>
            </a:r>
          </a:p>
        </p:txBody>
      </p:sp>
      <p:pic>
        <p:nvPicPr>
          <p:cNvPr id="3074" name="Picture 2" descr="C:\Users\Julie\Documents\DropBox\InstructorManuals\GuidetoWireless\Tables\ch03\Table 3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1"/>
            <a:ext cx="6925958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 frequency system hardware components</a:t>
            </a:r>
          </a:p>
          <a:p>
            <a:pPr lvl="1"/>
            <a:r>
              <a:rPr lang="en-US" dirty="0"/>
              <a:t>Filters, mixers, amplifiers, and antennas</a:t>
            </a:r>
          </a:p>
          <a:p>
            <a:r>
              <a:rPr lang="en-US" dirty="0"/>
              <a:t>Filter is used either to accept or block a radio frequency signal</a:t>
            </a:r>
          </a:p>
          <a:p>
            <a:r>
              <a:rPr lang="en-US" dirty="0"/>
              <a:t>Mixer combines two inputs to create a single output</a:t>
            </a:r>
          </a:p>
          <a:p>
            <a:r>
              <a:rPr lang="en-US" dirty="0"/>
              <a:t>Amplifier increases a signal’s intensity or strength</a:t>
            </a:r>
          </a:p>
          <a:p>
            <a:r>
              <a:rPr lang="en-US" dirty="0"/>
              <a:t>Multiple access methods</a:t>
            </a:r>
          </a:p>
          <a:p>
            <a:pPr lvl="1"/>
            <a:r>
              <a:rPr lang="en-US" dirty="0"/>
              <a:t>FDMA</a:t>
            </a:r>
          </a:p>
          <a:p>
            <a:pPr lvl="1"/>
            <a:r>
              <a:rPr lang="en-US" dirty="0"/>
              <a:t>TDMA</a:t>
            </a:r>
          </a:p>
          <a:p>
            <a:pPr lvl="1"/>
            <a:r>
              <a:rPr lang="en-US" dirty="0"/>
              <a:t>CDMA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0566"/>
            <a:ext cx="8077200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Types of data flow</a:t>
            </a:r>
          </a:p>
          <a:p>
            <a:pPr lvl="1"/>
            <a:r>
              <a:rPr lang="en-US" dirty="0"/>
              <a:t>Simplex</a:t>
            </a:r>
          </a:p>
          <a:p>
            <a:pPr lvl="1"/>
            <a:r>
              <a:rPr lang="en-US" dirty="0"/>
              <a:t>Half-duplex</a:t>
            </a:r>
          </a:p>
          <a:p>
            <a:pPr lvl="1"/>
            <a:r>
              <a:rPr lang="en-US" dirty="0"/>
              <a:t>Full-duplex</a:t>
            </a:r>
          </a:p>
          <a:p>
            <a:r>
              <a:rPr lang="en-US" dirty="0"/>
              <a:t>Switching involves moving the signal from one wire or frequency to another</a:t>
            </a:r>
          </a:p>
          <a:p>
            <a:r>
              <a:rPr lang="en-US" dirty="0"/>
              <a:t>Electromagnetic interference (EMI) is sometimes called noise</a:t>
            </a:r>
          </a:p>
          <a:p>
            <a:pPr lvl="1"/>
            <a:r>
              <a:rPr lang="en-US" dirty="0"/>
              <a:t>Signal-to-noise ratio (SNR)</a:t>
            </a:r>
          </a:p>
          <a:p>
            <a:pPr lvl="2"/>
            <a:r>
              <a:rPr lang="en-US" dirty="0"/>
              <a:t>Measure of signal strength relative to background noise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59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Filters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Filters are also found in transmitters</a:t>
            </a:r>
          </a:p>
          <a:p>
            <a:pPr lvl="1"/>
            <a:r>
              <a:rPr lang="en-US" dirty="0"/>
              <a:t>Used to eliminate some unwanted frequencies called harmonic oscillations</a:t>
            </a:r>
          </a:p>
          <a:p>
            <a:pPr lvl="2"/>
            <a:r>
              <a:rPr lang="en-US" dirty="0"/>
              <a:t>Result from the process of modulating the signal before transmission</a:t>
            </a:r>
          </a:p>
          <a:p>
            <a:r>
              <a:rPr lang="en-US" dirty="0"/>
              <a:t>Intermediate frequency (IF) signal</a:t>
            </a:r>
          </a:p>
          <a:p>
            <a:pPr lvl="1"/>
            <a:r>
              <a:rPr lang="en-US" dirty="0"/>
              <a:t>Resulting output from the modulation process</a:t>
            </a:r>
          </a:p>
          <a:p>
            <a:r>
              <a:rPr lang="en-US" dirty="0"/>
              <a:t>IF signal is filtered through a bandpass filter</a:t>
            </a:r>
          </a:p>
          <a:p>
            <a:pPr lvl="1"/>
            <a:r>
              <a:rPr lang="en-US" dirty="0"/>
              <a:t>To remove any undesired high- or low-frequency signals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Standards for telecommunications</a:t>
            </a:r>
          </a:p>
          <a:p>
            <a:pPr lvl="1"/>
            <a:r>
              <a:rPr lang="en-US" dirty="0"/>
              <a:t>In place almost since the beginning of the industry</a:t>
            </a:r>
          </a:p>
          <a:p>
            <a:r>
              <a:rPr lang="en-US" dirty="0"/>
              <a:t>Radio frequency spectrum</a:t>
            </a:r>
          </a:p>
          <a:p>
            <a:pPr lvl="1"/>
            <a:r>
              <a:rPr lang="en-US" dirty="0"/>
              <a:t>The entire range of all radio frequencies that exist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60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Prepare to send your name to network</a:t>
            </a:r>
          </a:p>
          <a:p>
            <a:pPr lvl="1"/>
            <a:r>
              <a:rPr lang="en-US" dirty="0"/>
              <a:t>Write your name in English and translate to hexadecimal (e.g., Bob =&gt; 42-6F-62)</a:t>
            </a:r>
          </a:p>
          <a:p>
            <a:pPr lvl="2"/>
            <a:r>
              <a:rPr lang="en-US" dirty="0"/>
              <a:t>Using ASCII Table</a:t>
            </a:r>
          </a:p>
          <a:p>
            <a:pPr lvl="1"/>
            <a:r>
              <a:rPr lang="en-US" dirty="0"/>
              <a:t>Convert hexadecimal value of your name to binary</a:t>
            </a:r>
          </a:p>
          <a:p>
            <a:pPr lvl="2"/>
            <a:r>
              <a:rPr lang="en-US" dirty="0"/>
              <a:t>Put group of 8 bits together (choose only 1 character (8 bits))</a:t>
            </a:r>
          </a:p>
          <a:p>
            <a:r>
              <a:rPr lang="en-US" dirty="0"/>
              <a:t>Draw a wave form to show a digital signal of your name using CDMA</a:t>
            </a:r>
          </a:p>
          <a:p>
            <a:pPr lvl="2"/>
            <a:r>
              <a:rPr lang="en-US" dirty="0"/>
              <a:t>Choose PN Code (Chipping code) to be any code by yourself</a:t>
            </a:r>
          </a:p>
          <a:p>
            <a:pPr lvl="3"/>
            <a:r>
              <a:rPr lang="en-US" dirty="0"/>
              <a:t>PN Code must not the same in this example and has </a:t>
            </a:r>
            <a:r>
              <a:rPr lang="en-US" dirty="0" smtClean="0"/>
              <a:t>noise </a:t>
            </a:r>
            <a:r>
              <a:rPr lang="en-US" dirty="0"/>
              <a:t>resistance</a:t>
            </a:r>
          </a:p>
          <a:p>
            <a:pPr lvl="2"/>
            <a:r>
              <a:rPr lang="en-US" dirty="0"/>
              <a:t>Demonstrate ‘Encode’ and ‘Decode’ original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(CDMA)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953000"/>
            <a:ext cx="444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3-5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Filter function in a radio transmitter</a:t>
            </a:r>
          </a:p>
        </p:txBody>
      </p:sp>
      <p:pic>
        <p:nvPicPr>
          <p:cNvPr id="2050" name="Picture 2" descr="C:\Users\Julie\Documents\DropBox\InstructorManuals\GuidetoWireless\Figures\07318_ch03\07318_ch03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4" y="2444087"/>
            <a:ext cx="7353113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dirty="0"/>
              <a:t>Mixers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Mixers: combine two radio frequency inputs to create a single output</a:t>
            </a:r>
          </a:p>
          <a:p>
            <a:pPr lvl="1"/>
            <a:r>
              <a:rPr lang="en-US" dirty="0"/>
              <a:t>Output is in the range of the highest sum and the lowest difference of the two frequencies</a:t>
            </a:r>
          </a:p>
          <a:p>
            <a:pPr lvl="1"/>
            <a:r>
              <a:rPr lang="en-US" dirty="0"/>
              <a:t>Sum and differences are known as the sidebands</a:t>
            </a:r>
            <a:r>
              <a:rPr lang="en-US" b="1" dirty="0"/>
              <a:t> </a:t>
            </a:r>
            <a:r>
              <a:rPr lang="en-US" dirty="0"/>
              <a:t>of the frequency carrier</a:t>
            </a:r>
          </a:p>
          <a:p>
            <a:pPr lvl="2"/>
            <a:r>
              <a:rPr lang="en-US" dirty="0"/>
              <a:t>Shield transmitted signal from “stray” signals</a:t>
            </a:r>
          </a:p>
          <a:p>
            <a:r>
              <a:rPr lang="en-US" dirty="0"/>
              <a:t>Used to convert an input frequency to a specific desired output frequency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0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3-6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Mixer symbol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5055" y="5317123"/>
            <a:ext cx="241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3-7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Mixer output</a:t>
            </a:r>
          </a:p>
        </p:txBody>
      </p:sp>
      <p:pic>
        <p:nvPicPr>
          <p:cNvPr id="3074" name="Picture 2" descr="C:\Users\Julie\Documents\DropBox\InstructorManuals\GuidetoWireless\Figures\07318_ch03\07318_ch03_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7" y="762000"/>
            <a:ext cx="11588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lie\Documents\DropBox\InstructorManuals\GuidetoWireless\Figures\07318_ch03\07318_ch03_f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59" y="3378507"/>
            <a:ext cx="5253266" cy="13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2701</Words>
  <Application>Microsoft Office PowerPoint</Application>
  <PresentationFormat>On-screen Show (4:3)</PresentationFormat>
  <Paragraphs>511</Paragraphs>
  <Slides>61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Cordia New</vt:lpstr>
      <vt:lpstr>FreesiaUPC</vt:lpstr>
      <vt:lpstr>Times New Roman</vt:lpstr>
      <vt:lpstr>Tw Cen MT</vt:lpstr>
      <vt:lpstr>Wingdings</vt:lpstr>
      <vt:lpstr>Wingdings 2</vt:lpstr>
      <vt:lpstr>Median</vt:lpstr>
      <vt:lpstr>Chapter 3 Radio frequency communication</vt:lpstr>
      <vt:lpstr>Objectives</vt:lpstr>
      <vt:lpstr>Components of a Radio System</vt:lpstr>
      <vt:lpstr>Filters</vt:lpstr>
      <vt:lpstr>PowerPoint Presentation</vt:lpstr>
      <vt:lpstr>Filters</vt:lpstr>
      <vt:lpstr>PowerPoint Presentation</vt:lpstr>
      <vt:lpstr>Mixers</vt:lpstr>
      <vt:lpstr>PowerPoint Presentation</vt:lpstr>
      <vt:lpstr>PowerPoint Presentation</vt:lpstr>
      <vt:lpstr>Amplifiers</vt:lpstr>
      <vt:lpstr>Antennas</vt:lpstr>
      <vt:lpstr>Radio system components</vt:lpstr>
      <vt:lpstr>Design of a Radio System</vt:lpstr>
      <vt:lpstr>Multiple Access</vt:lpstr>
      <vt:lpstr>PowerPoint Presentation</vt:lpstr>
      <vt:lpstr>Multiple Access</vt:lpstr>
      <vt:lpstr>PowerPoint Presentation</vt:lpstr>
      <vt:lpstr>Multiple Access</vt:lpstr>
      <vt:lpstr>PowerPoint Presentation</vt:lpstr>
      <vt:lpstr>Multiple Access</vt:lpstr>
      <vt:lpstr>Multiple Access</vt:lpstr>
      <vt:lpstr>Multiple Access</vt:lpstr>
      <vt:lpstr>Multiple Access</vt:lpstr>
      <vt:lpstr>Multiple Access</vt:lpstr>
      <vt:lpstr>Multiple Access</vt:lpstr>
      <vt:lpstr>Transmission Direction</vt:lpstr>
      <vt:lpstr>PowerPoint Presentation</vt:lpstr>
      <vt:lpstr>PowerPoint Presentation</vt:lpstr>
      <vt:lpstr>Transmission Direction</vt:lpstr>
      <vt:lpstr>PowerPoint Presentation</vt:lpstr>
      <vt:lpstr>Switching</vt:lpstr>
      <vt:lpstr>Switching</vt:lpstr>
      <vt:lpstr>PowerPoint Presentation</vt:lpstr>
      <vt:lpstr>PowerPoint Presentation</vt:lpstr>
      <vt:lpstr>Switching</vt:lpstr>
      <vt:lpstr>Signal Strength</vt:lpstr>
      <vt:lpstr>PowerPoint Presentation</vt:lpstr>
      <vt:lpstr>PowerPoint Presentation</vt:lpstr>
      <vt:lpstr>PowerPoint Presentation</vt:lpstr>
      <vt:lpstr>Signal Strength</vt:lpstr>
      <vt:lpstr>Signal Strength</vt:lpstr>
      <vt:lpstr>PowerPoint Presentation</vt:lpstr>
      <vt:lpstr>PowerPoint Presentation</vt:lpstr>
      <vt:lpstr>Signal Strength</vt:lpstr>
      <vt:lpstr>Understanding Standards</vt:lpstr>
      <vt:lpstr>The Need For Standards</vt:lpstr>
      <vt:lpstr>Advantages and Disadvantages of Standards</vt:lpstr>
      <vt:lpstr>Types of Standards</vt:lpstr>
      <vt:lpstr>Types of Standards</vt:lpstr>
      <vt:lpstr>Telecommunications Standards Organizations</vt:lpstr>
      <vt:lpstr>Telecommunications Standards Organizations</vt:lpstr>
      <vt:lpstr>Regulatory Agencies</vt:lpstr>
      <vt:lpstr>Radio Frequency Spectrum</vt:lpstr>
      <vt:lpstr>PowerPoint Presentation</vt:lpstr>
      <vt:lpstr>Radio Frequency Spectrum</vt:lpstr>
      <vt:lpstr>PowerPoint Presentation</vt:lpstr>
      <vt:lpstr>Summary</vt:lpstr>
      <vt:lpstr>Summary</vt:lpstr>
      <vt:lpstr>Summary</vt:lpstr>
      <vt:lpstr>Homework (CDMA)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2021-09-01T01:41:48Z</dcterms:modified>
</cp:coreProperties>
</file>