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19" r:id="rId2"/>
    <p:sldId id="320" r:id="rId3"/>
    <p:sldId id="321" r:id="rId4"/>
    <p:sldId id="322" r:id="rId5"/>
    <p:sldId id="323" r:id="rId6"/>
    <p:sldId id="324" r:id="rId7"/>
    <p:sldId id="374" r:id="rId8"/>
    <p:sldId id="377" r:id="rId9"/>
    <p:sldId id="375" r:id="rId10"/>
    <p:sldId id="376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79" r:id="rId22"/>
    <p:sldId id="335" r:id="rId23"/>
    <p:sldId id="378" r:id="rId24"/>
    <p:sldId id="380" r:id="rId25"/>
    <p:sldId id="336" r:id="rId26"/>
    <p:sldId id="337" r:id="rId27"/>
    <p:sldId id="338" r:id="rId28"/>
    <p:sldId id="339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1" r:id="rId55"/>
    <p:sldId id="372" r:id="rId56"/>
    <p:sldId id="373" r:id="rId57"/>
    <p:sldId id="49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22222"/>
    <a:srgbClr val="FFFFFF"/>
    <a:srgbClr val="18B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3890" autoAdjust="0"/>
  </p:normalViewPr>
  <p:slideViewPr>
    <p:cSldViewPr>
      <p:cViewPr varScale="1">
        <p:scale>
          <a:sx n="97" d="100"/>
          <a:sy n="97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DE2134E-A337-4474-98C5-9E0117F5B7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2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481FFB-31D3-4714-846C-5AFB84A4FB4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5A12E-B956-46F5-85D7-4FAEB6B068A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60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44D3D-E78B-4402-B7F7-297BEFEEA3E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5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96E8B-7C86-4421-B72F-48222BD2A99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83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Antenna</a:t>
            </a:r>
          </a:p>
          <a:p>
            <a:pPr lvl="1"/>
            <a:r>
              <a:rPr lang="en-US"/>
              <a:t>Length of copper wire, or similar material with one end free and the other end connected to a receiver or transmitter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2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DF5DA-2253-41BE-BF26-C57AB6442498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7411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804D2-D6C6-4FA4-BEA7-B9F45026A90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51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8266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284E3-B6C0-4EA1-8DF0-E9241DA240D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2561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E0534-9CC3-4174-B567-38AF2233EBB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5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5555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F6CD3-CFE2-4C53-B780-1A18F035C47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5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64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0CED6-F20C-4AE8-9AD9-02AD26E2213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 element</a:t>
            </a:r>
            <a:r>
              <a:rPr lang="en-US" baseline="0" dirty="0"/>
              <a:t> – </a:t>
            </a:r>
            <a:r>
              <a:rPr lang="th-TH" baseline="0" dirty="0"/>
              <a:t>รับสัญญาณคลื่นแม่เหล็กไฟฟ้า ชนกับ </a:t>
            </a:r>
            <a:r>
              <a:rPr lang="en-US" baseline="0" dirty="0"/>
              <a:t>director element </a:t>
            </a:r>
            <a:r>
              <a:rPr lang="th-TH" baseline="0" dirty="0"/>
              <a:t>แรก ก็จะเหนี่ยวนำ คลื่นไฟฟ้า </a:t>
            </a:r>
            <a:r>
              <a:rPr lang="en-US" baseline="0" dirty="0"/>
              <a:t>element </a:t>
            </a:r>
            <a:r>
              <a:rPr lang="th-TH" baseline="0" dirty="0"/>
              <a:t>ถัด ๆ </a:t>
            </a:r>
            <a:r>
              <a:rPr lang="en-US" baseline="0" dirty="0"/>
              <a:t>(</a:t>
            </a:r>
            <a:r>
              <a:rPr lang="th-TH" baseline="0" dirty="0"/>
              <a:t>และเกิดสนามแม่เหล็กด้วย</a:t>
            </a:r>
            <a:r>
              <a:rPr lang="en-US" baseline="0" dirty="0"/>
              <a:t>)</a:t>
            </a:r>
            <a:r>
              <a:rPr lang="th-TH" baseline="0" dirty="0"/>
              <a:t> ไป ให้ เกิดคลื่นไฟฟ้า ไปถึง </a:t>
            </a:r>
            <a:r>
              <a:rPr lang="en-US" baseline="0" dirty="0"/>
              <a:t>Driven-dipole </a:t>
            </a:r>
            <a:r>
              <a:rPr lang="th-TH" baseline="0" dirty="0"/>
              <a:t> ยิ่งมี </a:t>
            </a:r>
            <a:r>
              <a:rPr lang="en-US" baseline="0" dirty="0"/>
              <a:t>Director element </a:t>
            </a:r>
            <a:r>
              <a:rPr lang="th-TH" baseline="0" dirty="0"/>
              <a:t>มากยิ่ง รับสัญญาณได้ดีขึ้น ตัว </a:t>
            </a:r>
            <a:r>
              <a:rPr lang="en-US" baseline="0" dirty="0"/>
              <a:t>Director element </a:t>
            </a:r>
            <a:r>
              <a:rPr lang="th-TH" baseline="0" dirty="0"/>
              <a:t>เป็นเสาบาง ๆ ไม่ต่อกับแผ่นวงจร คลื่นวิทยุ</a:t>
            </a:r>
            <a:endParaRPr lang="en-US" dirty="0"/>
          </a:p>
          <a:p>
            <a:r>
              <a:rPr lang="en-US" dirty="0"/>
              <a:t>Driven dipole – </a:t>
            </a:r>
            <a:r>
              <a:rPr lang="th-TH" dirty="0"/>
              <a:t>ต่อกับ วรจรวิทยุ แปลงจากสัญญาณไฟฟ้า เป็นข้อมูล </a:t>
            </a:r>
            <a:r>
              <a:rPr lang="en-US" dirty="0"/>
              <a:t>TV</a:t>
            </a:r>
          </a:p>
          <a:p>
            <a:r>
              <a:rPr lang="en-US" dirty="0"/>
              <a:t>Reflector – </a:t>
            </a:r>
            <a:r>
              <a:rPr lang="th-TH" dirty="0"/>
              <a:t>สะท้อนคลื่นที่รับเข้ามา</a:t>
            </a:r>
            <a:r>
              <a:rPr lang="th-TH" baseline="0" dirty="0"/>
              <a:t> </a:t>
            </a:r>
            <a:r>
              <a:rPr lang="en-US" baseline="0" dirty="0"/>
              <a:t>(</a:t>
            </a:r>
            <a:r>
              <a:rPr lang="th-TH" baseline="0" dirty="0"/>
              <a:t>เก็บตกสัญญาณที่เลยออกไป</a:t>
            </a:r>
            <a:r>
              <a:rPr lang="en-US" baseline="0" dirty="0"/>
              <a:t>)  </a:t>
            </a:r>
            <a:r>
              <a:rPr lang="th-TH" baseline="0" dirty="0"/>
              <a:t>ให้กับ </a:t>
            </a:r>
            <a:r>
              <a:rPr lang="en-US" baseline="0" dirty="0"/>
              <a:t>Driven dipole </a:t>
            </a:r>
          </a:p>
          <a:p>
            <a:endParaRPr lang="en-US" baseline="0" dirty="0"/>
          </a:p>
          <a:p>
            <a:r>
              <a:rPr lang="en-US" dirty="0"/>
              <a:t>https://pantip.com/topic/33235199</a:t>
            </a:r>
          </a:p>
        </p:txBody>
      </p:sp>
    </p:spTree>
    <p:extLst>
      <p:ext uri="{BB962C8B-B14F-4D97-AF65-F5344CB8AC3E}">
        <p14:creationId xmlns:p14="http://schemas.microsoft.com/office/powerpoint/2010/main" val="2137831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22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57E14-D64E-4B4B-925E-50305873FF4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778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13735-A71A-4250-919D-DF128B17F85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6571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4E9C6-CDF1-40BD-BA15-C9C2AA4062CC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1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0B75B-5096-4713-AC1E-98812C783686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66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92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88295-CB84-4744-AB47-7B94CEAC7D5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47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3A0761-84F8-4475-9211-E41B70D13BCE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3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6EE88-E69D-48AB-8B59-0C6786616D6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93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Radiation</a:t>
            </a:r>
            <a:r>
              <a:rPr lang="en-US" baseline="0" dirty="0"/>
              <a:t> pattern </a:t>
            </a:r>
            <a:r>
              <a:rPr lang="th-TH" baseline="0" dirty="0"/>
              <a:t>ของเสาอากาศ</a:t>
            </a:r>
            <a:r>
              <a:rPr lang="en-US" baseline="0" dirty="0"/>
              <a:t> </a:t>
            </a:r>
            <a:r>
              <a:rPr lang="th-TH" baseline="0" dirty="0"/>
              <a:t>ใช้เพื่อ แสดงความแรงของคลื่นวิทยุในทิศทางต่าง ๆ โดยรอบสายอากาศ ที่ระยะห่างคงที่จากสายอากาศ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13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DA690-620C-4133-B8E7-D562AABA69B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Omini</a:t>
            </a:r>
            <a:endParaRPr lang="en-US" dirty="0"/>
          </a:p>
          <a:p>
            <a:r>
              <a:rPr lang="th-TH" dirty="0"/>
              <a:t>แผ่กระจายเท่ากันทุกทิศทาง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Yagi</a:t>
            </a:r>
            <a:endParaRPr lang="en-US" dirty="0"/>
          </a:p>
          <a:p>
            <a:r>
              <a:rPr lang="en-US" dirty="0"/>
              <a:t>minor lobe – </a:t>
            </a:r>
            <a:r>
              <a:rPr lang="th-TH" dirty="0"/>
              <a:t>พูคลื่นเล็ก</a:t>
            </a:r>
            <a:r>
              <a:rPr lang="en-US" dirty="0"/>
              <a:t> (side lobes, back lobe)</a:t>
            </a:r>
          </a:p>
          <a:p>
            <a:r>
              <a:rPr lang="en-US" dirty="0"/>
              <a:t>Main lobe – </a:t>
            </a:r>
            <a:r>
              <a:rPr lang="th-TH" dirty="0"/>
              <a:t>พูคลื่นหลัก เป็นพูคลื่นที่มีความแรงมากที่สุด</a:t>
            </a:r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10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59158-FB9B-4CDA-B61C-DE2DCE4D9D7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66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59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F8E28-A1CC-4241-A874-8441F1C605F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Antenna polarization =&gt; it oscillates</a:t>
            </a:r>
            <a:r>
              <a:rPr lang="en-US" baseline="0" dirty="0"/>
              <a:t> either horizontally or vertically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15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99077-EA4B-40D5-980A-F63C4B42565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92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00241-3F23-48A4-BDE2-E8ABA8C2A7EC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3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E98C5-BEA6-47F0-8F14-7ADAD068486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7896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62BBD-5A90-45F5-8F4A-5E9A8EAF1654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11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473010-8410-45A8-B7A4-2C32259D870E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08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DDAE5-EB54-4D56-ADDC-320503388A39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51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BDF22-D2BE-4F0A-B12B-18C6B32CB662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10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23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E9BF-029C-4E69-8DA7-EB66A61DC4CC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Antenna</a:t>
            </a:r>
            <a:r>
              <a:rPr lang="en-US" baseline="0" dirty="0"/>
              <a:t> </a:t>
            </a:r>
            <a:r>
              <a:rPr lang="th-TH" baseline="0" dirty="0"/>
              <a:t>ที่ ถอดออกได้ จะต้องเป็นแบบ </a:t>
            </a:r>
            <a:r>
              <a:rPr lang="en-US" baseline="0" dirty="0"/>
              <a:t>Non-standard connector </a:t>
            </a:r>
            <a:r>
              <a:rPr lang="th-TH" baseline="0" dirty="0"/>
              <a:t>ใช้กับ </a:t>
            </a:r>
            <a:r>
              <a:rPr lang="en-US" baseline="0" dirty="0"/>
              <a:t>transmitter </a:t>
            </a:r>
            <a:r>
              <a:rPr lang="th-TH" baseline="0" dirty="0"/>
              <a:t>นั้น ๆ เท่านั้น เพื่อป้องกัน </a:t>
            </a:r>
            <a:r>
              <a:rPr lang="en-US" baseline="0" dirty="0"/>
              <a:t>transmitter </a:t>
            </a:r>
            <a:r>
              <a:rPr lang="th-TH" baseline="0" dirty="0"/>
              <a:t>ที่ส่งกำลังส่งเกินกว่า </a:t>
            </a:r>
            <a:r>
              <a:rPr lang="en-US" baseline="0" dirty="0"/>
              <a:t>EIRP </a:t>
            </a:r>
            <a:r>
              <a:rPr lang="th-TH" baseline="0" dirty="0"/>
              <a:t>ที่กำหนดโดย </a:t>
            </a:r>
            <a:r>
              <a:rPr lang="en-US" baseline="0" dirty="0"/>
              <a:t>FCC </a:t>
            </a:r>
          </a:p>
          <a:p>
            <a:r>
              <a:rPr lang="th-TH" baseline="0" dirty="0"/>
              <a:t>ผู้ใช้ สามารถซื้อ </a:t>
            </a:r>
            <a:r>
              <a:rPr lang="en-US" baseline="0" dirty="0"/>
              <a:t>Transmitter </a:t>
            </a:r>
            <a:r>
              <a:rPr lang="th-TH" baseline="0" dirty="0"/>
              <a:t>โดยไม่มี </a:t>
            </a:r>
            <a:r>
              <a:rPr lang="en-US" baseline="0" dirty="0"/>
              <a:t>Antenna </a:t>
            </a:r>
            <a:r>
              <a:rPr lang="th-TH" baseline="0" dirty="0"/>
              <a:t>ได้ แต่ตัว </a:t>
            </a:r>
            <a:r>
              <a:rPr lang="en-US" baseline="0" dirty="0"/>
              <a:t>Antenna </a:t>
            </a:r>
            <a:r>
              <a:rPr lang="th-TH" baseline="0" dirty="0"/>
              <a:t>ที่กำลังสูง จะต้องไม่ใช่ </a:t>
            </a:r>
            <a:r>
              <a:rPr lang="en-US" baseline="0" dirty="0"/>
              <a:t>standard connector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8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A8F23-9457-42B2-A9D3-DC680D442A42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feet = 30.48 meters</a:t>
            </a:r>
          </a:p>
          <a:p>
            <a:r>
              <a:rPr lang="en-US" dirty="0"/>
              <a:t>10 feet (3</a:t>
            </a:r>
            <a:r>
              <a:rPr lang="en-US" baseline="0" dirty="0"/>
              <a:t> m.) </a:t>
            </a:r>
            <a:r>
              <a:rPr lang="en-US" dirty="0"/>
              <a:t> =&gt;</a:t>
            </a:r>
            <a:r>
              <a:rPr lang="en-US" baseline="0" dirty="0"/>
              <a:t> loss = 3.9 dB (LMR-100) =&gt; transmitter output loss &gt; half of energy (before adding connector losses)</a:t>
            </a:r>
          </a:p>
          <a:p>
            <a:r>
              <a:rPr lang="en-US" baseline="0" dirty="0"/>
              <a:t>                            loss = 0.7 dB (LMR-400) </a:t>
            </a:r>
            <a:endParaRPr lang="en-US" dirty="0"/>
          </a:p>
          <a:p>
            <a:r>
              <a:rPr lang="en-US" dirty="0"/>
              <a:t>Thick cable</a:t>
            </a:r>
            <a:r>
              <a:rPr lang="en-US" baseline="0" dirty="0"/>
              <a:t> =&gt; less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22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E92D9-9F03-4336-81A5-7928BD102D34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between trans – </a:t>
            </a:r>
            <a:r>
              <a:rPr lang="en-US" dirty="0" err="1"/>
              <a:t>recv</a:t>
            </a:r>
            <a:r>
              <a:rPr lang="en-US" baseline="0" dirty="0"/>
              <a:t> through air/atmosphere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22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F1776-9B43-4B21-A011-893647A6AEF4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33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36A73-8653-4E79-81D8-124CB87B2215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99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ECD7C-92D5-4044-9A33-2558030C5292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77375-3BD8-4987-BAD2-D29E62E0459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90306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CA86C-592B-4E5A-B9C1-3997F90EF85A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218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A031C-1AA5-4059-B0C4-26B97A6CAC35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32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B6E46-0200-476B-96D1-BE0840E9E39A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82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07311-F546-4CC8-A1A2-38013C4580C0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450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D70C3-EDE9-4112-B3E8-BFC5BC218210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42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79E3A-0D74-412C-9219-4D1202047CCB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16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80C67-A431-4356-AD68-AFABA39B3DE6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42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AD331-CB83-443C-8CCE-0210EFC14AF9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4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EE05F-A33F-4E49-A2A0-1846D1A6C39F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3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3C828-E035-4270-9918-FEFC906F8C37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6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C8DEC-2128-4278-9203-F3EA03E3159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45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65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B3391-B2CC-4260-8916-C6C4FB41DB0A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9360-7F2A-45F4-BCD2-0A137C3A16F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749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 Isotropic</a:t>
            </a:r>
            <a:r>
              <a:rPr lang="en-US" baseline="0" dirty="0"/>
              <a:t> Radiate Power (EIRP) </a:t>
            </a:r>
            <a:r>
              <a:rPr lang="th-TH" baseline="0" dirty="0"/>
              <a:t>ใช้กำหนดว่า สุทธิ์แล้วสามารถส่งได้ไกลแค่ไหนที่ไม่ชนกับ ตัวส่งตัวอื่น ที่ความถี่ช่วงเดียวกัน</a:t>
            </a:r>
          </a:p>
          <a:p>
            <a:endParaRPr lang="th-TH" baseline="0" dirty="0"/>
          </a:p>
          <a:p>
            <a:r>
              <a:rPr lang="en-US" baseline="0" dirty="0"/>
              <a:t>Active Gain  = Transmitter amplifier (+dB)  :  </a:t>
            </a:r>
          </a:p>
          <a:p>
            <a:r>
              <a:rPr lang="en-US" baseline="0" dirty="0"/>
              <a:t>Passive Gain = Antenna focus (+dB)</a:t>
            </a:r>
          </a:p>
          <a:p>
            <a:r>
              <a:rPr lang="en-US" baseline="0" dirty="0"/>
              <a:t>Loss = Loss in cable, connector (-dB)</a:t>
            </a:r>
          </a:p>
          <a:p>
            <a:r>
              <a:rPr lang="en-US" baseline="0" dirty="0"/>
              <a:t>EIRP =&gt; Total dB = Effective Isotropic Radiated Power (output power: net gain)</a:t>
            </a:r>
          </a:p>
          <a:p>
            <a:endParaRPr lang="en-US" dirty="0"/>
          </a:p>
          <a:p>
            <a:r>
              <a:rPr lang="en-US" dirty="0"/>
              <a:t>For Unlicensed band</a:t>
            </a:r>
            <a:r>
              <a:rPr lang="en-US" baseline="0" dirty="0"/>
              <a:t> (not mean </a:t>
            </a:r>
            <a:r>
              <a:rPr lang="en-US" baseline="0" dirty="0" err="1"/>
              <a:t>uncontrol</a:t>
            </a:r>
            <a:r>
              <a:rPr lang="en-US" baseline="0" dirty="0"/>
              <a:t>)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Max transmitter output power = 1 watt (for unlicensed, not mean </a:t>
            </a:r>
            <a:r>
              <a:rPr lang="en-US" baseline="0" dirty="0" err="1"/>
              <a:t>uncontrol</a:t>
            </a:r>
            <a:r>
              <a:rPr lang="en-US" baseline="0" dirty="0"/>
              <a:t>)</a:t>
            </a:r>
          </a:p>
          <a:p>
            <a:r>
              <a:rPr lang="en-US" dirty="0"/>
              <a:t>Max EIRP power = 4 watt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81FFB-31D3-4714-846C-5AFB84A4FB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6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887DE-B89C-492A-A7CE-F0F49A432A4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dBi</a:t>
            </a:r>
            <a:r>
              <a:rPr lang="en-CA" dirty="0"/>
              <a:t> =&gt; </a:t>
            </a:r>
            <a:r>
              <a:rPr lang="en-US" dirty="0"/>
              <a:t>compare</a:t>
            </a:r>
            <a:r>
              <a:rPr lang="en-US" baseline="0" dirty="0"/>
              <a:t> perfect sphere all directions radiator</a:t>
            </a:r>
          </a:p>
          <a:p>
            <a:r>
              <a:rPr lang="en-US" baseline="0" dirty="0" err="1"/>
              <a:t>dBd</a:t>
            </a:r>
            <a:r>
              <a:rPr lang="en-US" baseline="0" dirty="0"/>
              <a:t> =&gt; compare dipole antenna (= 2.15 </a:t>
            </a:r>
            <a:r>
              <a:rPr lang="en-US" baseline="0" dirty="0" err="1"/>
              <a:t>dBi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/>
              <a:t>Antenna 2 </a:t>
            </a:r>
            <a:r>
              <a:rPr lang="en-US" baseline="0" dirty="0" err="1"/>
              <a:t>dBd</a:t>
            </a:r>
            <a:r>
              <a:rPr lang="en-US" baseline="0" dirty="0"/>
              <a:t> = 2 </a:t>
            </a:r>
            <a:r>
              <a:rPr lang="en-US" baseline="0" dirty="0" err="1"/>
              <a:t>dBi</a:t>
            </a:r>
            <a:r>
              <a:rPr lang="en-US" baseline="0" dirty="0"/>
              <a:t> + 2.15 </a:t>
            </a:r>
            <a:r>
              <a:rPr lang="en-US" baseline="0" dirty="0" err="1"/>
              <a:t>dBi</a:t>
            </a:r>
            <a:r>
              <a:rPr lang="en-US" baseline="0" dirty="0"/>
              <a:t> = 4.15 </a:t>
            </a:r>
            <a:r>
              <a:rPr lang="en-US" baseline="0" dirty="0" err="1"/>
              <a:t>dBi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0658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16852-E7BE-4D78-B9CD-ECB62B6D577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4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181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4DA280-0A17-48B1-ACCE-270983DBC249}" type="datetime1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56F621-E33F-459E-B695-6585999EC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wwarodom\Desktop\CoE-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6225" y="6067125"/>
            <a:ext cx="734036" cy="6858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F7F1-B67A-4422-9B4E-405B24CB290B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1E03-0BC7-43DF-9ED0-B4950C2250AC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66DAB0-00AC-4700-BFF7-A2F30D80D54C}" type="datetime1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56D702-C1CC-4808-B700-8071853D4844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CB1AB-99C3-4084-8FF9-2B8CB942BFB8}" type="datetime1">
              <a:rPr lang="en-US" smtClean="0"/>
              <a:pPr/>
              <a:t>9/9/2021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6DD40-FD86-4128-8C31-EABA7AC1E4A3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041FB5D-350D-4DDD-8A34-0E414F51AE7B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CB2693-6F48-4E19-B7FB-74819F211641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428206-DC19-45F8-A10E-796721CFAA4F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A1316D-32E7-48E0-A4D6-83899DA69DA4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EBE6E2-581F-4F9F-90A0-1F8847263EBC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676E-715A-4B8D-A353-498717576BAC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94B4A-E975-484A-BE51-38BA3E919170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3A45D-EDD6-43EC-88E0-3AEF6A587188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C8790-31D3-493E-8B8A-33259BC327DE}" type="slidenum">
              <a:rPr lang="en-US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10F2-E259-4123-9390-B30547B79779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0FC9E1-1AE5-4539-B4E3-9091AE08A663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4D3443D-A294-4071-BF7F-65ECA75C0CC4}" type="datetime1">
              <a:rPr lang="en-US" smtClean="0"/>
              <a:pPr/>
              <a:t>9/9/2021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AA788C7-3601-4B05-836F-5C0474E32527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C4F533-6E44-4C59-A9B0-CFFE6B377463}" type="datetime1">
              <a:rPr lang="en-US" smtClean="0"/>
              <a:pPr/>
              <a:t>9/9/2021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242-306 Mobile and Wireless Computing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7DBB4F-1F53-437B-B5E5-7725B304CC3B}" type="slidenum">
              <a:rPr lang="en-US" smtClean="0"/>
              <a:pPr/>
              <a:t>‹#›</a:t>
            </a:fld>
            <a:endParaRPr lang="en-US" sz="2000" dirty="0"/>
          </a:p>
        </p:txBody>
      </p:sp>
      <p:pic>
        <p:nvPicPr>
          <p:cNvPr id="125954" name="Picture 2" descr="C:\Users\wwarodom\Desktop\CoE-logo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535" y="524936"/>
            <a:ext cx="434363" cy="40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8001000" cy="1295400"/>
          </a:xfrm>
        </p:spPr>
        <p:txBody>
          <a:bodyPr>
            <a:normAutofit/>
          </a:bodyPr>
          <a:lstStyle/>
          <a:p>
            <a:r>
              <a:rPr lang="en-US" sz="3600" b="1" dirty="0"/>
              <a:t>Chapter 4</a:t>
            </a:r>
            <a:br>
              <a:rPr lang="en-US" sz="3600" b="1" dirty="0"/>
            </a:br>
            <a:r>
              <a:rPr lang="en-US" sz="3600" b="1" dirty="0"/>
              <a:t>HOW antennas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/>
              <a:t>Reference:</a:t>
            </a:r>
            <a:r>
              <a:rPr lang="en-US" sz="1800" i="1" dirty="0"/>
              <a:t> Jorge </a:t>
            </a:r>
            <a:r>
              <a:rPr lang="en-US" sz="1800" i="1" dirty="0" err="1"/>
              <a:t>Olenewa</a:t>
            </a:r>
            <a:r>
              <a:rPr lang="en-US" sz="1800" i="1" dirty="0"/>
              <a:t>, Guide to Wireless Communications, 3</a:t>
            </a:r>
            <a:r>
              <a:rPr lang="en-US" sz="1800" i="1" baseline="30000" dirty="0"/>
              <a:t>rd</a:t>
            </a:r>
            <a:r>
              <a:rPr lang="en-US" sz="1800" i="1" dirty="0"/>
              <a:t> edition, ISBN-13: 9781111307318,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4462790"/>
            <a:ext cx="1951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Department of Computer Engineering, Faculty of Engineering</a:t>
            </a:r>
            <a:br>
              <a:rPr lang="en-US" b="1" dirty="0"/>
            </a:br>
            <a:r>
              <a:rPr lang="en-US" b="1" dirty="0"/>
              <a:t>Prince of </a:t>
            </a:r>
            <a:r>
              <a:rPr lang="en-US" b="1" dirty="0" err="1"/>
              <a:t>Songkla</a:t>
            </a:r>
            <a:r>
              <a:rPr lang="en-US" b="1" dirty="0"/>
              <a:t> University, </a:t>
            </a:r>
            <a:r>
              <a:rPr lang="en-US" b="1" dirty="0" err="1"/>
              <a:t>Phuket</a:t>
            </a:r>
            <a:r>
              <a:rPr lang="en-US" b="1" dirty="0"/>
              <a:t> Campus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Absolute power level of a signal is supplied by a transmitter, the strength of the output is +36 </a:t>
            </a:r>
            <a:r>
              <a:rPr lang="en-US" sz="2000" dirty="0" err="1"/>
              <a:t>dBm</a:t>
            </a:r>
            <a:r>
              <a:rPr lang="en-US" sz="2000" dirty="0"/>
              <a:t>. What is the output power in watts?</a:t>
            </a:r>
          </a:p>
          <a:p>
            <a:r>
              <a:rPr lang="en-US" sz="2000" dirty="0"/>
              <a:t>The absolute power signal is calculated as follow:</a:t>
            </a:r>
          </a:p>
          <a:p>
            <a:pPr>
              <a:buNone/>
            </a:pPr>
            <a:r>
              <a:rPr lang="en-US" sz="2000" dirty="0"/>
              <a:t>		36 </a:t>
            </a:r>
            <a:r>
              <a:rPr lang="en-US" sz="2000" dirty="0" err="1"/>
              <a:t>dBm</a:t>
            </a:r>
            <a:r>
              <a:rPr lang="en-US" sz="2000" dirty="0"/>
              <a:t> = 10 </a:t>
            </a:r>
            <a:r>
              <a:rPr lang="en-US" sz="2000" dirty="0" err="1"/>
              <a:t>dBm</a:t>
            </a:r>
            <a:r>
              <a:rPr lang="en-US" sz="2000" dirty="0"/>
              <a:t> + 10 </a:t>
            </a:r>
            <a:r>
              <a:rPr lang="en-US" sz="2000" dirty="0" err="1"/>
              <a:t>dBm</a:t>
            </a:r>
            <a:r>
              <a:rPr lang="en-US" sz="2000" dirty="0"/>
              <a:t> + 10 </a:t>
            </a:r>
            <a:r>
              <a:rPr lang="en-US" sz="2000" dirty="0" err="1"/>
              <a:t>dBm</a:t>
            </a:r>
            <a:r>
              <a:rPr lang="en-US" sz="2000" dirty="0"/>
              <a:t> + 3 </a:t>
            </a:r>
            <a:r>
              <a:rPr lang="en-US" sz="2000" dirty="0" err="1"/>
              <a:t>dBm</a:t>
            </a:r>
            <a:r>
              <a:rPr lang="en-US" sz="2000" dirty="0"/>
              <a:t> + 3 </a:t>
            </a:r>
            <a:r>
              <a:rPr lang="en-US" sz="2000" dirty="0" err="1"/>
              <a:t>dBm</a:t>
            </a:r>
            <a:endParaRPr lang="en-US" sz="2000" dirty="0"/>
          </a:p>
          <a:p>
            <a:r>
              <a:rPr lang="en-US" sz="2000" dirty="0"/>
              <a:t>Since 0 </a:t>
            </a:r>
            <a:r>
              <a:rPr lang="en-US" sz="2000" dirty="0" err="1"/>
              <a:t>dBm</a:t>
            </a:r>
            <a:r>
              <a:rPr lang="en-US" sz="2000" dirty="0"/>
              <a:t> = 1 </a:t>
            </a:r>
            <a:r>
              <a:rPr lang="en-US" sz="2000" dirty="0" err="1"/>
              <a:t>mW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	10 </a:t>
            </a:r>
            <a:r>
              <a:rPr lang="en-US" sz="2000" dirty="0" err="1"/>
              <a:t>dBm</a:t>
            </a:r>
            <a:r>
              <a:rPr lang="en-US" sz="2000" dirty="0"/>
              <a:t> =&gt; 10 </a:t>
            </a:r>
            <a:r>
              <a:rPr lang="en-US" sz="2000" dirty="0" err="1"/>
              <a:t>mW</a:t>
            </a:r>
            <a:r>
              <a:rPr lang="en-US" sz="2000" dirty="0"/>
              <a:t> (multiplied by 10)</a:t>
            </a:r>
          </a:p>
          <a:p>
            <a:pPr>
              <a:buNone/>
            </a:pPr>
            <a:r>
              <a:rPr lang="en-US" sz="2000" dirty="0"/>
              <a:t>		x 2 of 10 </a:t>
            </a:r>
            <a:r>
              <a:rPr lang="en-US" sz="2000" dirty="0" err="1"/>
              <a:t>dBm</a:t>
            </a:r>
            <a:r>
              <a:rPr lang="en-US" sz="2000" dirty="0"/>
              <a:t> =&gt; 10mW x 10</a:t>
            </a:r>
            <a:r>
              <a:rPr lang="en-US" sz="2000" baseline="30000" dirty="0"/>
              <a:t>2</a:t>
            </a:r>
            <a:r>
              <a:rPr lang="en-US" sz="2000" dirty="0"/>
              <a:t> = 1000 </a:t>
            </a:r>
            <a:r>
              <a:rPr lang="en-US" sz="2000" dirty="0" err="1"/>
              <a:t>mW</a:t>
            </a:r>
            <a:r>
              <a:rPr lang="en-US" sz="2000" dirty="0"/>
              <a:t> = 1 W</a:t>
            </a:r>
          </a:p>
          <a:p>
            <a:pPr>
              <a:buNone/>
            </a:pPr>
            <a:r>
              <a:rPr lang="en-US" sz="2000" dirty="0"/>
              <a:t>		x 2 of 3 </a:t>
            </a:r>
            <a:r>
              <a:rPr lang="en-US" sz="2000" dirty="0" err="1"/>
              <a:t>dBm</a:t>
            </a:r>
            <a:r>
              <a:rPr lang="en-US" sz="2000" dirty="0"/>
              <a:t> =&gt; 1 W x 2 x 2 = 4 W</a:t>
            </a:r>
          </a:p>
          <a:p>
            <a:r>
              <a:rPr lang="en-US" sz="2000" dirty="0"/>
              <a:t>The output power in watts = 4 W.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10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>
            <a:normAutofit/>
          </a:bodyPr>
          <a:lstStyle/>
          <a:p>
            <a:r>
              <a:rPr lang="en-US" sz="2400" dirty="0"/>
              <a:t>dBm</a:t>
            </a:r>
          </a:p>
          <a:p>
            <a:pPr lvl="1"/>
            <a:r>
              <a:rPr lang="en-US" sz="2000" dirty="0"/>
              <a:t>Relative way to indicate an absolute power level in the linear Watt scale</a:t>
            </a:r>
          </a:p>
          <a:p>
            <a:pPr lvl="1"/>
            <a:r>
              <a:rPr lang="en-US" sz="2000" dirty="0"/>
              <a:t>1 mW = 0 dBm</a:t>
            </a:r>
          </a:p>
          <a:p>
            <a:r>
              <a:rPr lang="en-US" sz="2400" dirty="0"/>
              <a:t>Isotropic radiator</a:t>
            </a:r>
          </a:p>
          <a:p>
            <a:pPr lvl="1"/>
            <a:r>
              <a:rPr lang="en-US" sz="2000" dirty="0"/>
              <a:t>Theoretically perfect sphere that radiates energy equally in all directions</a:t>
            </a:r>
          </a:p>
          <a:p>
            <a:pPr lvl="2"/>
            <a:r>
              <a:rPr lang="en-US" sz="1800" dirty="0"/>
              <a:t>Not possible to build a real isotropic radiator since it needs a power source or signal cable connected to it at some point on the surface.</a:t>
            </a:r>
          </a:p>
          <a:p>
            <a:pPr lvl="1"/>
            <a:r>
              <a:rPr lang="en-US" sz="2000" dirty="0"/>
              <a:t>Provides a reference point for representing the gain of an antenna</a:t>
            </a:r>
          </a:p>
          <a:p>
            <a:pPr lvl="2"/>
            <a:r>
              <a:rPr lang="en-US" sz="1800" dirty="0"/>
              <a:t>A unit for the antenna gain compared to an isotropic radiator gain</a:t>
            </a:r>
          </a:p>
          <a:p>
            <a:pPr lvl="2"/>
            <a:r>
              <a:rPr lang="en-US" sz="1800" dirty="0"/>
              <a:t>Usually expressed in dB isotropic (</a:t>
            </a:r>
            <a:r>
              <a:rPr lang="en-US" sz="1800" dirty="0" err="1"/>
              <a:t>dBi</a:t>
            </a:r>
            <a:r>
              <a:rPr lang="en-US" sz="1800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/>
              <a:t>Decibel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11</a:t>
            </a:fld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724090"/>
            <a:ext cx="4724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sun is the closest to an isotropic radiator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For microwave and higher frequency antennas</a:t>
            </a:r>
          </a:p>
          <a:p>
            <a:pPr lvl="1"/>
            <a:r>
              <a:rPr lang="en-US" sz="2400" dirty="0"/>
              <a:t>Gain is usually expressed in dB dipole (dBd)</a:t>
            </a:r>
          </a:p>
          <a:p>
            <a:pPr lvl="1"/>
            <a:r>
              <a:rPr lang="en-US" sz="2400" dirty="0"/>
              <a:t>dBd is referred to a reference dipole antenna</a:t>
            </a:r>
          </a:p>
          <a:p>
            <a:r>
              <a:rPr lang="en-US" sz="2800" dirty="0"/>
              <a:t>Dipole</a:t>
            </a:r>
          </a:p>
          <a:p>
            <a:pPr lvl="1"/>
            <a:r>
              <a:rPr lang="en-US" sz="2400" dirty="0"/>
              <a:t>The smallest, simplest, most practical type of antenna that can be made</a:t>
            </a:r>
          </a:p>
          <a:p>
            <a:pPr lvl="2"/>
            <a:r>
              <a:rPr lang="en-US" sz="2000" dirty="0"/>
              <a:t>But that also exhibits the least amount of gain</a:t>
            </a:r>
          </a:p>
          <a:p>
            <a:pPr lvl="1"/>
            <a:r>
              <a:rPr lang="en-US" sz="2400" dirty="0"/>
              <a:t>Has a fixed gain over that of an isotropic radiator of 2.15 dB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/>
              <a:t>Decibel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12</a:t>
            </a:fld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4267200"/>
            <a:ext cx="1066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dipole antenna</a:t>
            </a:r>
          </a:p>
        </p:txBody>
      </p:sp>
      <p:pic>
        <p:nvPicPr>
          <p:cNvPr id="101378" name="Picture 2" descr="https://encrypted-tbn0.gstatic.com/images?q=tbn:ANd9GcRHr_1EbAmy60zGNSuUTRxS-ajsFqQaSSsNQtZKJM0ZBVhnQY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06" y="4086225"/>
            <a:ext cx="943069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542" y="4267200"/>
            <a:ext cx="3900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Table 4-1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Decibel values and references</a:t>
            </a:r>
          </a:p>
        </p:txBody>
      </p:sp>
      <p:pic>
        <p:nvPicPr>
          <p:cNvPr id="1026" name="Picture 2" descr="C:\Users\Julie\Documents\DropBox\InstructorManuals\GuidetoWireless\Tables\ch04\Table 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1"/>
            <a:ext cx="8301192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Characteristics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305800" cy="4343400"/>
          </a:xfrm>
        </p:spPr>
        <p:txBody>
          <a:bodyPr>
            <a:normAutofit/>
          </a:bodyPr>
          <a:lstStyle/>
          <a:p>
            <a:r>
              <a:rPr lang="en-US" sz="3600" dirty="0"/>
              <a:t>Characteristics of antennas</a:t>
            </a:r>
          </a:p>
          <a:p>
            <a:pPr lvl="1"/>
            <a:r>
              <a:rPr lang="en-US" sz="3200" dirty="0"/>
              <a:t> Types</a:t>
            </a:r>
          </a:p>
          <a:p>
            <a:pPr lvl="1"/>
            <a:r>
              <a:rPr lang="en-US" sz="3200" dirty="0"/>
              <a:t> Sizes</a:t>
            </a:r>
          </a:p>
          <a:p>
            <a:pPr lvl="1"/>
            <a:r>
              <a:rPr lang="en-US" sz="3200" dirty="0"/>
              <a:t> Shapes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394B4A-E975-484A-BE51-38BA3E919170}" type="slidenum">
              <a:rPr lang="en-US" smtClean="0"/>
              <a:pPr/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Types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305800" cy="4495800"/>
          </a:xfrm>
        </p:spPr>
        <p:txBody>
          <a:bodyPr>
            <a:normAutofit/>
          </a:bodyPr>
          <a:lstStyle/>
          <a:p>
            <a:r>
              <a:rPr lang="en-US" dirty="0"/>
              <a:t>Passive antennas</a:t>
            </a:r>
          </a:p>
          <a:p>
            <a:pPr lvl="1"/>
            <a:r>
              <a:rPr lang="en-US" dirty="0"/>
              <a:t>The most common type</a:t>
            </a:r>
          </a:p>
          <a:p>
            <a:pPr lvl="1"/>
            <a:r>
              <a:rPr lang="en-US" dirty="0"/>
              <a:t>Constructed of a piece of metal, wire, or similar conductive material</a:t>
            </a:r>
          </a:p>
          <a:p>
            <a:pPr lvl="1"/>
            <a:r>
              <a:rPr lang="en-US" dirty="0"/>
              <a:t>Does not amplify the signal in any way</a:t>
            </a:r>
          </a:p>
          <a:p>
            <a:pPr lvl="1"/>
            <a:r>
              <a:rPr lang="en-US" dirty="0"/>
              <a:t>Directional gain</a:t>
            </a:r>
          </a:p>
          <a:p>
            <a:pPr lvl="2"/>
            <a:r>
              <a:rPr lang="en-US" dirty="0"/>
              <a:t>Passive antennas radiate the RF energy supplied by the transmitter in one direction</a:t>
            </a:r>
          </a:p>
          <a:p>
            <a:pPr lvl="2"/>
            <a:r>
              <a:rPr lang="en-US" dirty="0"/>
              <a:t>Exhibits an effective gain that is similar to amplification of the signal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394B4A-E975-484A-BE51-38BA3E919170}" type="slidenum">
              <a:rPr lang="en-US" smtClean="0"/>
              <a:pPr/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ie\Documents\DropBox\InstructorManuals\GuidetoWireless\Figures\07318_ch04\07318_ch04_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38200"/>
            <a:ext cx="3581400" cy="44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5618" y="5724281"/>
            <a:ext cx="269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Directional gain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16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685800"/>
            <a:ext cx="3657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Shapes of passive antennas radiate the RF energy in one direction called directional gain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4876800"/>
            <a:ext cx="19812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Far distance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2362200"/>
            <a:ext cx="19812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Wide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04800"/>
            <a:ext cx="3657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Comparison RF signal as the light</a:t>
            </a:r>
          </a:p>
        </p:txBody>
      </p:sp>
    </p:spTree>
    <p:extLst>
      <p:ext uri="{BB962C8B-B14F-4D97-AF65-F5344CB8AC3E}">
        <p14:creationId xmlns:p14="http://schemas.microsoft.com/office/powerpoint/2010/main" val="30816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/>
          <a:lstStyle/>
          <a:p>
            <a:r>
              <a:rPr lang="en-US" dirty="0"/>
              <a:t>Active antennas</a:t>
            </a:r>
          </a:p>
          <a:p>
            <a:pPr lvl="1"/>
            <a:r>
              <a:rPr lang="en-US" dirty="0"/>
              <a:t>Passive antennas with an amplifier built-in</a:t>
            </a:r>
          </a:p>
          <a:p>
            <a:pPr lvl="1"/>
            <a:r>
              <a:rPr lang="en-US" dirty="0"/>
              <a:t>Amplifier is connected directly to the piece of metal that forms the antenna itself</a:t>
            </a:r>
          </a:p>
          <a:p>
            <a:pPr lvl="1"/>
            <a:r>
              <a:rPr lang="en-US" dirty="0"/>
              <a:t>Most active antennas have only one electrical connection</a:t>
            </a:r>
          </a:p>
          <a:p>
            <a:pPr lvl="2"/>
            <a:r>
              <a:rPr lang="en-US" dirty="0"/>
              <a:t>RF signal and the power for the amplifier are supplied on the same conductor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Types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Sizes and Shapes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05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Size and shape of an antenna depend on:</a:t>
            </a:r>
          </a:p>
          <a:p>
            <a:pPr lvl="1"/>
            <a:r>
              <a:rPr lang="en-US" dirty="0"/>
              <a:t>Frequency on which the antenna will transmit and receive</a:t>
            </a:r>
          </a:p>
          <a:p>
            <a:pPr lvl="1"/>
            <a:r>
              <a:rPr lang="en-US" dirty="0"/>
              <a:t>Direction of the radiated electromagnetic wave</a:t>
            </a:r>
          </a:p>
          <a:p>
            <a:pPr lvl="1"/>
            <a:r>
              <a:rPr lang="en-US" dirty="0"/>
              <a:t>Power with which the antenna must transmit</a:t>
            </a:r>
          </a:p>
          <a:p>
            <a:r>
              <a:rPr lang="en-US" dirty="0"/>
              <a:t>Antenna size is proportional to the wavelength it is designed to transmit or receive</a:t>
            </a:r>
          </a:p>
          <a:p>
            <a:r>
              <a:rPr lang="en-US" dirty="0"/>
              <a:t>Require larger antennas</a:t>
            </a:r>
          </a:p>
          <a:p>
            <a:pPr lvl="1"/>
            <a:r>
              <a:rPr lang="en-US" dirty="0"/>
              <a:t>Lower frequency signals</a:t>
            </a:r>
          </a:p>
          <a:p>
            <a:pPr lvl="1"/>
            <a:r>
              <a:rPr lang="en-US" dirty="0"/>
              <a:t>Higher gain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394B4A-E975-484A-BE51-38BA3E919170}" type="slidenum">
              <a:rPr lang="en-US" smtClean="0"/>
              <a:pPr/>
              <a:t>18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/>
              <a:t>Antenna Sizes and Shapes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343400"/>
          </a:xfrm>
        </p:spPr>
        <p:txBody>
          <a:bodyPr>
            <a:normAutofit/>
          </a:bodyPr>
          <a:lstStyle/>
          <a:p>
            <a:r>
              <a:rPr lang="en-US" dirty="0"/>
              <a:t>Omnidirectional antennas</a:t>
            </a:r>
          </a:p>
          <a:p>
            <a:pPr lvl="1"/>
            <a:r>
              <a:rPr lang="en-US" dirty="0"/>
              <a:t>Used to transmit and receive signals from all directions with relatively equal intensity</a:t>
            </a:r>
          </a:p>
          <a:p>
            <a:pPr lvl="1"/>
            <a:r>
              <a:rPr lang="en-US" dirty="0"/>
              <a:t>Longer omnidirectional antennas usually have a higher gain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19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dirty="0"/>
              <a:t>Define decibels, gain, and loss</a:t>
            </a:r>
          </a:p>
          <a:p>
            <a:r>
              <a:rPr lang="en-US" dirty="0"/>
              <a:t>Explain the purpose of an antenna</a:t>
            </a:r>
          </a:p>
          <a:p>
            <a:r>
              <a:rPr lang="en-US" dirty="0"/>
              <a:t>List the different antenna types, shapes and sizes as well as their applications</a:t>
            </a:r>
          </a:p>
          <a:p>
            <a:r>
              <a:rPr lang="en-US" dirty="0"/>
              <a:t>Explain RF signal strength and direction</a:t>
            </a:r>
          </a:p>
          <a:p>
            <a:r>
              <a:rPr lang="en-US" dirty="0"/>
              <a:t>Describe how antennas work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410200"/>
            <a:ext cx="2985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High-gain omnidirectional antenna</a:t>
            </a:r>
          </a:p>
        </p:txBody>
      </p:sp>
      <p:pic>
        <p:nvPicPr>
          <p:cNvPr id="2050" name="Picture 2" descr="C:\Users\Julie\Documents\DropBox\InstructorManuals\GuidetoWireless\Figures\07318_ch04\07318_ch04_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685800" cy="40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20</a:t>
            </a:fld>
            <a:endParaRPr lang="en-US" sz="2000" dirty="0"/>
          </a:p>
        </p:txBody>
      </p:sp>
      <p:pic>
        <p:nvPicPr>
          <p:cNvPr id="82946" name="Picture 2" descr="http://pimg.tradeindia.com/00290372/b/0/Bulb-Omni-Anten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28575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8432" y="3581400"/>
            <a:ext cx="2819400" cy="369332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omnidirectional</a:t>
            </a:r>
            <a:r>
              <a:rPr lang="en-US" sz="1800" dirty="0"/>
              <a:t> antenna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Directional antennas</a:t>
            </a:r>
          </a:p>
          <a:p>
            <a:pPr lvl="1"/>
            <a:r>
              <a:rPr lang="en-US" dirty="0"/>
              <a:t>Transmit a signal in one direction only</a:t>
            </a:r>
          </a:p>
          <a:p>
            <a:pPr lvl="1"/>
            <a:r>
              <a:rPr lang="en-US" dirty="0" err="1"/>
              <a:t>Yagi</a:t>
            </a:r>
            <a:r>
              <a:rPr lang="en-US" dirty="0"/>
              <a:t> antenna emits a wider, less focused RF beam</a:t>
            </a:r>
          </a:p>
          <a:p>
            <a:pPr lvl="1"/>
            <a:r>
              <a:rPr lang="en-US" dirty="0"/>
              <a:t>Parabolic dish antenna emits a narrow, more concentrated beam of RF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21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Sizes and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105400"/>
            <a:ext cx="257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4-5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Yagi antennas</a:t>
            </a:r>
          </a:p>
        </p:txBody>
      </p:sp>
      <p:pic>
        <p:nvPicPr>
          <p:cNvPr id="4098" name="Picture 2" descr="C:\Users\Julie\Documents\DropBox\InstructorManuals\GuidetoWireless\Figures\07318_ch04\07318_ch04_f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40140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22</a:t>
            </a:fld>
            <a:endParaRPr lang="en-US" sz="2000" dirty="0"/>
          </a:p>
        </p:txBody>
      </p:sp>
      <p:pic>
        <p:nvPicPr>
          <p:cNvPr id="80898" name="Picture 2" descr="Kreuzdipolar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399643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23</a:t>
            </a:fld>
            <a:endParaRPr lang="en-US" sz="2000" dirty="0"/>
          </a:p>
        </p:txBody>
      </p:sp>
      <p:pic>
        <p:nvPicPr>
          <p:cNvPr id="131078" name="Picture 6" descr="http://www.sciencebuddies.org/Files/2194/3/CompSci_img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2381250" cy="1943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24200" y="4953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Parabolic dish antenna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29200" y="990600"/>
            <a:ext cx="2905328" cy="3386652"/>
            <a:chOff x="1133272" y="899658"/>
            <a:chExt cx="2905328" cy="3386652"/>
          </a:xfrm>
        </p:grpSpPr>
        <p:pic>
          <p:nvPicPr>
            <p:cNvPr id="131082" name="Picture 10" descr="http://upload.ecvv.com/upload/Product/200912/China_Parabolic_Antenna20091216142342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0" y="899658"/>
              <a:ext cx="2514600" cy="306274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648272" y="3886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Reflector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33272" y="1876162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antenna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24</a:t>
            </a:fld>
            <a:endParaRPr lang="en-US" sz="2000" dirty="0"/>
          </a:p>
        </p:txBody>
      </p:sp>
      <p:pic>
        <p:nvPicPr>
          <p:cNvPr id="4" name="Picture 2" descr="http://vatavia.net/mark/cache/usbwifi.orcon.net.nz/usbsco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4208" y="9728"/>
            <a:ext cx="4705350" cy="6273800"/>
          </a:xfrm>
          <a:prstGeom prst="rect">
            <a:avLst/>
          </a:prstGeom>
          <a:noFill/>
        </p:spPr>
      </p:pic>
      <p:pic>
        <p:nvPicPr>
          <p:cNvPr id="5" name="Picture 8" descr="http://www.kk.org/streetuse/Chinesef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3582184" cy="434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4953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DIY Parabolic antenna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5410200"/>
            <a:ext cx="35052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http://www.usbwifi.orconhosting.net.nz/usbscoop.jpg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/>
          <a:lstStyle/>
          <a:p>
            <a:r>
              <a:rPr lang="en-US" dirty="0"/>
              <a:t>Antenna Sizes and Shapes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Patch antennas</a:t>
            </a:r>
          </a:p>
          <a:p>
            <a:pPr lvl="1"/>
            <a:r>
              <a:rPr lang="en-US" dirty="0"/>
              <a:t>Some are designed for installation on building walls</a:t>
            </a:r>
          </a:p>
          <a:p>
            <a:pPr lvl="2"/>
            <a:r>
              <a:rPr lang="en-US" dirty="0"/>
              <a:t>To send an RF signal in one direction away from the structure</a:t>
            </a:r>
          </a:p>
          <a:p>
            <a:pPr lvl="1"/>
            <a:r>
              <a:rPr lang="en-US" dirty="0"/>
              <a:t>One common application for patch antennas is in cellular telephony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25</a:t>
            </a:fld>
            <a:endParaRPr lang="en-US" sz="2000" dirty="0"/>
          </a:p>
        </p:txBody>
      </p:sp>
      <p:pic>
        <p:nvPicPr>
          <p:cNvPr id="8" name="Picture 2" descr="C:\Users\Julie\Documents\DropBox\InstructorManuals\GuidetoWireless\Figures\07318_ch04\07318_ch04_f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00200"/>
            <a:ext cx="3657600" cy="462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057719"/>
            <a:ext cx="572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j-lt"/>
              </a:rPr>
              <a:t>Figure 4-7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Cellular antenna with cutout to show internal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26</a:t>
            </a:fld>
            <a:endParaRPr lang="en-US" sz="2000" dirty="0"/>
          </a:p>
        </p:txBody>
      </p:sp>
      <p:pic>
        <p:nvPicPr>
          <p:cNvPr id="1026" name="Picture 2" descr="https://upload.wikimedia.org/wikipedia/commons/b/b3/Cell_phone_tower_disguised_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" y="152400"/>
            <a:ext cx="7845656" cy="58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6047601"/>
            <a:ext cx="6913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from: https://upload.wikimedia.org/wikipedia/commons/b/b3/Cell_phone_tower_disguised_2008.jpg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115" y="5266351"/>
            <a:ext cx="322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4-8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Indoor patch antenna</a:t>
            </a:r>
          </a:p>
        </p:txBody>
      </p:sp>
      <p:pic>
        <p:nvPicPr>
          <p:cNvPr id="6146" name="Picture 2" descr="C:\Users\Julie\Documents\DropBox\InstructorManuals\GuidetoWireless\Figures\07318_ch04\07318_ch04_f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426258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27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 and Direction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Distance between the transmitter and receiver </a:t>
            </a:r>
          </a:p>
          <a:p>
            <a:pPr lvl="1"/>
            <a:r>
              <a:rPr lang="en-US" dirty="0"/>
              <a:t>Determines the strength of the signal</a:t>
            </a:r>
          </a:p>
          <a:p>
            <a:r>
              <a:rPr lang="en-US" dirty="0"/>
              <a:t>Transmitters produce a finite amount of RF energy</a:t>
            </a:r>
          </a:p>
          <a:p>
            <a:pPr lvl="1"/>
            <a:r>
              <a:rPr lang="en-US" dirty="0"/>
              <a:t>For most applications, active antennas can be extremely expensive</a:t>
            </a:r>
          </a:p>
          <a:p>
            <a:r>
              <a:rPr lang="en-US" dirty="0"/>
              <a:t>Omnidirectional antenna divides strength of signal in a 360-degree circle around the antenna</a:t>
            </a:r>
          </a:p>
          <a:p>
            <a:r>
              <a:rPr lang="en-US" dirty="0"/>
              <a:t>Free space loss</a:t>
            </a:r>
          </a:p>
          <a:p>
            <a:pPr lvl="1"/>
            <a:r>
              <a:rPr lang="en-US" sz="2200" dirty="0"/>
              <a:t>RF waves tend to spread away from the source of the signal (the antenna)</a:t>
            </a:r>
          </a:p>
          <a:p>
            <a:pPr lvl="1"/>
            <a:r>
              <a:rPr lang="en-US" sz="2200" dirty="0"/>
              <a:t>Free space loss calculator tools can be found on Internet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Performance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Antenna performance</a:t>
            </a:r>
          </a:p>
          <a:p>
            <a:pPr lvl="1"/>
            <a:r>
              <a:rPr lang="en-US" dirty="0"/>
              <a:t>A measure of how efficiently an antenna can radiate an RF signal</a:t>
            </a:r>
          </a:p>
          <a:p>
            <a:r>
              <a:rPr lang="en-US" dirty="0"/>
              <a:t>Design, installation, size, and type of antenna can affect its performance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29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/>
              <a:t>Gain and Loss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Understanding RF signal transmission involves:</a:t>
            </a:r>
          </a:p>
          <a:p>
            <a:pPr lvl="1"/>
            <a:r>
              <a:rPr lang="en-US" dirty="0"/>
              <a:t>The strength or the power with which the transmitter is sending the signal</a:t>
            </a:r>
          </a:p>
          <a:p>
            <a:pPr lvl="1"/>
            <a:r>
              <a:rPr lang="en-US" dirty="0"/>
              <a:t>The amount of reduction in signal strength caused by cables, connectors, and other components</a:t>
            </a:r>
          </a:p>
          <a:p>
            <a:pPr lvl="1"/>
            <a:r>
              <a:rPr lang="en-US" dirty="0"/>
              <a:t>The transmission medium (atmosphere or free-space)</a:t>
            </a:r>
          </a:p>
          <a:p>
            <a:pPr lvl="1"/>
            <a:r>
              <a:rPr lang="en-US" dirty="0"/>
              <a:t>The minimum strength of the signal required by the receiver to be able to properly recover the data sent by the transmitter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Patterns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Antenna pattern</a:t>
            </a:r>
          </a:p>
          <a:p>
            <a:pPr lvl="1"/>
            <a:r>
              <a:rPr lang="en-US" dirty="0"/>
              <a:t>Graphic developed by measuring the signal radiating from the antenna</a:t>
            </a:r>
          </a:p>
          <a:p>
            <a:pPr lvl="1"/>
            <a:r>
              <a:rPr lang="en-US" dirty="0"/>
              <a:t>Indicates the direction, width, and shape of the RF signal beam coming from the antenna</a:t>
            </a:r>
          </a:p>
          <a:p>
            <a:r>
              <a:rPr lang="en-US" dirty="0"/>
              <a:t>Antennas emit signals in two dimensions</a:t>
            </a:r>
          </a:p>
          <a:p>
            <a:pPr lvl="1"/>
            <a:r>
              <a:rPr lang="en-US" dirty="0"/>
              <a:t>Horizontally and vertically</a:t>
            </a:r>
          </a:p>
          <a:p>
            <a:r>
              <a:rPr lang="en-US" dirty="0"/>
              <a:t>Antenna specifications almost always include the vertical beam angle that a particular antenna emits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655677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4-9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Antenna patterns viewed from above</a:t>
            </a:r>
          </a:p>
        </p:txBody>
      </p:sp>
      <p:pic>
        <p:nvPicPr>
          <p:cNvPr id="7170" name="Picture 2" descr="C:\Users\Julie\Documents\DropBox\InstructorManuals\GuidetoWireless\Figures\07318_ch04\07318_ch04_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6" y="1447800"/>
            <a:ext cx="528447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562600"/>
            <a:ext cx="7758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4-10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Vertical antenna pattern (side view of omnidirectional antenna pattern)</a:t>
            </a:r>
          </a:p>
        </p:txBody>
      </p:sp>
      <p:pic>
        <p:nvPicPr>
          <p:cNvPr id="8194" name="Picture 2" descr="C:\Users\Julie\Documents\DropBox\InstructorManuals\GuidetoWireless\Figures\07318_ch04\07318_ch04_f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04953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32</a:t>
            </a:fld>
            <a:endParaRPr lang="en-US" sz="2000" dirty="0"/>
          </a:p>
        </p:txBody>
      </p:sp>
      <p:pic>
        <p:nvPicPr>
          <p:cNvPr id="63490" name="Picture 2" descr="File:Elem-doub-rad-pat-pers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7961" y="0"/>
            <a:ext cx="384432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Polarization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Antenna polarization: orientation of the wave leaving the antenna</a:t>
            </a:r>
          </a:p>
          <a:p>
            <a:r>
              <a:rPr lang="en-US" dirty="0"/>
              <a:t>Vertical polarization</a:t>
            </a:r>
          </a:p>
          <a:p>
            <a:pPr lvl="1"/>
            <a:r>
              <a:rPr lang="en-US" dirty="0"/>
              <a:t>Sine waves travel up and down when leaving antenna</a:t>
            </a:r>
          </a:p>
          <a:p>
            <a:r>
              <a:rPr lang="en-US" dirty="0"/>
              <a:t>Horizontal polarization</a:t>
            </a:r>
          </a:p>
          <a:p>
            <a:pPr lvl="1"/>
            <a:r>
              <a:rPr lang="en-US" dirty="0"/>
              <a:t>Sine waves travel from side to side on a horizontal plane</a:t>
            </a:r>
          </a:p>
          <a:p>
            <a:r>
              <a:rPr lang="en-US" dirty="0"/>
              <a:t>Most efficient signal transmission and reception is experienced when both antennas are equally polarized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579477"/>
            <a:ext cx="3251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Antenna polarization</a:t>
            </a:r>
          </a:p>
        </p:txBody>
      </p:sp>
      <p:pic>
        <p:nvPicPr>
          <p:cNvPr id="9218" name="Picture 2" descr="C:\Users\Julie\Documents\DropBox\InstructorManuals\GuidetoWireless\Figures\07318_ch04\07318_ch04_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6" y="1752600"/>
            <a:ext cx="439252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579477"/>
            <a:ext cx="5952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Mixed vertical and horizontal antenna polarizations</a:t>
            </a:r>
          </a:p>
        </p:txBody>
      </p:sp>
      <p:pic>
        <p:nvPicPr>
          <p:cNvPr id="10242" name="Picture 2" descr="C:\Users\Julie\Documents\DropBox\InstructorManuals\GuidetoWireless\Figures\07318_ch04\07318_ch04_f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66" y="2141538"/>
            <a:ext cx="4732337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Monopole and dipole antennas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33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Monopole antenna</a:t>
            </a:r>
          </a:p>
          <a:p>
            <a:pPr lvl="1"/>
            <a:r>
              <a:rPr lang="en-US" dirty="0"/>
              <a:t>Basically a length of wire or metal</a:t>
            </a:r>
          </a:p>
          <a:p>
            <a:pPr lvl="1"/>
            <a:r>
              <a:rPr lang="en-US" dirty="0"/>
              <a:t>Straight piece of wire or metal, with no reflecting or ground element</a:t>
            </a:r>
          </a:p>
          <a:p>
            <a:pPr lvl="1"/>
            <a:r>
              <a:rPr lang="en-US" dirty="0"/>
              <a:t>One-dimensional antennas</a:t>
            </a:r>
          </a:p>
          <a:p>
            <a:r>
              <a:rPr lang="en-US" dirty="0"/>
              <a:t>Dipoles are commonly built as two monopoles </a:t>
            </a:r>
          </a:p>
          <a:p>
            <a:pPr lvl="1"/>
            <a:r>
              <a:rPr lang="en-US" dirty="0"/>
              <a:t>Mounted together at the base</a:t>
            </a:r>
          </a:p>
          <a:p>
            <a:r>
              <a:rPr lang="en-US" dirty="0"/>
              <a:t>A monopole antenna is less efficient than a dipole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36</a:t>
            </a:fld>
            <a:endParaRPr lang="en-US" sz="2000" dirty="0"/>
          </a:p>
        </p:txBody>
      </p:sp>
      <p:pic>
        <p:nvPicPr>
          <p:cNvPr id="8" name="Picture 2" descr="C:\Users\Julie\Documents\DropBox\InstructorManuals\GuidetoWireless\Figures\07318_ch04\07318_ch04_f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747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6300" y="5050326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4-13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Common dipole antenna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Antennas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Used primarily in mobile or cellular telephony</a:t>
            </a:r>
          </a:p>
          <a:p>
            <a:r>
              <a:rPr lang="en-US" dirty="0"/>
              <a:t>“Learn” where the mobile receiver is</a:t>
            </a:r>
          </a:p>
          <a:p>
            <a:pPr lvl="1"/>
            <a:r>
              <a:rPr lang="en-US" dirty="0"/>
              <a:t>Can track and focus RF energy in specific direction</a:t>
            </a:r>
          </a:p>
          <a:p>
            <a:r>
              <a:rPr lang="en-US" dirty="0"/>
              <a:t>Classes of smart antennas</a:t>
            </a:r>
          </a:p>
          <a:p>
            <a:pPr lvl="1"/>
            <a:r>
              <a:rPr lang="en-US" dirty="0"/>
              <a:t>A switched beam antenna</a:t>
            </a:r>
          </a:p>
          <a:p>
            <a:pPr lvl="2"/>
            <a:r>
              <a:rPr lang="en-US" dirty="0"/>
              <a:t>Uses several narrow beam antennas pointing in different directions</a:t>
            </a:r>
          </a:p>
          <a:p>
            <a:pPr lvl="1"/>
            <a:r>
              <a:rPr lang="en-US" dirty="0"/>
              <a:t>Adaptive or phased array antennas</a:t>
            </a:r>
          </a:p>
          <a:p>
            <a:pPr lvl="2"/>
            <a:r>
              <a:rPr lang="en-US" dirty="0"/>
              <a:t>Divided into a matrix of radiating elements</a:t>
            </a:r>
          </a:p>
          <a:p>
            <a:pPr lvl="2"/>
            <a:r>
              <a:rPr lang="en-US" dirty="0"/>
              <a:t>Has the effect of sending the energy beam in a particular direction (generally called “beam forming”)</a:t>
            </a:r>
          </a:p>
          <a:p>
            <a:pPr lvl="2"/>
            <a:r>
              <a:rPr lang="en-US" dirty="0"/>
              <a:t>Used extensively in ultramodern radar systems.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784" y="5240923"/>
            <a:ext cx="480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4-15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Directional antenna vs. smart antenna</a:t>
            </a:r>
          </a:p>
        </p:txBody>
      </p:sp>
      <p:pic>
        <p:nvPicPr>
          <p:cNvPr id="13314" name="Picture 2" descr="C:\Users\Julie\Documents\DropBox\InstructorManuals\GuidetoWireless\Figures\07318_ch04\07318_ch04_f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48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38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Antenna System Implementation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Proper installation of antennas requires knowing the user’s requirements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Physical obstacles</a:t>
            </a:r>
          </a:p>
          <a:p>
            <a:pPr lvl="1"/>
            <a:r>
              <a:rPr lang="en-US" dirty="0"/>
              <a:t>Other regulatory restrictions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39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Amplifier boosts the power of a signal</a:t>
            </a:r>
          </a:p>
          <a:p>
            <a:pPr lvl="1"/>
            <a:r>
              <a:rPr lang="en-US" dirty="0"/>
              <a:t>The effect is called a gain</a:t>
            </a:r>
          </a:p>
          <a:p>
            <a:r>
              <a:rPr lang="en-US" dirty="0"/>
              <a:t>Cables and connectors offer a resistance to the flow of electricity</a:t>
            </a:r>
          </a:p>
          <a:p>
            <a:pPr lvl="1"/>
            <a:r>
              <a:rPr lang="en-US" dirty="0"/>
              <a:t>They tend to decrease the power of a signal (loss)</a:t>
            </a:r>
          </a:p>
          <a:p>
            <a:r>
              <a:rPr lang="en-US" dirty="0"/>
              <a:t>Signal power changes logarithmically</a:t>
            </a:r>
          </a:p>
          <a:p>
            <a:pPr lvl="1"/>
            <a:r>
              <a:rPr lang="en-US" dirty="0"/>
              <a:t>Not in a linear fashion</a:t>
            </a:r>
          </a:p>
          <a:p>
            <a:r>
              <a:rPr lang="en-US" dirty="0"/>
              <a:t>Gain and loss are relative concepts</a:t>
            </a:r>
          </a:p>
          <a:p>
            <a:pPr lvl="1"/>
            <a:r>
              <a:rPr lang="en-US" dirty="0"/>
              <a:t>Need to know the power level of the signal at two different points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/>
              <a:t>Gain and Loss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Cables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antennas are connected to the transmitter or receiver using coaxial cable</a:t>
            </a:r>
          </a:p>
          <a:p>
            <a:r>
              <a:rPr lang="en-US" dirty="0"/>
              <a:t>Impedance</a:t>
            </a:r>
          </a:p>
          <a:p>
            <a:pPr lvl="1"/>
            <a:r>
              <a:rPr lang="en-US" dirty="0"/>
              <a:t>Represented by the letter “Z” and measured in ohms</a:t>
            </a:r>
          </a:p>
          <a:p>
            <a:pPr lvl="1"/>
            <a:r>
              <a:rPr lang="en-US" dirty="0"/>
              <a:t>Cable’s impedance must match that of the transmitter circuit as well as that of the antenna</a:t>
            </a:r>
          </a:p>
          <a:p>
            <a:pPr lvl="2"/>
            <a:r>
              <a:rPr lang="en-US" dirty="0"/>
              <a:t>Removable high-gain antenna may use a non-standard connector in order to protect the mismatch of transmitter EIRP assigned by FCC</a:t>
            </a:r>
          </a:p>
          <a:p>
            <a:r>
              <a:rPr lang="en-US" dirty="0"/>
              <a:t>You must consider the signal loss caused by the connector and by the cable itself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40</a:t>
            </a:fld>
            <a:endParaRPr lang="en-US" sz="2000" dirty="0"/>
          </a:p>
        </p:txBody>
      </p:sp>
      <p:pic>
        <p:nvPicPr>
          <p:cNvPr id="37890" name="Picture 2" descr="http://www.petervaldivia.com/technology/networks/image/coaxial-ca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728"/>
            <a:ext cx="2266544" cy="1607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Cables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Cable loss is measured in relation to the length of the cable</a:t>
            </a:r>
          </a:p>
          <a:p>
            <a:r>
              <a:rPr lang="en-US" dirty="0"/>
              <a:t>You can use special low-loss antenna cables to minimize signal loss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5923" y="5621923"/>
            <a:ext cx="3122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Table 4-2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Low-loss LMR cables</a:t>
            </a:r>
          </a:p>
        </p:txBody>
      </p:sp>
      <p:pic>
        <p:nvPicPr>
          <p:cNvPr id="2050" name="Picture 2" descr="C:\Users\Julie\Documents\DropBox\InstructorManuals\GuidetoWireless\Tables\ch04\Table 4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3707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41</a:t>
            </a:fld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04800" y="5638800"/>
            <a:ext cx="2286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LMR coaxial is expensive more regular coaxial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Propagation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r>
              <a:rPr lang="en-US" dirty="0"/>
              <a:t>The way that radio waves propagate depends on the frequency of the signal</a:t>
            </a:r>
          </a:p>
          <a:p>
            <a:r>
              <a:rPr lang="en-US" dirty="0"/>
              <a:t>RF waves are classified in three groups:</a:t>
            </a:r>
          </a:p>
          <a:p>
            <a:pPr lvl="1"/>
            <a:r>
              <a:rPr lang="en-US" dirty="0"/>
              <a:t>Ground waves follow the curvature of the earth</a:t>
            </a:r>
          </a:p>
          <a:p>
            <a:pPr lvl="1"/>
            <a:r>
              <a:rPr lang="en-US" dirty="0"/>
              <a:t>Sky waves bounce between the ionosphere and the surface of the earth</a:t>
            </a:r>
          </a:p>
          <a:p>
            <a:pPr lvl="1"/>
            <a:r>
              <a:rPr lang="en-US" dirty="0"/>
              <a:t>Line-of-sight used by RF waves transmitted in frequencies between 30 MHz and 300 GHz</a:t>
            </a:r>
          </a:p>
          <a:p>
            <a:pPr lvl="2"/>
            <a:r>
              <a:rPr lang="en-US" dirty="0"/>
              <a:t>Require a line-of-sight path between the transmitter and the receiver antennas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003" y="2434805"/>
            <a:ext cx="3775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Table 4-3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RF wave propagation groups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2693" y="5640120"/>
            <a:ext cx="3935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4-18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How radio waves propagate</a:t>
            </a:r>
          </a:p>
        </p:txBody>
      </p:sp>
      <p:pic>
        <p:nvPicPr>
          <p:cNvPr id="14338" name="Picture 2" descr="C:\Users\Julie\Documents\DropBox\InstructorManuals\GuidetoWireless\Figures\07318_ch04\07318_ch04_f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22" y="3447197"/>
            <a:ext cx="4846637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ulie\Documents\DropBox\InstructorManuals\GuidetoWireless\Tables\ch04\Table 4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55015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Point-to-Multipoint Links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Point-to-multipoint wireless link</a:t>
            </a:r>
          </a:p>
          <a:p>
            <a:pPr lvl="1"/>
            <a:r>
              <a:rPr lang="en-US" dirty="0"/>
              <a:t>One transmitter communicates with several mobile clients</a:t>
            </a:r>
          </a:p>
          <a:p>
            <a:r>
              <a:rPr lang="en-US" dirty="0"/>
              <a:t>Maximize the signal distance by using an omnidirectional antenna at the central location</a:t>
            </a:r>
          </a:p>
          <a:p>
            <a:pPr lvl="1"/>
            <a:r>
              <a:rPr lang="en-US" dirty="0"/>
              <a:t>Use directional, higher-gain antennas at the remote locations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562600"/>
            <a:ext cx="7011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4-19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Point-to-multipoint links using a combination of omnidirectional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                     and directional antennas</a:t>
            </a:r>
          </a:p>
        </p:txBody>
      </p:sp>
      <p:pic>
        <p:nvPicPr>
          <p:cNvPr id="15362" name="Picture 2" descr="C:\Users\Julie\Documents\DropBox\InstructorManuals\GuidetoWireless\Figures\07318_ch04\07318_ch04_f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28" y="990599"/>
            <a:ext cx="4876800" cy="42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Point-to-Point Links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Point-to-point wireless link</a:t>
            </a:r>
          </a:p>
          <a:p>
            <a:pPr lvl="1"/>
            <a:r>
              <a:rPr lang="en-US" dirty="0"/>
              <a:t>Connects two computer networks in different buildings</a:t>
            </a:r>
          </a:p>
          <a:p>
            <a:r>
              <a:rPr lang="en-US" dirty="0"/>
              <a:t>Directional antennas provide the most reliable method of transmitting RF waves</a:t>
            </a:r>
          </a:p>
          <a:p>
            <a:pPr lvl="1"/>
            <a:r>
              <a:rPr lang="en-US" dirty="0"/>
              <a:t>Narrow beams and high gain ensure that most of the energy of the RF wave will be used</a:t>
            </a:r>
          </a:p>
          <a:p>
            <a:r>
              <a:rPr lang="en-US" dirty="0"/>
              <a:t>Telephone companies make extensive use of point-to-point microwave links (instead of cables)</a:t>
            </a:r>
          </a:p>
          <a:p>
            <a:pPr lvl="1"/>
            <a:r>
              <a:rPr lang="en-US" dirty="0"/>
              <a:t>For long-distance voice and data communications</a:t>
            </a:r>
          </a:p>
          <a:p>
            <a:pPr lvl="1"/>
            <a:r>
              <a:rPr lang="en-US" dirty="0"/>
              <a:t>Cost of maintaining a wireless link is lower than installing and maintaining cables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0"/>
            <a:ext cx="53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4-20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Point-to-point link using directional antennas</a:t>
            </a:r>
          </a:p>
        </p:txBody>
      </p:sp>
      <p:pic>
        <p:nvPicPr>
          <p:cNvPr id="16386" name="Picture 2" descr="C:\Users\Julie\Documents\DropBox\InstructorManuals\GuidetoWireless\Figures\07318_ch04\07318_ch04_f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12" y="2373573"/>
            <a:ext cx="6821555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 Zone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r>
              <a:rPr lang="en-US" dirty="0"/>
              <a:t>RF waves have a tendency to spread out</a:t>
            </a:r>
          </a:p>
          <a:p>
            <a:pPr lvl="1"/>
            <a:r>
              <a:rPr lang="en-US" dirty="0"/>
              <a:t>Space between two antennas would be more accurately represented by an ellipse</a:t>
            </a:r>
          </a:p>
          <a:p>
            <a:pPr lvl="2"/>
            <a:r>
              <a:rPr lang="en-US" dirty="0"/>
              <a:t>Called the </a:t>
            </a:r>
            <a:r>
              <a:rPr lang="en-US" b="1" dirty="0"/>
              <a:t>Fresnel zone</a:t>
            </a:r>
          </a:p>
          <a:p>
            <a:r>
              <a:rPr lang="en-US" dirty="0"/>
              <a:t>When planning a wireless link</a:t>
            </a:r>
          </a:p>
          <a:p>
            <a:pPr lvl="1"/>
            <a:r>
              <a:rPr lang="en-US" dirty="0"/>
              <a:t>At least 60% of the Fresnel zone must be kept clear of obstructions</a:t>
            </a:r>
          </a:p>
          <a:p>
            <a:pPr lvl="1"/>
            <a:r>
              <a:rPr lang="en-US" dirty="0"/>
              <a:t>May affect the height of the antenna tower</a:t>
            </a:r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48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029200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4-21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Fresnel zone</a:t>
            </a:r>
          </a:p>
        </p:txBody>
      </p:sp>
      <p:pic>
        <p:nvPicPr>
          <p:cNvPr id="17410" name="Picture 2" descr="C:\Users\Julie\Documents\DropBox\InstructorManuals\GuidetoWireless\Figures\07318_ch04\07318_ch04_f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3" y="2362200"/>
            <a:ext cx="7039646" cy="203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49</a:t>
            </a:fld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762000"/>
            <a:ext cx="4343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tx1"/>
                </a:solidFill>
              </a:rPr>
              <a:t>Augustin</a:t>
            </a:r>
            <a:r>
              <a:rPr lang="en-US" sz="1800" dirty="0">
                <a:solidFill>
                  <a:schemeClr val="tx1"/>
                </a:solidFill>
              </a:rPr>
              <a:t>-Jean </a:t>
            </a:r>
            <a:r>
              <a:rPr lang="en-US" sz="1800" b="1" dirty="0">
                <a:solidFill>
                  <a:srgbClr val="0033CC"/>
                </a:solidFill>
              </a:rPr>
              <a:t>Fresnel</a:t>
            </a:r>
            <a:r>
              <a:rPr lang="en-US" sz="1800" dirty="0">
                <a:solidFill>
                  <a:schemeClr val="tx1"/>
                </a:solidFill>
              </a:rPr>
              <a:t> (French physicist): studied the polarization of light 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337" y="5393140"/>
            <a:ext cx="321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4-1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Linear vs. logarithmic</a:t>
            </a:r>
          </a:p>
        </p:txBody>
      </p:sp>
      <p:pic>
        <p:nvPicPr>
          <p:cNvPr id="1026" name="Picture 2" descr="C:\Users\Julie\Documents\DropBox\InstructorManuals\GuidetoWireless\Figures\07318_ch04\07318_ch04_f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26" y="1295399"/>
            <a:ext cx="5604174" cy="359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8790-31D3-493E-8B8A-33259BC327DE}" type="slidenum">
              <a:rPr lang="en-US" smtClean="0"/>
              <a:pPr/>
              <a:t>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Budgets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Autofit/>
          </a:bodyPr>
          <a:lstStyle/>
          <a:p>
            <a:r>
              <a:rPr lang="en-US" sz="2400" dirty="0"/>
              <a:t>Link budgets</a:t>
            </a:r>
          </a:p>
          <a:p>
            <a:pPr lvl="1"/>
            <a:r>
              <a:rPr lang="en-US" sz="2000" dirty="0"/>
              <a:t>Calculate whether you will have enough signal strength to meet the receiver’s minimum requirements</a:t>
            </a:r>
          </a:p>
          <a:p>
            <a:r>
              <a:rPr lang="en-US" sz="2400" dirty="0"/>
              <a:t>A simple link budget equation looks like this:</a:t>
            </a:r>
          </a:p>
          <a:p>
            <a:pPr lvl="1">
              <a:buNone/>
            </a:pP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Received Power(</a:t>
            </a:r>
            <a:r>
              <a:rPr lang="en-US" sz="16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dBm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 = Transmitted Power(</a:t>
            </a:r>
            <a:r>
              <a:rPr lang="en-US" sz="16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dBm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lvl="1">
              <a:buNone/>
            </a:pP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	  			   + Gains(dB) − Losses(dB)</a:t>
            </a:r>
            <a:endParaRPr lang="en-US" sz="1600" dirty="0"/>
          </a:p>
          <a:p>
            <a:r>
              <a:rPr lang="en-US" sz="2400" dirty="0"/>
              <a:t>Information needed to calculate link budget includes:</a:t>
            </a:r>
          </a:p>
          <a:p>
            <a:pPr lvl="1"/>
            <a:r>
              <a:rPr lang="en-US" sz="2000" dirty="0"/>
              <a:t>Gain of the antennas</a:t>
            </a:r>
          </a:p>
          <a:p>
            <a:pPr lvl="1"/>
            <a:r>
              <a:rPr lang="en-US" sz="2000" dirty="0"/>
              <a:t>Cable and connector losses for receiver and transmitter</a:t>
            </a:r>
          </a:p>
          <a:p>
            <a:pPr lvl="1"/>
            <a:r>
              <a:rPr lang="en-US" sz="2000" dirty="0"/>
              <a:t>Free space loss figure, … </a:t>
            </a:r>
            <a:r>
              <a:rPr lang="en-US" sz="2000" dirty="0" err="1"/>
              <a:t>etc</a:t>
            </a:r>
            <a:r>
              <a:rPr lang="en-US" sz="2000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Alignment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One of the challenges of implementing a point-to-point link: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Positioning the antennas at the same height and point them toward one another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Some basic tools for antenna alignment: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compass to position the antenna in the correct direction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spotting scope or binoculars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means of communication, such as a walkie-talkie or a cellular phone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distance is reasonably short, a light source, such as a flashlight or laser pointer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Alignment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3056"/>
            <a:ext cx="84582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Spectrum analyzer</a:t>
            </a:r>
          </a:p>
          <a:p>
            <a:pPr lvl="1"/>
            <a:r>
              <a:rPr lang="en-US" sz="2400" dirty="0"/>
              <a:t>Used for long distance and accurate antenna alignment</a:t>
            </a:r>
          </a:p>
          <a:p>
            <a:pPr lvl="1"/>
            <a:r>
              <a:rPr lang="en-US" sz="2400" dirty="0"/>
              <a:t>Displays the signal amplitude and frequency </a:t>
            </a:r>
          </a:p>
          <a:p>
            <a:pPr lvl="1"/>
            <a:r>
              <a:rPr lang="en-US" sz="2400" dirty="0"/>
              <a:t>Can also detect interference in a particular frequency or channel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5863" y="5885779"/>
            <a:ext cx="310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j-lt"/>
              </a:rPr>
              <a:t>Figure 4-22 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Spectrum analyzer</a:t>
            </a:r>
          </a:p>
        </p:txBody>
      </p:sp>
      <p:pic>
        <p:nvPicPr>
          <p:cNvPr id="18434" name="Picture 2" descr="C:\Users\Julie\Documents\DropBox\InstructorManuals\GuidetoWireless\Figures\07318_ch04\07318_ch04_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64" y="3505200"/>
            <a:ext cx="3210636" cy="24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Challenges of Outdoor Links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Radio waves can reflect, diffract, or be absorbed by some materials</a:t>
            </a:r>
          </a:p>
          <a:p>
            <a:pPr>
              <a:lnSpc>
                <a:spcPct val="90000"/>
              </a:lnSpc>
            </a:pPr>
            <a:r>
              <a:rPr lang="en-US" dirty="0"/>
              <a:t>Weather phenomena can affect the performance and reliability of wireless links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Examples: heavy fog, rain, dust, or snowstorms</a:t>
            </a:r>
          </a:p>
          <a:p>
            <a:pPr>
              <a:lnSpc>
                <a:spcPct val="90000"/>
              </a:lnSpc>
            </a:pPr>
            <a:r>
              <a:rPr lang="en-US" dirty="0"/>
              <a:t>Air disturbances and changes in temperature can also affect wireless links</a:t>
            </a:r>
          </a:p>
          <a:p>
            <a:pPr>
              <a:lnSpc>
                <a:spcPct val="90000"/>
              </a:lnSpc>
            </a:pPr>
            <a:r>
              <a:rPr lang="en-US" dirty="0"/>
              <a:t>Seasonal changes can impact a wireless link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antenna that was setup in winter (when there were no leaves on trees) may not work as well in the spring (when leaves can block a percentage of the Fresnel zone)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Gain occurs when a signal is amplified or when most of the signal’s energy is focused in one direction</a:t>
            </a:r>
          </a:p>
          <a:p>
            <a:r>
              <a:rPr lang="en-US" dirty="0"/>
              <a:t>Loss occurs when the energy of a signal decreases</a:t>
            </a:r>
          </a:p>
          <a:p>
            <a:r>
              <a:rPr lang="en-US" dirty="0"/>
              <a:t>Decibel (dB) is a relative measurement</a:t>
            </a:r>
          </a:p>
          <a:p>
            <a:pPr lvl="1"/>
            <a:r>
              <a:rPr lang="en-US" dirty="0"/>
              <a:t>Simplifies the calculations of gain and loss, and indicates the strength of a signal</a:t>
            </a:r>
          </a:p>
          <a:p>
            <a:r>
              <a:rPr lang="en-US" dirty="0"/>
              <a:t>An isotropic radiator is a theoretical perfect sphere that radiates power equally, in all directions</a:t>
            </a:r>
          </a:p>
          <a:p>
            <a:r>
              <a:rPr lang="en-US" dirty="0"/>
              <a:t>Most common type of antenna is a passive antenna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Size of an antenna depends primarily on the frequency that it is designed to transmit or receive</a:t>
            </a:r>
          </a:p>
          <a:p>
            <a:r>
              <a:rPr lang="en-US" dirty="0"/>
              <a:t>Types of antennas: omnidirectional and directional</a:t>
            </a:r>
          </a:p>
          <a:p>
            <a:r>
              <a:rPr lang="en-US" dirty="0"/>
              <a:t>Free space loss is caused by the natural tendency of RF waves to spread out</a:t>
            </a:r>
          </a:p>
          <a:p>
            <a:r>
              <a:rPr lang="en-US" dirty="0"/>
              <a:t>Antennas have a horizontal and a vertical radiation pattern</a:t>
            </a:r>
          </a:p>
          <a:p>
            <a:r>
              <a:rPr lang="en-US" dirty="0"/>
              <a:t>Basic types of one-dimensional antennas</a:t>
            </a:r>
          </a:p>
          <a:p>
            <a:pPr lvl="1"/>
            <a:r>
              <a:rPr lang="en-US" dirty="0"/>
              <a:t>Monopole</a:t>
            </a:r>
          </a:p>
          <a:p>
            <a:pPr lvl="1"/>
            <a:r>
              <a:rPr lang="en-US" dirty="0"/>
              <a:t>Dipole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Smart antennas can track a mobile user</a:t>
            </a:r>
          </a:p>
          <a:p>
            <a:pPr lvl="1"/>
            <a:r>
              <a:rPr lang="en-US" dirty="0"/>
              <a:t>And send a narrower, more efficient beam</a:t>
            </a:r>
          </a:p>
          <a:p>
            <a:r>
              <a:rPr lang="en-US" dirty="0"/>
              <a:t>Special LMR antenna cables are used to reduce the signal loss</a:t>
            </a:r>
          </a:p>
          <a:p>
            <a:r>
              <a:rPr lang="en-US" dirty="0"/>
              <a:t>RF waves propagate differently depending on the frequency of the signal</a:t>
            </a:r>
          </a:p>
          <a:p>
            <a:r>
              <a:rPr lang="en-US" dirty="0"/>
              <a:t>Types of links: point-to-multipoint and point-to-point</a:t>
            </a:r>
          </a:p>
          <a:p>
            <a:r>
              <a:rPr lang="en-US" dirty="0"/>
              <a:t>Challenges of outdoor links</a:t>
            </a:r>
          </a:p>
          <a:p>
            <a:pPr lvl="1"/>
            <a:r>
              <a:rPr lang="en-US" dirty="0"/>
              <a:t>Weather phenomena</a:t>
            </a:r>
          </a:p>
          <a:p>
            <a:pPr lvl="1"/>
            <a:r>
              <a:rPr lang="en-US" dirty="0"/>
              <a:t>Seasonal changes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เสาอากาศตัวส่ง มีค่ากำลังส่ง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250 </a:t>
            </a:r>
            <a:r>
              <a:rPr lang="en-US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mWatt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มีค่ากำลังขยาย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(Gain) 9 dB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มีค่าลดทอนในสายสัญญาณ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(Cable loss) 4 dB 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Free Space Path loss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0.5 dB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เมตร เสาอากาศฝั่งรับไม่มีการขยายสัญญาณ แต่มีค่าลดทอนสัญญาณในสายสัญญาณ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dB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จงคำนวณหากำลังของสัญญาณที่ฝั่งรับได้รับ หลังจากสัญญาณผ่านสายอากาศและสายสัญญาณฝั่งรับแล้วว่ามีขนาดกี่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Watt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โดยใช้กฎ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Ten &amp;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Three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กำหนดให้ฝั่งรับและฝั่งส่งมีระยะทางห่างกัน 400 เมตร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(Antenna)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57</a:t>
            </a:fld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Decibel (dB)</a:t>
            </a:r>
          </a:p>
          <a:p>
            <a:pPr lvl="1"/>
            <a:r>
              <a:rPr lang="en-US" dirty="0"/>
              <a:t>Ratio between two signal levels</a:t>
            </a:r>
          </a:p>
          <a:p>
            <a:pPr lvl="1"/>
            <a:r>
              <a:rPr lang="en-US" dirty="0"/>
              <a:t>Makes it much simpler to express and calculate power gain or loss</a:t>
            </a:r>
          </a:p>
          <a:p>
            <a:r>
              <a:rPr lang="en-US" i="1" dirty="0"/>
              <a:t>Tens and threes of RF mathematics</a:t>
            </a:r>
            <a:endParaRPr lang="en-US" dirty="0"/>
          </a:p>
          <a:p>
            <a:pPr lvl="1"/>
            <a:r>
              <a:rPr lang="en-US" dirty="0"/>
              <a:t>A gain of 3 dB (+3 dB) means the signal is two times bigger (twice the power)</a:t>
            </a:r>
          </a:p>
          <a:p>
            <a:pPr lvl="1"/>
            <a:r>
              <a:rPr lang="en-US" dirty="0"/>
              <a:t>A gain of 10 dB (+10 dB) means the signal is 10 times bigger (10 times the power)</a:t>
            </a:r>
          </a:p>
          <a:p>
            <a:pPr lvl="1"/>
            <a:r>
              <a:rPr lang="en-US" dirty="0"/>
              <a:t>The same applies for loss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(dB) = 10 log P</a:t>
            </a:r>
            <a:r>
              <a:rPr lang="en-US" baseline="-25000" dirty="0"/>
              <a:t>2</a:t>
            </a:r>
            <a:r>
              <a:rPr lang="en-US" dirty="0"/>
              <a:t>/P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where P</a:t>
            </a:r>
            <a:r>
              <a:rPr lang="en-US" baseline="-25000" dirty="0"/>
              <a:t>2</a:t>
            </a:r>
            <a:r>
              <a:rPr lang="en-US" dirty="0"/>
              <a:t> and P</a:t>
            </a:r>
            <a:r>
              <a:rPr lang="en-US" baseline="-25000" dirty="0"/>
              <a:t>1</a:t>
            </a:r>
            <a:r>
              <a:rPr lang="en-US" dirty="0"/>
              <a:t> are the power in watts</a:t>
            </a:r>
          </a:p>
          <a:p>
            <a:r>
              <a:rPr lang="en-US" dirty="0"/>
              <a:t>If P</a:t>
            </a:r>
            <a:r>
              <a:rPr lang="en-US" baseline="-25000" dirty="0"/>
              <a:t>2</a:t>
            </a:r>
            <a:r>
              <a:rPr lang="en-US" dirty="0"/>
              <a:t>/ P</a:t>
            </a:r>
            <a:r>
              <a:rPr lang="en-US" baseline="-25000" dirty="0"/>
              <a:t>1</a:t>
            </a:r>
            <a:r>
              <a:rPr lang="en-US" dirty="0"/>
              <a:t> = 1 in watt, </a:t>
            </a:r>
            <a:r>
              <a:rPr lang="en-US" dirty="0" err="1"/>
              <a:t>P</a:t>
            </a:r>
            <a:r>
              <a:rPr lang="en-US" baseline="-25000" dirty="0" err="1"/>
              <a:t>dB</a:t>
            </a:r>
            <a:r>
              <a:rPr lang="en-US" dirty="0"/>
              <a:t> =  10 log 1 dB = 0 dB</a:t>
            </a:r>
          </a:p>
          <a:p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baseline="-25000" dirty="0" err="1"/>
              <a:t>dB</a:t>
            </a:r>
            <a:r>
              <a:rPr lang="en-US" dirty="0"/>
              <a:t> = 3, P</a:t>
            </a:r>
            <a:r>
              <a:rPr lang="en-US" baseline="-25000" dirty="0"/>
              <a:t>2</a:t>
            </a:r>
            <a:r>
              <a:rPr lang="en-US" dirty="0"/>
              <a:t>/ P</a:t>
            </a:r>
            <a:r>
              <a:rPr lang="en-US" baseline="-25000" dirty="0"/>
              <a:t>1 </a:t>
            </a:r>
            <a:r>
              <a:rPr lang="en-US" dirty="0"/>
              <a:t> =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baseline="-25000" dirty="0" err="1"/>
              <a:t>dB</a:t>
            </a:r>
            <a:r>
              <a:rPr lang="en-US" dirty="0"/>
              <a:t> = 10, P</a:t>
            </a:r>
            <a:r>
              <a:rPr lang="en-US" baseline="-25000" dirty="0"/>
              <a:t>2</a:t>
            </a:r>
            <a:r>
              <a:rPr lang="en-US" dirty="0"/>
              <a:t>/ P</a:t>
            </a:r>
            <a:r>
              <a:rPr lang="en-US" baseline="-25000" dirty="0"/>
              <a:t>1</a:t>
            </a:r>
            <a:r>
              <a:rPr lang="en-US" dirty="0"/>
              <a:t> = 10   (10 = 10 log 10</a:t>
            </a:r>
            <a:r>
              <a:rPr lang="en-US" baseline="30000" dirty="0"/>
              <a:t>10</a:t>
            </a:r>
            <a:r>
              <a:rPr lang="en-US" dirty="0"/>
              <a:t>)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7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3200" y="3810000"/>
          <a:ext cx="304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3 = 10 log P</a:t>
                      </a:r>
                      <a:r>
                        <a:rPr lang="en-US" sz="2400" baseline="-25000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/P</a:t>
                      </a:r>
                      <a:r>
                        <a:rPr lang="en-US" sz="2400" baseline="-25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log P</a:t>
                      </a:r>
                      <a:r>
                        <a:rPr lang="en-US" sz="2400" baseline="-25000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/P</a:t>
                      </a:r>
                      <a:r>
                        <a:rPr lang="en-US" sz="2400" baseline="-25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 = 0.3</a:t>
                      </a:r>
                    </a:p>
                    <a:p>
                      <a:pPr lvl="0">
                        <a:buNone/>
                      </a:pP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r>
                        <a:rPr lang="en-US" sz="2400" baseline="-25000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/P</a:t>
                      </a:r>
                      <a:r>
                        <a:rPr lang="en-US" sz="2400" baseline="-250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 = 10</a:t>
                      </a:r>
                      <a:r>
                        <a:rPr lang="en-US" sz="2400" baseline="30000" dirty="0">
                          <a:latin typeface="Courier New" pitchFamily="49" charset="0"/>
                          <a:cs typeface="Courier New" pitchFamily="49" charset="0"/>
                        </a:rPr>
                        <a:t>0.3</a:t>
                      </a:r>
                      <a:r>
                        <a:rPr lang="en-US" sz="2400" dirty="0">
                          <a:latin typeface="Courier New" pitchFamily="49" charset="0"/>
                          <a:cs typeface="Courier New" pitchFamily="49" charset="0"/>
                        </a:rPr>
                        <a:t> = 2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Wireless device has output of 200 </a:t>
            </a:r>
            <a:r>
              <a:rPr lang="en-US" dirty="0" err="1"/>
              <a:t>mW</a:t>
            </a:r>
            <a:r>
              <a:rPr lang="en-US" dirty="0"/>
              <a:t>. It is connected to a cable with a 9 dB gain and a 6 dB loss. What is the effective device output power? </a:t>
            </a:r>
          </a:p>
          <a:p>
            <a:endParaRPr lang="en-US" dirty="0"/>
          </a:p>
          <a:p>
            <a:r>
              <a:rPr lang="en-US" dirty="0"/>
              <a:t>Gain in the cable = 9 dB</a:t>
            </a:r>
          </a:p>
          <a:p>
            <a:r>
              <a:rPr lang="en-US" dirty="0"/>
              <a:t>Loss in the cable = 6 dB</a:t>
            </a:r>
          </a:p>
          <a:p>
            <a:r>
              <a:rPr lang="en-US" dirty="0"/>
              <a:t>The net gain = 9 dB - 6dB = 3dB.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8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Every 3dB gain doubles the </a:t>
            </a:r>
            <a:r>
              <a:rPr lang="en-US" dirty="0" err="1"/>
              <a:t>milliwatts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 according to the popular "rule of 3's". Whenever losing or gaining by a factor of 3 dB, just divide or multiply by 2. </a:t>
            </a:r>
          </a:p>
          <a:p>
            <a:endParaRPr lang="en-US" dirty="0"/>
          </a:p>
          <a:p>
            <a:r>
              <a:rPr lang="en-US" dirty="0"/>
              <a:t>As device output power is 200 mw and we need to multiply it by a factor of 2 according to rule of 3</a:t>
            </a:r>
          </a:p>
          <a:p>
            <a:pPr>
              <a:buNone/>
            </a:pPr>
            <a:r>
              <a:rPr lang="en-US" dirty="0"/>
              <a:t>			Output power = 400mW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777DBB4F-1F53-437B-B5E5-7725B304CC3B}" type="slidenum">
              <a:rPr lang="en-US" smtClean="0"/>
              <a:pPr/>
              <a:t>9</a:t>
            </a:fld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242-306 Mobile and Wireless Computing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3143</Words>
  <Application>Microsoft Office PowerPoint</Application>
  <PresentationFormat>On-screen Show (4:3)</PresentationFormat>
  <Paragraphs>508</Paragraphs>
  <Slides>57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ＭＳ Ｐゴシック</vt:lpstr>
      <vt:lpstr>Arial</vt:lpstr>
      <vt:lpstr>Cordia New</vt:lpstr>
      <vt:lpstr>Courier New</vt:lpstr>
      <vt:lpstr>TH SarabunPSK</vt:lpstr>
      <vt:lpstr>Times New Roman</vt:lpstr>
      <vt:lpstr>Tw Cen MT</vt:lpstr>
      <vt:lpstr>Wingdings</vt:lpstr>
      <vt:lpstr>Wingdings 2</vt:lpstr>
      <vt:lpstr>Median</vt:lpstr>
      <vt:lpstr>Chapter 4 HOW antennas work</vt:lpstr>
      <vt:lpstr>Objectives</vt:lpstr>
      <vt:lpstr>Gain and Loss</vt:lpstr>
      <vt:lpstr>Gain and Loss</vt:lpstr>
      <vt:lpstr>PowerPoint Presentation</vt:lpstr>
      <vt:lpstr>Decibel</vt:lpstr>
      <vt:lpstr>Decibel</vt:lpstr>
      <vt:lpstr>Decibel</vt:lpstr>
      <vt:lpstr>Decibel</vt:lpstr>
      <vt:lpstr>Decibel</vt:lpstr>
      <vt:lpstr>Decibel</vt:lpstr>
      <vt:lpstr>Decibel</vt:lpstr>
      <vt:lpstr>PowerPoint Presentation</vt:lpstr>
      <vt:lpstr>Antenna Characteristics</vt:lpstr>
      <vt:lpstr>Antenna Types</vt:lpstr>
      <vt:lpstr>PowerPoint Presentation</vt:lpstr>
      <vt:lpstr>Antenna Types</vt:lpstr>
      <vt:lpstr>Antenna Sizes and Shapes</vt:lpstr>
      <vt:lpstr>Antenna Sizes and Shapes</vt:lpstr>
      <vt:lpstr>PowerPoint Presentation</vt:lpstr>
      <vt:lpstr>Antenna Sizes and Shapes</vt:lpstr>
      <vt:lpstr>PowerPoint Presentation</vt:lpstr>
      <vt:lpstr>PowerPoint Presentation</vt:lpstr>
      <vt:lpstr>PowerPoint Presentation</vt:lpstr>
      <vt:lpstr>Antenna Sizes and Shapes</vt:lpstr>
      <vt:lpstr>PowerPoint Presentation</vt:lpstr>
      <vt:lpstr>PowerPoint Presentation</vt:lpstr>
      <vt:lpstr>Signal Strength and Direction</vt:lpstr>
      <vt:lpstr>Antenna Performance</vt:lpstr>
      <vt:lpstr>Radiation Patterns</vt:lpstr>
      <vt:lpstr>PowerPoint Presentation</vt:lpstr>
      <vt:lpstr>PowerPoint Presentation</vt:lpstr>
      <vt:lpstr>Antenna Polarization</vt:lpstr>
      <vt:lpstr>PowerPoint Presentation</vt:lpstr>
      <vt:lpstr>PowerPoint Presentation</vt:lpstr>
      <vt:lpstr>Monopole and dipole antennas</vt:lpstr>
      <vt:lpstr>Smart Antennas</vt:lpstr>
      <vt:lpstr>PowerPoint Presentation</vt:lpstr>
      <vt:lpstr>Antenna System Implementation</vt:lpstr>
      <vt:lpstr>Antenna Cables</vt:lpstr>
      <vt:lpstr>Antenna Cables</vt:lpstr>
      <vt:lpstr>RF Propagation</vt:lpstr>
      <vt:lpstr>PowerPoint Presentation</vt:lpstr>
      <vt:lpstr>Point-to-Multipoint Links</vt:lpstr>
      <vt:lpstr>PowerPoint Presentation</vt:lpstr>
      <vt:lpstr>Point-to-Point Links</vt:lpstr>
      <vt:lpstr>PowerPoint Presentation</vt:lpstr>
      <vt:lpstr>Fresnel Zone</vt:lpstr>
      <vt:lpstr>PowerPoint Presentation</vt:lpstr>
      <vt:lpstr>Link Budgets</vt:lpstr>
      <vt:lpstr>Antenna Alignment</vt:lpstr>
      <vt:lpstr>Antenna Alignment</vt:lpstr>
      <vt:lpstr>Other Challenges of Outdoor Links</vt:lpstr>
      <vt:lpstr>Summary</vt:lpstr>
      <vt:lpstr>Summary</vt:lpstr>
      <vt:lpstr>Summary</vt:lpstr>
      <vt:lpstr>Homework (Antenna)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320</cp:revision>
  <dcterms:created xsi:type="dcterms:W3CDTF">2002-09-27T23:29:22Z</dcterms:created>
  <dcterms:modified xsi:type="dcterms:W3CDTF">2021-09-09T03:00:16Z</dcterms:modified>
</cp:coreProperties>
</file>