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319" r:id="rId2"/>
    <p:sldId id="320" r:id="rId3"/>
    <p:sldId id="323" r:id="rId4"/>
    <p:sldId id="324" r:id="rId5"/>
    <p:sldId id="380" r:id="rId6"/>
    <p:sldId id="322" r:id="rId7"/>
    <p:sldId id="325" r:id="rId8"/>
    <p:sldId id="326" r:id="rId9"/>
    <p:sldId id="328" r:id="rId10"/>
    <p:sldId id="329" r:id="rId11"/>
    <p:sldId id="330" r:id="rId12"/>
    <p:sldId id="332" r:id="rId13"/>
    <p:sldId id="331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5" r:id="rId22"/>
    <p:sldId id="340" r:id="rId23"/>
    <p:sldId id="341" r:id="rId24"/>
    <p:sldId id="342" r:id="rId25"/>
    <p:sldId id="343" r:id="rId26"/>
    <p:sldId id="346" r:id="rId27"/>
    <p:sldId id="373" r:id="rId28"/>
    <p:sldId id="374" r:id="rId29"/>
    <p:sldId id="375" r:id="rId30"/>
    <p:sldId id="347" r:id="rId31"/>
    <p:sldId id="348" r:id="rId32"/>
    <p:sldId id="349" r:id="rId33"/>
    <p:sldId id="376" r:id="rId34"/>
    <p:sldId id="350" r:id="rId35"/>
    <p:sldId id="377" r:id="rId36"/>
    <p:sldId id="378" r:id="rId37"/>
    <p:sldId id="379" r:id="rId38"/>
    <p:sldId id="351" r:id="rId39"/>
    <p:sldId id="352" r:id="rId40"/>
    <p:sldId id="360" r:id="rId41"/>
    <p:sldId id="361" r:id="rId42"/>
    <p:sldId id="364" r:id="rId43"/>
    <p:sldId id="365" r:id="rId44"/>
    <p:sldId id="366" r:id="rId45"/>
    <p:sldId id="367" r:id="rId46"/>
    <p:sldId id="369" r:id="rId47"/>
    <p:sldId id="370" r:id="rId48"/>
    <p:sldId id="371" r:id="rId49"/>
    <p:sldId id="372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22222"/>
    <a:srgbClr val="FFFFFF"/>
    <a:srgbClr val="18B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88434" autoAdjust="0"/>
  </p:normalViewPr>
  <p:slideViewPr>
    <p:cSldViewPr>
      <p:cViewPr varScale="1">
        <p:scale>
          <a:sx n="61" d="100"/>
          <a:sy n="61" d="100"/>
        </p:scale>
        <p:origin x="-129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7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E2134E-A337-4474-98C5-9E0117F5B76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20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481FFB-31D3-4714-846C-5AFB84A4FB4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06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25A12E-B956-46F5-85D7-4FAEB6B068A4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94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7D51D7-AF1D-4559-9166-E6234C46FA1C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77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Spatial multiplexing = a</a:t>
            </a:r>
            <a:r>
              <a:rPr lang="en-CA" baseline="0" dirty="0" smtClean="0"/>
              <a:t> technique that divides the data frame into multiple parts and transmits each part of the same data frame using a separate radio and antenna,</a:t>
            </a:r>
          </a:p>
          <a:p>
            <a:r>
              <a:rPr lang="en-CA" baseline="0" dirty="0" smtClean="0"/>
              <a:t>Effectively increasing the transmission rate by sending the data in parallel.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905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7D5FA9-DCF5-40D7-88AD-0EB49616EF30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There are four functional divisions in the WirelessHD layering model; the PHY layer,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MAC sublayer, the Adaptation sublayer and the Station Management Entity (SME).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relationships of the various parts is illustrated in Figure 6-3. There are two protocols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adaptation sublayer; the AVC protocol and the A/V packetizer. The AVC protocol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performs the device control, the connection control, the device capability and so on.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role of A/V packetizer is to make the formatted A/V data for the HMRP data service.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four entities provide three types of service: high rate data service, low rate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service, and the management service. The high data rate service supports video, audio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and data delivery. The low data rate service supports audio data, MAC commands,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small amounts of asynchronous data. The layering model is defined in the specification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only to describe the functionality of the WirelessHD system.</a:t>
            </a:r>
            <a:endParaRPr lang="en-US" sz="1200" b="1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10 Audio video control (AV/C) specification</a:t>
            </a:r>
          </a:p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10.1 Overview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AV/C includes the following functions;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· Device capability exchange – In this function, a device discovers other devices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and exchanges device information (e.g. device category, device name) with 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devices.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· Connection control – In this function, a device establishes or releases the AV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stream connection between a Source and a Sink by using AVC messages.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· Device control – In this function, a device controls other device by using AVC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messages (e.g. power on/off, play/stop etc.).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1798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DF1DB-5E4A-4841-A68A-BAC1295C05FF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9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533BB4-C839-4A43-95DF-FD46CF8D33AC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6778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3654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WVAN consists of one Coordinator and zero or more Stations. The Coordinator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normally, but not always, a device that is a sink for audio or video data, e.g., a display,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but also potentially a media storage device like a PVR. A Station, on the other hand, is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device that has media that it can source and/or sink or has data to exchange, potentially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same time. The device that is the Coordinator also acts as a Station in the WVAN.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An example of a WVAN is illustrated in Figure 6-4.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high-rate PHY (HRP) and medium-rate PHY (MRP) support multi-Gb/s throughput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at distance of 10 m through adaptive antenna technology. Because of this, the high-rate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medium-rate PHY (HMRP) is highly directional and can only be used for unicast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connections. The HMRP is optimized for the delivery of uncompressed high definition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video, other data can be communicated using the HMRP. To support multiple video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resolutions, the HMRP has more than one data rate defined. The HMRP carries: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· isochronous data such as audio and video,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· asynchronous data,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· MAC commands,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· antenna steering information,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· higher layer control data for A/V devices.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low-rate PHY (LRP) is a multi-Mb/s bidirectional link that also provides a range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10 m. Multiple data rates are defined for the LRP, with the lower data rates having near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omni-directional coverage while the highest data rates are directional. Because the LRP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has near omni-directional modes, it can be used for both unicast and broadcast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connections. Furthermore, because all Stations support the LRP, it can be used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Station-to-Station links. The LRP supports multiple data rates, including directional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modes, and is used to carry: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· low-rate isochronous data such as audio,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· low-rate asynchronous data,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· MAC commands including the beacon,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· acknowledgements for HMRP packets,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· antenna beam forming information,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· capabilities information,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· higher layer control data for A/V devices.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HMRP and LRP operate in overlapping frequency bands and so they are coordinated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 a TDMA manner by the MAC.</a:t>
            </a:r>
            <a:endParaRPr lang="en-US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81FFB-31D3-4714-846C-5AFB84A4FB4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888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20234D-33D4-4167-97B8-D3ECFF2B74A4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891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A4222-EB54-4C4F-B0F6-9D3AFF0B8AD4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78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4013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01A4AF-E671-49F0-B2A5-0BC93B989D61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78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56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4FEE5C-1EB1-4C48-85F7-DF98D3304EF5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7864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64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59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Frame control</a:t>
            </a:r>
            <a:r>
              <a:rPr lang="en-US" baseline="0" dirty="0" smtClean="0"/>
              <a:t> = protocol version, type of frame, encrypt status, how receiving device should acknowledge it, end frame or data follow?</a:t>
            </a:r>
          </a:p>
          <a:p>
            <a:r>
              <a:rPr lang="en-US" baseline="0" dirty="0" smtClean="0"/>
              <a:t>Piconet id = </a:t>
            </a:r>
            <a:r>
              <a:rPr lang="th-TH" baseline="0" dirty="0" smtClean="0"/>
              <a:t>หมายเลข </a:t>
            </a:r>
            <a:r>
              <a:rPr lang="en-US" baseline="0" dirty="0" smtClean="0"/>
              <a:t>piconet network, node will receiving frames by the same piconet id.</a:t>
            </a:r>
          </a:p>
          <a:p>
            <a:r>
              <a:rPr lang="en-US" baseline="0" dirty="0" smtClean="0"/>
              <a:t>Index is used for managing and uniquely identifying different asynchronous and isochronous streams.</a:t>
            </a:r>
            <a:endParaRPr lang="en-US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81FFB-31D3-4714-846C-5AFB84A4FB4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297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7B238-509F-40BA-9308-E64FBBC73B88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60056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18109E-0189-4180-90AE-2518FD1843BE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44326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435B39-7426-4C68-A17A-EBD1A7BD01DA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78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7554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005094-EB25-4BC2-B55F-109975017EA6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79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71756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89E30-86FA-42C0-B7BE-EEEAF028E084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88174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FFCCDF-735C-4922-9BDB-B7607BBA9146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79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49570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A68504-8CF7-4F5E-8D5B-3F1CB11356D7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79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8701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558835-8093-41E8-BBFE-F5FEB980A894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7987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23794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Old fashion Broadband use wideband of single carrier,</a:t>
            </a:r>
          </a:p>
          <a:p>
            <a:r>
              <a:rPr lang="en-US" dirty="0" smtClean="0"/>
              <a:t>OFDM uses</a:t>
            </a:r>
            <a:r>
              <a:rPr lang="en-US" baseline="0" dirty="0" smtClean="0"/>
              <a:t> multiple carriers (as wide as wide single carrier) : </a:t>
            </a:r>
          </a:p>
          <a:p>
            <a:r>
              <a:rPr lang="en-US" baseline="0" dirty="0" smtClean="0"/>
              <a:t>   OFDM gets high speed serial data, sperates it to multiple channels (with multiple carriers) </a:t>
            </a:r>
          </a:p>
          <a:p>
            <a:r>
              <a:rPr lang="en-US" baseline="0" dirty="0" smtClean="0"/>
              <a:t> (also insert cyclic prefix to prevent ISI (multipath distrotion + reduce error) and send multiple carriers to a receiver,</a:t>
            </a:r>
          </a:p>
          <a:p>
            <a:r>
              <a:rPr lang="en-US" baseline="0" dirty="0" smtClean="0"/>
              <a:t>A receiver gets mutliple carriers (which are orthogonal) and convert to serial</a:t>
            </a:r>
            <a:endParaRPr lang="en-US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81FFB-31D3-4714-846C-5AFB84A4FB4F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4682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OFDM advantages:</a:t>
            </a:r>
          </a:p>
          <a:p>
            <a:r>
              <a:rPr lang="en-US" dirty="0" smtClean="0"/>
              <a:t>  - use effective bandwidth</a:t>
            </a:r>
            <a:r>
              <a:rPr lang="en-US" baseline="0" dirty="0" smtClean="0"/>
              <a:t> (overlap frequency band) </a:t>
            </a:r>
          </a:p>
          <a:p>
            <a:r>
              <a:rPr lang="en-US" baseline="0" dirty="0" smtClean="0"/>
              <a:t>  - use with large number of modulation (e.g. 4096-QAM) because of non-overlap channels + slower data rate (with parellel sending – less error)</a:t>
            </a:r>
          </a:p>
          <a:p>
            <a:r>
              <a:rPr lang="en-US" baseline="0" dirty="0" smtClean="0"/>
              <a:t>  - errors affected only a narrow band carrier (with wide band, errors affected to whole frequency band (faster rate)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Disadvantage:</a:t>
            </a:r>
          </a:p>
          <a:p>
            <a:r>
              <a:rPr lang="en-US" baseline="0" dirty="0" smtClean="0"/>
              <a:t>  - solves multiplath distrotion problem with guard time (cyclic prefix)</a:t>
            </a:r>
            <a:endParaRPr lang="en-US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81FFB-31D3-4714-846C-5AFB84A4FB4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0142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5E3BAF-B4A7-4AA3-AFD5-A2C3E1AA7598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67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4122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86BA4-CC26-4BAE-92FB-95BF65D0C828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68058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B23815-8F17-4750-8B59-77A500F20AE2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842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5F584-119C-43EF-8BB1-16F72AA91D11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6922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22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99633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216725-07E9-4A25-A024-994C1865140E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6492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26138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20307-AF2D-4CD7-8D10-A0352D44DAC0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Bluetooth is</a:t>
            </a:r>
            <a:r>
              <a:rPr lang="en-CA" baseline="0" dirty="0" smtClean="0"/>
              <a:t> expensive for the beginning, and about $5 presently (that’s a reason why </a:t>
            </a:r>
            <a:r>
              <a:rPr lang="en-CA" baseline="0" dirty="0" err="1" smtClean="0"/>
              <a:t>bluetooth</a:t>
            </a:r>
            <a:r>
              <a:rPr lang="en-CA" baseline="0" dirty="0" smtClean="0"/>
              <a:t> wins the game)</a:t>
            </a:r>
          </a:p>
          <a:p>
            <a:r>
              <a:rPr lang="en-CA" baseline="0" dirty="0" smtClean="0"/>
              <a:t>  </a:t>
            </a:r>
            <a:r>
              <a:rPr lang="en-CA" baseline="0" dirty="0" err="1" smtClean="0"/>
              <a:t>bluetooth</a:t>
            </a:r>
            <a:r>
              <a:rPr lang="en-CA" baseline="0" dirty="0" smtClean="0"/>
              <a:t> $5 replace higher data rate cable &lt; $10,</a:t>
            </a:r>
          </a:p>
          <a:p>
            <a:r>
              <a:rPr lang="en-CA" baseline="0" dirty="0" smtClean="0"/>
              <a:t>    if </a:t>
            </a:r>
            <a:r>
              <a:rPr lang="en-CA" baseline="0" dirty="0" err="1" smtClean="0"/>
              <a:t>wirelessHD</a:t>
            </a:r>
            <a:r>
              <a:rPr lang="en-CA" baseline="0" dirty="0" smtClean="0"/>
              <a:t> is cheap and has data rate equal or greater than cable,</a:t>
            </a:r>
          </a:p>
          <a:p>
            <a:r>
              <a:rPr lang="en-CA" baseline="0" dirty="0" smtClean="0"/>
              <a:t>    the replacing is possible.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18643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B1B2B5-074D-49E3-A499-AC3043A963DA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65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63952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8EE82-12ED-456A-8445-BAB61F772AC6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20703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F52257-0F83-4F33-BA64-ED82E3B19462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1613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A8F87C-EA1D-479E-9F2A-A48ECDE96E35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350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033A8A-DFB6-4B5D-A6D2-99B6C31872D9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77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829869-D896-44F5-8C67-D2A578A4C565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7700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00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9873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60 GHz uses</a:t>
            </a:r>
            <a:r>
              <a:rPr lang="en-US" baseline="0" dirty="0" smtClean="0"/>
              <a:t> beamforming</a:t>
            </a:r>
          </a:p>
          <a:p>
            <a:r>
              <a:rPr lang="en-US" baseline="0" dirty="0" smtClean="0"/>
              <a:t>5 GHz uses MIMO</a:t>
            </a:r>
          </a:p>
          <a:p>
            <a:endParaRPr lang="en-US" baseline="0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WirelessHD is a standard of the WirelessHD Consortium. It uses the 60-GHz band but is not Wi-Fi compatible. In fact, it was designed from scratch to be used as a video transport method rather than using existing Wi-Fi or some other technology not optimized for video. It supports the 1080p/60-Hz video format with a 10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–9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-pixel error rate in addition to all EIA-861 video formats. It also supports both picture-in-picture (PI) and single source to multiple displays.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WirelessHD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th-TH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เน้น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Audio/Video cable replacement </a:t>
            </a:r>
            <a:r>
              <a:rPr lang="th-TH" sz="1200" b="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โดยใช้ </a:t>
            </a:r>
            <a:r>
              <a:rPr lang="en-US" sz="1200" b="0" i="0" kern="1200" baseline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RF 60 GHz</a:t>
            </a:r>
            <a:endParaRPr lang="en-US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81FFB-31D3-4714-846C-5AFB84A4FB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624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07ACB9-8182-4C17-99DA-EE9A435FA025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5269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829869-D896-44F5-8C67-D2A578A4C565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7700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00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9286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</a:t>
            </a:r>
            <a:r>
              <a:rPr lang="en-US" baseline="0" dirty="0" smtClean="0"/>
              <a:t> carrier modulation (max: pi/2-16QAM at 4 Gbps)</a:t>
            </a:r>
          </a:p>
          <a:p>
            <a:r>
              <a:rPr lang="en-US" baseline="0" dirty="0" smtClean="0"/>
              <a:t>OFDM (max: 64QAM at 7 </a:t>
            </a:r>
            <a:r>
              <a:rPr lang="en-US" baseline="0" dirty="0" err="1" smtClean="0"/>
              <a:t>Gbps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r>
              <a:rPr lang="en-US" baseline="0" dirty="0" smtClean="0"/>
              <a:t>AV display standard support  </a:t>
            </a:r>
            <a:r>
              <a:rPr lang="th-TH" baseline="0" dirty="0" smtClean="0"/>
              <a:t>เช่น </a:t>
            </a:r>
            <a:r>
              <a:rPr lang="en-US" baseline="0" dirty="0" smtClean="0"/>
              <a:t>HDMI, I/O (USB , </a:t>
            </a:r>
            <a:r>
              <a:rPr lang="en-US" baseline="0" dirty="0" err="1" smtClean="0"/>
              <a:t>PCIe</a:t>
            </a:r>
            <a:r>
              <a:rPr lang="en-US" baseline="0" dirty="0" smtClean="0"/>
              <a:t>) at the PHY and MAC layer, bypassing higher-layer WLAN (TCP/IP)</a:t>
            </a:r>
            <a:endParaRPr lang="en-US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81FFB-31D3-4714-846C-5AFB84A4FB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79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566794-A371-4017-A77E-ED80275F17FB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64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6930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ED4BA7B-4581-4E53-A7B6-9EFE858F4672}" type="datetime1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56F621-E33F-459E-B695-6585999EC17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2" descr="C:\Users\wwarodom\Desktop\CoE-logo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6225" y="6067125"/>
            <a:ext cx="734036" cy="68580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8BC9-DAC6-4194-86C5-A55550321778}" type="datetime1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1E03-0BC7-43DF-9ED0-B4950C2250AC}" type="slidenum">
              <a:rPr lang="en-US" smtClean="0"/>
              <a:pPr/>
              <a:t>‹#›</a:t>
            </a:fld>
            <a:endParaRPr lang="en-US" sz="20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923656E-6DE2-4A11-AF13-035EB2E17307}" type="datetime1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56D702-C1CC-4808-B700-8071853D4844}" type="slidenum">
              <a:rPr lang="en-US" smtClean="0"/>
              <a:pPr/>
              <a:t>‹#›</a:t>
            </a:fld>
            <a:endParaRPr 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10/31/2011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System Arch 2007  (Fire Tom Wada)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1E53B3-7583-49B2-84EA-F722476D03A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BAA4-55B9-4190-954F-4498044946CB}" type="datetime1">
              <a:rPr lang="en-US" smtClean="0"/>
              <a:pPr/>
              <a:t>9/19/2017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7DBB4F-1F53-437B-B5E5-7725B304CC3B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69B7-A3D3-477E-9E6F-BB96222253E0}" type="datetime1">
              <a:rPr lang="en-US" smtClean="0"/>
              <a:pPr/>
              <a:t>9/19/2017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041FB5D-350D-4DDD-8A34-0E414F51AE7B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96F75AE-C1E6-4F91-989B-DD085308910C}" type="datetime1">
              <a:rPr lang="en-US" smtClean="0"/>
              <a:pPr/>
              <a:t>9/19/2017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2428206-DC19-45F8-A10E-796721CFAA4F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91AB56C-A784-46BD-8527-4AA29FC4C1EE}" type="datetime1">
              <a:rPr lang="en-US" smtClean="0"/>
              <a:pPr/>
              <a:t>9/19/2017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4EBE6E2-581F-4F9F-90A0-1F8847263EBC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D152-3E8C-4E05-AD60-F2073FB6F528}" type="datetime1">
              <a:rPr lang="en-US" smtClean="0"/>
              <a:pPr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394B4A-E975-484A-BE51-38BA3E919170}" type="slidenum">
              <a:rPr lang="en-US" smtClean="0"/>
              <a:pPr/>
              <a:t>‹#›</a:t>
            </a:fld>
            <a:endParaRPr lang="en-US" sz="20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371EC-9E30-4996-9344-2F2AFD5E9C95}" type="datetime1">
              <a:rPr lang="en-US" smtClean="0"/>
              <a:pPr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DC8790-31D3-493E-8B8A-33259BC327DE}" type="slidenum">
              <a:rPr lang="en-US" smtClean="0"/>
              <a:pPr/>
              <a:t>‹#›</a:t>
            </a:fld>
            <a:endParaRPr lang="en-US" sz="20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8B3B-256D-4995-AC3F-C32BDF420712}" type="datetime1">
              <a:rPr lang="en-US" smtClean="0"/>
              <a:pPr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0FC9E1-1AE5-4539-B4E3-9091AE08A663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E2AF562-6E05-4E90-8413-E3FE15404845}" type="datetime1">
              <a:rPr lang="en-US" smtClean="0"/>
              <a:pPr/>
              <a:t>9/19/2017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AA788C7-3601-4B05-836F-5C0474E32527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1F8784-7AE6-43AF-A88E-A7FC1B65F9CE}" type="datetime1">
              <a:rPr lang="en-US" smtClean="0"/>
              <a:pPr/>
              <a:t>9/19/2017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77DBB4F-1F53-437B-B5E5-7725B304CC3B}" type="slidenum">
              <a:rPr lang="en-US" smtClean="0"/>
              <a:pPr/>
              <a:t>‹#›</a:t>
            </a:fld>
            <a:endParaRPr lang="en-US" sz="2000" dirty="0"/>
          </a:p>
        </p:txBody>
      </p:sp>
      <p:pic>
        <p:nvPicPr>
          <p:cNvPr id="125954" name="Picture 2" descr="C:\Users\wwarodom\Desktop\CoE-logo.gif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18535" y="524936"/>
            <a:ext cx="434363" cy="40581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600200"/>
            <a:ext cx="8001000" cy="16002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Chapter 6</a:t>
            </a:r>
            <a:br>
              <a:rPr lang="en-US" sz="3600" b="1" dirty="0" smtClean="0"/>
            </a:br>
            <a:r>
              <a:rPr lang="en-US" sz="3600" b="1" dirty="0" smtClean="0"/>
              <a:t>High rate wireless personal area networks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41148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1" dirty="0" smtClean="0"/>
              <a:t>Reference:</a:t>
            </a:r>
            <a:r>
              <a:rPr lang="en-US" sz="1800" i="1" dirty="0" smtClean="0"/>
              <a:t> Jorge </a:t>
            </a:r>
            <a:r>
              <a:rPr lang="en-US" sz="1800" i="1" dirty="0" err="1" smtClean="0"/>
              <a:t>Olenewa</a:t>
            </a:r>
            <a:r>
              <a:rPr lang="en-US" sz="1800" i="1" dirty="0" smtClean="0"/>
              <a:t>, Guide to Wireless Communications, 3</a:t>
            </a:r>
            <a:r>
              <a:rPr lang="en-US" sz="1800" i="1" baseline="30000" dirty="0" smtClean="0"/>
              <a:t>rd</a:t>
            </a:r>
            <a:r>
              <a:rPr lang="en-US" sz="1800" i="1" dirty="0" smtClean="0"/>
              <a:t> edition, ISBN-13: 9781111307318, 2013</a:t>
            </a:r>
            <a:endParaRPr lang="en-US" sz="1800" i="1" dirty="0"/>
          </a:p>
        </p:txBody>
      </p:sp>
      <p:sp>
        <p:nvSpPr>
          <p:cNvPr id="6" name="Rectangle 5"/>
          <p:cNvSpPr/>
          <p:nvPr/>
        </p:nvSpPr>
        <p:spPr>
          <a:xfrm>
            <a:off x="3657600" y="4462790"/>
            <a:ext cx="19511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10" charset="-128"/>
                <a:cs typeface="+mn-cs"/>
              </a:rPr>
              <a:t>© Cengage Learning  2014</a:t>
            </a:r>
            <a:endParaRPr lang="en-US" sz="1100" b="1" kern="1200" dirty="0">
              <a:solidFill>
                <a:schemeClr val="tx1"/>
              </a:solidFill>
              <a:effectLst/>
              <a:latin typeface="Arial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Department of Computer Engineering, Faculty of Engineering</a:t>
            </a:r>
            <a:br>
              <a:rPr lang="en-US" b="1" dirty="0" smtClean="0"/>
            </a:br>
            <a:r>
              <a:rPr lang="en-US" b="1" dirty="0" smtClean="0"/>
              <a:t>Prince of </a:t>
            </a:r>
            <a:r>
              <a:rPr lang="en-US" b="1" dirty="0" err="1" smtClean="0"/>
              <a:t>Songkla</a:t>
            </a:r>
            <a:r>
              <a:rPr lang="en-US" b="1" dirty="0" smtClean="0"/>
              <a:t> University, </a:t>
            </a:r>
            <a:r>
              <a:rPr lang="en-US" b="1" dirty="0" err="1" smtClean="0"/>
              <a:t>Phuket</a:t>
            </a:r>
            <a:r>
              <a:rPr lang="en-US" b="1" dirty="0" smtClean="0"/>
              <a:t> Campus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300" y="5745707"/>
            <a:ext cx="4191000" cy="4572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/>
              <a:t>Table 6-1 </a:t>
            </a:r>
            <a:r>
              <a:rPr lang="en-US" sz="1600" dirty="0" smtClean="0"/>
              <a:t>Speeds supported in WirelessHD</a:t>
            </a:r>
            <a:endParaRPr lang="en-US" sz="1600" dirty="0"/>
          </a:p>
        </p:txBody>
      </p:sp>
      <p:pic>
        <p:nvPicPr>
          <p:cNvPr id="1026" name="Picture 2" descr="C:\Users\Julie\Documents\DropBox\InstructorManuals\GuidetoWireless\Tables\ch06\Table 6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6858000" cy="532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10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75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Networking Audio, Video, and Other I/O Devices</a:t>
            </a:r>
          </a:p>
        </p:txBody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343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WirelessHD and IEEE </a:t>
            </a:r>
            <a:r>
              <a:rPr lang="en-US" dirty="0" smtClean="0"/>
              <a:t>802.15.3c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Source device: transmitter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Sink device: receiver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Divides PHY layer into three sections: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Low-Rate PHY (LRP) – data rates 2.5 to 40 Mbps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High-Rate PHY (HRP) – data rates to 7 Gbps and up to 25 Gbps using </a:t>
            </a:r>
            <a:r>
              <a:rPr lang="en-US" b="1" dirty="0" smtClean="0"/>
              <a:t>spatial multiplexing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High-or-Medium-Rate PHY (HMRP) – data rates of 476 Mbps to 2 Gbps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Also supports USB 2.0, 3.0 and HDMI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Uses beamforming for line-of-sight/non-line-of-sight transmissions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11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5486400"/>
            <a:ext cx="6477000" cy="5334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/>
              <a:t>Figure 6-3 </a:t>
            </a:r>
            <a:r>
              <a:rPr lang="en-US" sz="1600" dirty="0" smtClean="0"/>
              <a:t>Recommended WirelessHD protocol-layer implementation</a:t>
            </a:r>
            <a:endParaRPr lang="en-US" sz="1600" dirty="0"/>
          </a:p>
        </p:txBody>
      </p:sp>
      <p:pic>
        <p:nvPicPr>
          <p:cNvPr id="3074" name="Picture 2" descr="C:\Users\Julie\Documents\DropBox\InstructorManuals\GuidetoWireless\Figures\07318_ch06\07318_ch06_f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400800" cy="475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12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1626" y="5501002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Figure 6-2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Beamforming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 descr="C:\Users\Julie\Documents\DropBox\InstructorManuals\GuidetoWireless\Figures\07318_ch06\07318_ch06_f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589365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13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WirelessHD and 802.15.3 MAC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Devices associate with the piconet coordinator (PNC)</a:t>
            </a:r>
          </a:p>
          <a:p>
            <a:pPr lvl="1"/>
            <a:r>
              <a:rPr lang="en-US" dirty="0" smtClean="0"/>
              <a:t>PNCs are usually a sink device such as HD TV</a:t>
            </a:r>
          </a:p>
          <a:p>
            <a:pPr lvl="1"/>
            <a:r>
              <a:rPr lang="en-US" dirty="0" smtClean="0"/>
              <a:t>Coordinator acts as a station on the </a:t>
            </a:r>
            <a:r>
              <a:rPr lang="en-US" b="1" dirty="0" smtClean="0"/>
              <a:t>wireless video area network (WVAN)</a:t>
            </a:r>
            <a:endParaRPr lang="en-US" dirty="0" smtClean="0"/>
          </a:p>
          <a:p>
            <a:pPr lvl="1"/>
            <a:r>
              <a:rPr lang="en-US" dirty="0" smtClean="0"/>
              <a:t>The first sink devices assumes the role of PNC</a:t>
            </a:r>
          </a:p>
          <a:p>
            <a:pPr lvl="1"/>
            <a:r>
              <a:rPr lang="en-US" dirty="0" smtClean="0"/>
              <a:t>PNC responsible for QoS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14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8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WirelessHD and 802.15.3 MAC layer</a:t>
            </a:r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Piconet coordinator (PNC)</a:t>
            </a:r>
          </a:p>
          <a:p>
            <a:pPr lvl="1"/>
            <a:r>
              <a:rPr lang="en-US" dirty="0"/>
              <a:t>Role assumed by the first device in the area</a:t>
            </a:r>
          </a:p>
          <a:p>
            <a:pPr lvl="1"/>
            <a:r>
              <a:rPr lang="en-US" dirty="0"/>
              <a:t>Provides all of the basic communications timing in a piconet</a:t>
            </a:r>
          </a:p>
          <a:p>
            <a:pPr lvl="1"/>
            <a:r>
              <a:rPr lang="en-US" dirty="0"/>
              <a:t>PNC sends a beacon</a:t>
            </a:r>
          </a:p>
          <a:p>
            <a:r>
              <a:rPr lang="en-US" dirty="0"/>
              <a:t>The piconet is peer-to-peer</a:t>
            </a:r>
          </a:p>
          <a:p>
            <a:pPr lvl="1"/>
            <a:r>
              <a:rPr lang="en-US" dirty="0"/>
              <a:t>Devices can transmit data directly to each other</a:t>
            </a:r>
          </a:p>
          <a:p>
            <a:r>
              <a:rPr lang="en-US" dirty="0"/>
              <a:t>The PNC is also responsible for managing QoS</a:t>
            </a:r>
          </a:p>
          <a:p>
            <a:r>
              <a:rPr lang="en-US" dirty="0"/>
              <a:t>Devices can form a dependent piconet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15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6535" y="5105400"/>
            <a:ext cx="6324600" cy="3810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/>
              <a:t>Figure 6-4 </a:t>
            </a:r>
            <a:r>
              <a:rPr lang="en-US" sz="1600" dirty="0" smtClean="0"/>
              <a:t>Wireless video area network (WVAN) topology example</a:t>
            </a:r>
            <a:endParaRPr lang="en-US" sz="1600" dirty="0"/>
          </a:p>
        </p:txBody>
      </p:sp>
      <p:pic>
        <p:nvPicPr>
          <p:cNvPr id="4098" name="Picture 2" descr="C:\Users\Julie\Documents\DropBox\InstructorManuals\GuidetoWireless\Figures\07318_ch06\07318_ch06_f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20953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16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6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6140" y="5444502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Figure 6-5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802.15.3 piconet topology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122" name="Picture 2" descr="C:\Users\Julie\Documents\DropBox\InstructorManuals\GuidetoWireless\Figures\07318_ch06\07318_ch06_f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328" y="914400"/>
            <a:ext cx="4213225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17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WirelessHD and 802.15.3 MAC layer</a:t>
            </a:r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r>
              <a:rPr lang="en-US" dirty="0" smtClean="0"/>
              <a:t>Two types </a:t>
            </a:r>
            <a:r>
              <a:rPr lang="en-US" dirty="0"/>
              <a:t>of dependent </a:t>
            </a:r>
            <a:r>
              <a:rPr lang="en-US" dirty="0" smtClean="0"/>
              <a:t>piconets – dependent on the PNC of another (parent) piconet</a:t>
            </a:r>
            <a:endParaRPr lang="en-US" dirty="0"/>
          </a:p>
          <a:p>
            <a:pPr lvl="1"/>
            <a:r>
              <a:rPr lang="en-US" dirty="0"/>
              <a:t>Child piconets</a:t>
            </a:r>
          </a:p>
          <a:p>
            <a:pPr lvl="2"/>
            <a:r>
              <a:rPr lang="en-US" dirty="0" smtClean="0"/>
              <a:t>Has its own piconet ID but child PNC is a member of the original (parent) piconet</a:t>
            </a:r>
            <a:endParaRPr lang="en-US" dirty="0"/>
          </a:p>
          <a:p>
            <a:pPr lvl="1"/>
            <a:r>
              <a:rPr lang="en-US" dirty="0"/>
              <a:t>Neighbor piconets</a:t>
            </a:r>
          </a:p>
          <a:p>
            <a:pPr lvl="2"/>
            <a:r>
              <a:rPr lang="en-US" dirty="0" smtClean="0"/>
              <a:t>Separate piconet but depends on original piconet’s PNC to allocate time for transmitting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18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95079" y="51816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Figure 6-6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Child piconet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146" name="Picture 2" descr="C:\Users\Julie\Documents\DropBox\InstructorManuals\GuidetoWireless\Figures\07318_ch06\07318_ch06_f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578055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19</a:t>
            </a:fld>
            <a:endParaRPr lang="en-US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4572000"/>
          </a:xfrm>
        </p:spPr>
        <p:txBody>
          <a:bodyPr/>
          <a:lstStyle/>
          <a:p>
            <a:r>
              <a:rPr lang="en-US" dirty="0"/>
              <a:t>Define a high rate wireless personal area network (HR WPAN)</a:t>
            </a:r>
          </a:p>
          <a:p>
            <a:r>
              <a:rPr lang="en-US" dirty="0"/>
              <a:t>List the different HR WPAN standards and their applications</a:t>
            </a:r>
          </a:p>
          <a:p>
            <a:r>
              <a:rPr lang="en-US" dirty="0"/>
              <a:t>Explain how </a:t>
            </a:r>
            <a:r>
              <a:rPr lang="en-US" dirty="0" smtClean="0"/>
              <a:t>WHDI, WiGig, </a:t>
            </a:r>
            <a:r>
              <a:rPr lang="en-US" dirty="0" err="1" smtClean="0"/>
              <a:t>WirelessHD</a:t>
            </a:r>
            <a:endParaRPr lang="en-US" dirty="0"/>
          </a:p>
          <a:p>
            <a:r>
              <a:rPr lang="en-US" dirty="0"/>
              <a:t>Outline the issues facing WPAN technologies</a:t>
            </a:r>
          </a:p>
          <a:p>
            <a:r>
              <a:rPr lang="en-US" dirty="0"/>
              <a:t>Describe the security features of each HR WPAN technology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69349" y="5264276"/>
            <a:ext cx="2876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Figure 6-7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Neighbor piconet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170" name="Picture 2" descr="C:\Users\Julie\Documents\DropBox\InstructorManuals\GuidetoWireless\Figures\07318_ch06\07318_ch06_f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546197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20</a:t>
            </a:fld>
            <a:endParaRPr lang="en-US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WirelessHD and 802.15.3 MAC layer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21</a:t>
            </a:fld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0" y="4876800"/>
            <a:ext cx="3810000" cy="38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Figure 6-9 </a:t>
            </a:r>
            <a:r>
              <a:rPr lang="en-US" sz="1600" dirty="0" smtClean="0"/>
              <a:t>General MAC frame format</a:t>
            </a:r>
            <a:endParaRPr lang="en-US" sz="1600" dirty="0"/>
          </a:p>
        </p:txBody>
      </p:sp>
      <p:pic>
        <p:nvPicPr>
          <p:cNvPr id="9218" name="Picture 2" descr="C:\Users\Julie\Documents\DropBox\InstructorManuals\GuidetoWireless\Figures\07318_ch06\07318_ch06_f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30" y="2138149"/>
            <a:ext cx="7438233" cy="240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58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WirelessHD and 802.15.3 MAC layer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IEEE 802.15.3 MAC layer </a:t>
            </a:r>
            <a:r>
              <a:rPr lang="en-US" dirty="0" smtClean="0"/>
              <a:t>designed to support these features:</a:t>
            </a:r>
            <a:endParaRPr lang="en-US" dirty="0"/>
          </a:p>
          <a:p>
            <a:pPr lvl="1"/>
            <a:r>
              <a:rPr lang="en-US" dirty="0"/>
              <a:t>Connection time (association) is fast</a:t>
            </a:r>
          </a:p>
          <a:p>
            <a:pPr lvl="1"/>
            <a:r>
              <a:rPr lang="en-US" dirty="0"/>
              <a:t>Devices associated with the piconet can use a short, one-octet device ID</a:t>
            </a:r>
          </a:p>
          <a:p>
            <a:pPr lvl="1"/>
            <a:r>
              <a:rPr lang="en-US" dirty="0"/>
              <a:t>Devices can obtain information about the capabilities of other devices</a:t>
            </a:r>
          </a:p>
          <a:p>
            <a:pPr lvl="1"/>
            <a:r>
              <a:rPr lang="en-US" dirty="0"/>
              <a:t>Peer-to-peer (ad hoc) networking</a:t>
            </a:r>
          </a:p>
          <a:p>
            <a:pPr lvl="1"/>
            <a:r>
              <a:rPr lang="en-US" dirty="0"/>
              <a:t>Data transport with QoS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Efficient data transfer using </a:t>
            </a:r>
            <a:r>
              <a:rPr lang="en-US" dirty="0" smtClean="0"/>
              <a:t>superframes (Figure 6-8)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22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06206" y="5433553"/>
            <a:ext cx="3104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Figure 6-8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802.15.3 superframe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194" name="Picture 2" descr="C:\Users\Julie\Documents\DropBox\InstructorManuals\GuidetoWireless\Figures\07318_ch06\07318_ch06_f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6373890" cy="247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23</a:t>
            </a:fld>
            <a:endParaRPr lang="en-US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WirelessHD and 802.15.3 MAC layer</a:t>
            </a:r>
          </a:p>
        </p:txBody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IEEE 802.15.3 superframe structure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</a:t>
            </a:r>
            <a:r>
              <a:rPr lang="en-US" dirty="0" smtClean="0"/>
              <a:t>beacon – used to set time allocations and communicate management information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An optional </a:t>
            </a:r>
            <a:r>
              <a:rPr lang="en-US" b="1" dirty="0"/>
              <a:t>contention access period (CAP</a:t>
            </a:r>
            <a:r>
              <a:rPr lang="en-US" b="1" dirty="0" smtClean="0"/>
              <a:t>) </a:t>
            </a:r>
            <a:r>
              <a:rPr lang="en-US" dirty="0"/>
              <a:t>–</a:t>
            </a:r>
            <a:r>
              <a:rPr lang="en-US" dirty="0" smtClean="0"/>
              <a:t> used for association, command communication, or asynchronous data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 </a:t>
            </a:r>
            <a:r>
              <a:rPr lang="en-US" b="1" dirty="0"/>
              <a:t>channel time allocation period (CTAP</a:t>
            </a:r>
            <a:r>
              <a:rPr lang="en-US" b="1" dirty="0" smtClean="0"/>
              <a:t>) </a:t>
            </a:r>
            <a:r>
              <a:rPr lang="en-US" dirty="0" smtClean="0"/>
              <a:t>– includes </a:t>
            </a:r>
            <a:r>
              <a:rPr lang="en-US" b="1" dirty="0" smtClean="0"/>
              <a:t>channel time allocations (CTA) </a:t>
            </a:r>
            <a:r>
              <a:rPr lang="en-US" dirty="0" smtClean="0"/>
              <a:t>and may include </a:t>
            </a:r>
            <a:r>
              <a:rPr lang="en-US" b="1" dirty="0" smtClean="0"/>
              <a:t>management channel time allocation (MCTA)</a:t>
            </a:r>
            <a:r>
              <a:rPr lang="en-US" dirty="0" smtClean="0"/>
              <a:t> periods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24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WirelessHD and 802.15.3 MAC layer</a:t>
            </a:r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4343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Communication </a:t>
            </a:r>
            <a:r>
              <a:rPr lang="en-US" dirty="0"/>
              <a:t>in an 802.15.3 piconet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Beacon frame sent by the PNC includes a variable indicating the end of the CAP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Devices can send asynchronous data in the CAP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Devices can request channel time on a regular basis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Requested channel time is called isochronous</a:t>
            </a:r>
            <a:r>
              <a:rPr lang="en-US" b="1" dirty="0"/>
              <a:t>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Devices </a:t>
            </a:r>
            <a:r>
              <a:rPr lang="en-US" dirty="0"/>
              <a:t>can also request channel time for asynchronous communications in the CTAP</a:t>
            </a:r>
          </a:p>
          <a:p>
            <a:pPr lvl="2"/>
            <a:r>
              <a:rPr lang="en-US" dirty="0"/>
              <a:t>Communications use a time division multiple access (TDMA) </a:t>
            </a:r>
            <a:r>
              <a:rPr lang="en-US" dirty="0" smtClean="0"/>
              <a:t>scheme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25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Power </a:t>
            </a:r>
            <a:r>
              <a:rPr lang="en-US" dirty="0" smtClean="0"/>
              <a:t>management</a:t>
            </a:r>
            <a:endParaRPr lang="en-US" dirty="0"/>
          </a:p>
          <a:p>
            <a:pPr lvl="1"/>
            <a:r>
              <a:rPr lang="en-US" dirty="0"/>
              <a:t>802.15.3 power-saving methods</a:t>
            </a:r>
          </a:p>
          <a:p>
            <a:pPr lvl="2"/>
            <a:r>
              <a:rPr lang="en-US" dirty="0"/>
              <a:t>Device synchronized power save (DSPS) mode</a:t>
            </a:r>
          </a:p>
          <a:p>
            <a:pPr lvl="2"/>
            <a:r>
              <a:rPr lang="en-US" dirty="0"/>
              <a:t>Piconet synchronized power save (PSPS) mode</a:t>
            </a:r>
          </a:p>
          <a:p>
            <a:pPr lvl="2"/>
            <a:r>
              <a:rPr lang="en-US" dirty="0"/>
              <a:t>Asynchronous power save (APS) mode</a:t>
            </a:r>
          </a:p>
          <a:p>
            <a:pPr lvl="1"/>
            <a:r>
              <a:rPr lang="en-US" dirty="0"/>
              <a:t>Wake superframe</a:t>
            </a:r>
          </a:p>
          <a:p>
            <a:pPr lvl="2"/>
            <a:r>
              <a:rPr lang="en-US" dirty="0"/>
              <a:t>Superframe designated by the PNC</a:t>
            </a:r>
          </a:p>
          <a:p>
            <a:pPr lvl="2"/>
            <a:r>
              <a:rPr lang="en-US" dirty="0"/>
              <a:t>Devices that are in power save mode wake up and listen for frames addressed to them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WirelessHD</a:t>
            </a:r>
            <a:r>
              <a:rPr lang="en-US" dirty="0" smtClean="0"/>
              <a:t> and 802.15.3 MAC layer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26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Allows devices to sleep for the duration of several </a:t>
            </a:r>
            <a:r>
              <a:rPr lang="en-US" dirty="0" err="1" smtClean="0"/>
              <a:t>superframes</a:t>
            </a:r>
            <a:endParaRPr lang="en-US" dirty="0" smtClean="0"/>
          </a:p>
          <a:p>
            <a:r>
              <a:rPr lang="en-US" dirty="0" smtClean="0"/>
              <a:t>Be able to wake up in the middle of a superframe to transmit or receive data</a:t>
            </a:r>
          </a:p>
          <a:p>
            <a:r>
              <a:rPr lang="en-US" dirty="0" smtClean="0"/>
              <a:t>Other devices in the </a:t>
            </a:r>
            <a:r>
              <a:rPr lang="en-US" dirty="0" err="1" smtClean="0"/>
              <a:t>piconet</a:t>
            </a:r>
            <a:r>
              <a:rPr lang="en-US" dirty="0" smtClean="0"/>
              <a:t> are informed about which devices in a group (called DSPS set) in this mode when they will awake and can receive/ transmit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27</a:t>
            </a:fld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DSPS mode </a:t>
            </a:r>
            <a:br>
              <a:rPr lang="en-US" dirty="0" smtClean="0"/>
            </a:br>
            <a:r>
              <a:rPr lang="en-US" dirty="0" smtClean="0"/>
              <a:t>Device Synchronoized Power Save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Allows devices to sleep during intervals defined by the PNC</a:t>
            </a:r>
          </a:p>
          <a:p>
            <a:r>
              <a:rPr lang="en-US" dirty="0" smtClean="0"/>
              <a:t>PNC selects beacons to serve as system-wide wake beacons and indicates the next one to occur in the beacon fields</a:t>
            </a:r>
          </a:p>
          <a:p>
            <a:r>
              <a:rPr lang="en-US" dirty="0" smtClean="0"/>
              <a:t>All devices in PSPS mode are required to wake up and listen to the wake beacons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28</a:t>
            </a:fld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PSPS mode</a:t>
            </a:r>
            <a:br>
              <a:rPr lang="en-US" dirty="0" smtClean="0"/>
            </a:br>
            <a:r>
              <a:rPr lang="en-US" dirty="0" smtClean="0"/>
              <a:t>Piconet Synchronoized Power Save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Allow devices to sleep for long periods of time until they choose to wake up and listen to a beacon</a:t>
            </a:r>
          </a:p>
          <a:p>
            <a:r>
              <a:rPr lang="en-US" dirty="0" smtClean="0"/>
              <a:t>A device in APS mode must communicate with the PNC before the end of its association time-out period (ATP)</a:t>
            </a:r>
          </a:p>
          <a:p>
            <a:pPr lvl="1"/>
            <a:r>
              <a:rPr lang="en-US" dirty="0" smtClean="0"/>
              <a:t>To maintain its membership in the </a:t>
            </a:r>
            <a:r>
              <a:rPr lang="en-US" dirty="0" err="1" smtClean="0"/>
              <a:t>piconet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29</a:t>
            </a:fld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APS mode</a:t>
            </a:r>
            <a:br>
              <a:rPr lang="en-US" dirty="0" smtClean="0"/>
            </a:br>
            <a:r>
              <a:rPr lang="en-US" dirty="0" smtClean="0"/>
              <a:t>Asynchronous Power Save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 smtClean="0"/>
              <a:t>High </a:t>
            </a:r>
            <a:r>
              <a:rPr lang="en-US" dirty="0"/>
              <a:t>Rate </a:t>
            </a:r>
            <a:r>
              <a:rPr lang="en-US" dirty="0" smtClean="0"/>
              <a:t>WPAN Standards</a:t>
            </a:r>
            <a:endParaRPr lang="en-US" dirty="0"/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HR WPAN applications</a:t>
            </a:r>
            <a:endParaRPr lang="en-US" dirty="0"/>
          </a:p>
          <a:p>
            <a:pPr lvl="1"/>
            <a:r>
              <a:rPr lang="en-US" dirty="0"/>
              <a:t>Connecting digital cameras to printers and kiosks</a:t>
            </a:r>
          </a:p>
          <a:p>
            <a:pPr lvl="1"/>
            <a:r>
              <a:rPr lang="en-US" dirty="0"/>
              <a:t>Connecting laptops to multimedia projectors and sound </a:t>
            </a:r>
            <a:r>
              <a:rPr lang="en-US" dirty="0" smtClean="0"/>
              <a:t>systems</a:t>
            </a:r>
          </a:p>
          <a:p>
            <a:pPr lvl="1"/>
            <a:r>
              <a:rPr lang="en-US" dirty="0" smtClean="0"/>
              <a:t>Connecting camera-equipped cell phones and tablets to laptops and printers</a:t>
            </a:r>
          </a:p>
          <a:p>
            <a:pPr lvl="1"/>
            <a:r>
              <a:rPr lang="en-US" dirty="0" smtClean="0"/>
              <a:t>Connecting speakers in a surround system to amps and receivers</a:t>
            </a:r>
          </a:p>
          <a:p>
            <a:pPr lvl="1"/>
            <a:r>
              <a:rPr lang="en-US" dirty="0" smtClean="0"/>
              <a:t>Linking multiple display monitors</a:t>
            </a:r>
          </a:p>
          <a:p>
            <a:pPr lvl="1"/>
            <a:r>
              <a:rPr lang="en-US" dirty="0" smtClean="0"/>
              <a:t>And others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3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149369" y="5320352"/>
            <a:ext cx="26670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22222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222222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222222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Tx/>
              <a:buNone/>
            </a:pPr>
            <a:r>
              <a:rPr lang="en-US" sz="1600" b="1" dirty="0" smtClean="0"/>
              <a:t>Figure 6-10 </a:t>
            </a:r>
            <a:r>
              <a:rPr lang="en-US" sz="1600" dirty="0" smtClean="0"/>
              <a:t>Wake beacons</a:t>
            </a:r>
            <a:endParaRPr lang="en-US" sz="1600" dirty="0"/>
          </a:p>
        </p:txBody>
      </p:sp>
      <p:pic>
        <p:nvPicPr>
          <p:cNvPr id="10242" name="Picture 2" descr="C:\Users\Julie\Documents\DropBox\InstructorManuals\GuidetoWireless\Figures\07318_ch06\07318_ch06_f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5013"/>
            <a:ext cx="5460539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30</a:t>
            </a:fld>
            <a:endParaRPr lang="en-US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 smtClean="0"/>
              <a:t>802.15.3c PHY Layer</a:t>
            </a:r>
            <a:endParaRPr lang="en-US" dirty="0"/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1600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Uses 60 GHz band and supports the channel plan</a:t>
            </a:r>
          </a:p>
          <a:p>
            <a:pPr lvl="1"/>
            <a:r>
              <a:rPr lang="en-US" dirty="0" smtClean="0"/>
              <a:t>Four 2 GHz wide channels</a:t>
            </a:r>
          </a:p>
          <a:p>
            <a:pPr lvl="1"/>
            <a:r>
              <a:rPr lang="en-US" dirty="0" smtClean="0"/>
              <a:t>Channel aggregation is supported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408249" y="532831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22222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222222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222222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Tx/>
              <a:buNone/>
            </a:pPr>
            <a:r>
              <a:rPr lang="en-US" sz="1600" b="1" dirty="0" smtClean="0"/>
              <a:t>Table 6-2 </a:t>
            </a:r>
            <a:r>
              <a:rPr lang="en-US" sz="1600" dirty="0" smtClean="0"/>
              <a:t>channel plan</a:t>
            </a:r>
            <a:endParaRPr lang="en-US" sz="1600" dirty="0"/>
          </a:p>
        </p:txBody>
      </p:sp>
      <p:pic>
        <p:nvPicPr>
          <p:cNvPr id="2050" name="Picture 2" descr="C:\Users\Julie\Documents\DropBox\InstructorManuals\GuidetoWireless\Tables\ch06\Table 6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81400"/>
            <a:ext cx="704509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31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Contains a number of optional enhancements</a:t>
            </a:r>
          </a:p>
          <a:p>
            <a:pPr lvl="1"/>
            <a:r>
              <a:rPr lang="en-US" dirty="0" smtClean="0"/>
              <a:t>Passive scanning</a:t>
            </a:r>
          </a:p>
          <a:p>
            <a:pPr lvl="2"/>
            <a:r>
              <a:rPr lang="en-US" dirty="0" smtClean="0"/>
              <a:t>Channel scanning</a:t>
            </a:r>
          </a:p>
          <a:p>
            <a:pPr lvl="1"/>
            <a:r>
              <a:rPr lang="en-US" dirty="0" smtClean="0"/>
              <a:t>Channel energy detection</a:t>
            </a:r>
          </a:p>
          <a:p>
            <a:pPr lvl="2"/>
            <a:r>
              <a:rPr lang="en-US" dirty="0" smtClean="0"/>
              <a:t>Frequency and signal strength detection before joining a </a:t>
            </a:r>
            <a:r>
              <a:rPr lang="en-US" dirty="0" err="1" smtClean="0"/>
              <a:t>piconet</a:t>
            </a:r>
            <a:endParaRPr lang="en-US" dirty="0" smtClean="0"/>
          </a:p>
          <a:p>
            <a:pPr lvl="1"/>
            <a:r>
              <a:rPr lang="en-US" dirty="0" smtClean="0"/>
              <a:t>Channel quality requests</a:t>
            </a:r>
          </a:p>
          <a:p>
            <a:pPr lvl="1"/>
            <a:r>
              <a:rPr lang="en-US" dirty="0" smtClean="0"/>
              <a:t>Link quality indication</a:t>
            </a:r>
          </a:p>
          <a:p>
            <a:pPr lvl="2"/>
            <a:r>
              <a:rPr lang="en-US" dirty="0" smtClean="0"/>
              <a:t>Request channel/link quality</a:t>
            </a:r>
          </a:p>
          <a:p>
            <a:pPr lvl="1"/>
            <a:r>
              <a:rPr lang="en-US" dirty="0" smtClean="0"/>
              <a:t>Transmit power control</a:t>
            </a:r>
          </a:p>
          <a:p>
            <a:pPr lvl="2"/>
            <a:r>
              <a:rPr lang="en-US" dirty="0" smtClean="0"/>
              <a:t>Increase/decrease power to improve link quality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 smtClean="0"/>
              <a:t>802.15.3c PHY Layer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32</a:t>
            </a:fld>
            <a:endParaRPr lang="en-US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885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Contains a number of optional enhancements</a:t>
            </a:r>
          </a:p>
          <a:p>
            <a:pPr lvl="1"/>
            <a:r>
              <a:rPr lang="en-US" dirty="0" smtClean="0"/>
              <a:t>Neighbor and child </a:t>
            </a:r>
            <a:r>
              <a:rPr lang="en-US" dirty="0" err="1" smtClean="0"/>
              <a:t>piconets</a:t>
            </a:r>
            <a:endParaRPr lang="en-US" dirty="0" smtClean="0"/>
          </a:p>
          <a:p>
            <a:pPr lvl="1"/>
            <a:r>
              <a:rPr lang="en-US" dirty="0" smtClean="0"/>
              <a:t>Two </a:t>
            </a:r>
            <a:r>
              <a:rPr lang="en-US" dirty="0" err="1" smtClean="0"/>
              <a:t>superframe</a:t>
            </a:r>
            <a:r>
              <a:rPr lang="en-US" dirty="0" smtClean="0"/>
              <a:t> transmission modes</a:t>
            </a:r>
          </a:p>
          <a:p>
            <a:pPr lvl="2"/>
            <a:r>
              <a:rPr lang="en-US" dirty="0" smtClean="0"/>
              <a:t>When using </a:t>
            </a:r>
            <a:r>
              <a:rPr lang="en-US" dirty="0" err="1" smtClean="0"/>
              <a:t>omnidirectional</a:t>
            </a:r>
            <a:r>
              <a:rPr lang="en-US" dirty="0" smtClean="0"/>
              <a:t> transmission, the </a:t>
            </a:r>
            <a:r>
              <a:rPr lang="en-US" dirty="0" err="1" smtClean="0"/>
              <a:t>superframe</a:t>
            </a:r>
            <a:r>
              <a:rPr lang="en-US" dirty="0" smtClean="0"/>
              <a:t> is sent only once to all stations</a:t>
            </a:r>
          </a:p>
          <a:p>
            <a:pPr lvl="2"/>
            <a:r>
              <a:rPr lang="en-US" dirty="0" smtClean="0"/>
              <a:t>When using </a:t>
            </a:r>
            <a:r>
              <a:rPr lang="en-US" dirty="0" err="1" smtClean="0"/>
              <a:t>beamforming</a:t>
            </a:r>
            <a:r>
              <a:rPr lang="en-US" dirty="0" smtClean="0"/>
              <a:t>, the </a:t>
            </a:r>
            <a:r>
              <a:rPr lang="en-US" dirty="0" err="1" smtClean="0"/>
              <a:t>superframe</a:t>
            </a:r>
            <a:r>
              <a:rPr lang="en-US" dirty="0" smtClean="0"/>
              <a:t> is transmitted multiple times in the direction of each station (round-robin fashion)</a:t>
            </a:r>
          </a:p>
          <a:p>
            <a:pPr lvl="1"/>
            <a:r>
              <a:rPr lang="en-US" dirty="0" smtClean="0"/>
              <a:t>Max data frame length of 8,388,608 octets</a:t>
            </a:r>
          </a:p>
          <a:p>
            <a:pPr lvl="2"/>
            <a:r>
              <a:rPr lang="en-US" dirty="0" smtClean="0"/>
              <a:t>Maximize throughput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33</a:t>
            </a:fld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802.15.3c PHY Layer (</a:t>
            </a:r>
            <a:r>
              <a:rPr lang="en-US" dirty="0" err="1" smtClean="0"/>
              <a:t>Cond’t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Modulation</a:t>
            </a:r>
          </a:p>
          <a:p>
            <a:pPr lvl="1"/>
            <a:r>
              <a:rPr lang="en-US" dirty="0" smtClean="0"/>
              <a:t>Variations of BPSK and QPSK</a:t>
            </a:r>
          </a:p>
          <a:p>
            <a:pPr lvl="1"/>
            <a:r>
              <a:rPr lang="en-US" dirty="0" smtClean="0"/>
              <a:t>Required to transmit headers using LRP</a:t>
            </a:r>
          </a:p>
          <a:p>
            <a:pPr lvl="1"/>
            <a:r>
              <a:rPr lang="en-US" dirty="0" smtClean="0"/>
              <a:t>Single carrier for LRP and OFDM encoding for HRP and MRP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 smtClean="0"/>
              <a:t>802.15.3c PHY Layer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34</a:t>
            </a:fld>
            <a:endParaRPr lang="en-US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0324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71B78CCE-3CDC-4E77-9901-27B8035AAF5A}" type="slidenum">
              <a:rPr lang="en-US" altLang="ja-JP"/>
              <a:pPr/>
              <a:t>35</a:t>
            </a:fld>
            <a:endParaRPr lang="en-US" altLang="ja-JP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ja-JP" sz="3600" smtClean="0"/>
              <a:t>Frequency Division Multiple Access (FDMA)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9138"/>
            <a:ext cx="7924800" cy="13287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400" dirty="0" smtClean="0"/>
              <a:t>Old conventional method (Analog TV, Radio etc.)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 smtClean="0"/>
              <a:t>Use separate carrier frequency for individual transmission</a:t>
            </a:r>
          </a:p>
        </p:txBody>
      </p:sp>
      <p:sp>
        <p:nvSpPr>
          <p:cNvPr id="28678" name="Line 4"/>
          <p:cNvSpPr>
            <a:spLocks noChangeShapeType="1"/>
          </p:cNvSpPr>
          <p:nvPr/>
        </p:nvSpPr>
        <p:spPr bwMode="auto">
          <a:xfrm>
            <a:off x="1295400" y="52070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7380288" y="5435600"/>
            <a:ext cx="1512887" cy="307777"/>
          </a:xfrm>
          <a:prstGeom prst="rect">
            <a:avLst/>
          </a:prstGeom>
          <a:ln>
            <a:noFill/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ja-JP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Radio frequency</a:t>
            </a:r>
          </a:p>
        </p:txBody>
      </p:sp>
      <p:sp>
        <p:nvSpPr>
          <p:cNvPr id="28680" name="Arc 6"/>
          <p:cNvSpPr>
            <a:spLocks/>
          </p:cNvSpPr>
          <p:nvPr/>
        </p:nvSpPr>
        <p:spPr bwMode="auto">
          <a:xfrm flipH="1">
            <a:off x="1906588" y="4216400"/>
            <a:ext cx="760412" cy="990600"/>
          </a:xfrm>
          <a:custGeom>
            <a:avLst/>
            <a:gdLst>
              <a:gd name="T0" fmla="*/ 10843 w 43200"/>
              <a:gd name="T1" fmla="*/ 2032716272 h 21868"/>
              <a:gd name="T2" fmla="*/ 235596605 w 43200"/>
              <a:gd name="T3" fmla="*/ 2022956320 h 21868"/>
              <a:gd name="T4" fmla="*/ 117801048 w 43200"/>
              <a:gd name="T5" fmla="*/ 2007803968 h 21868"/>
              <a:gd name="T6" fmla="*/ 0 60000 65536"/>
              <a:gd name="T7" fmla="*/ 0 60000 65536"/>
              <a:gd name="T8" fmla="*/ 0 60000 65536"/>
              <a:gd name="T9" fmla="*/ 0 w 43200"/>
              <a:gd name="T10" fmla="*/ 0 h 21868"/>
              <a:gd name="T11" fmla="*/ 43200 w 43200"/>
              <a:gd name="T12" fmla="*/ 21868 h 218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868" fill="none" extrusionOk="0">
                <a:moveTo>
                  <a:pt x="1" y="21868"/>
                </a:moveTo>
                <a:cubicBezTo>
                  <a:pt x="0" y="21778"/>
                  <a:pt x="0" y="216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654"/>
                  <a:pt x="43199" y="21708"/>
                  <a:pt x="43199" y="21763"/>
                </a:cubicBezTo>
              </a:path>
              <a:path w="43200" h="21868" stroke="0" extrusionOk="0">
                <a:moveTo>
                  <a:pt x="1" y="21868"/>
                </a:moveTo>
                <a:cubicBezTo>
                  <a:pt x="0" y="21778"/>
                  <a:pt x="0" y="216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654"/>
                  <a:pt x="43199" y="21708"/>
                  <a:pt x="43199" y="21763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Arc 7"/>
          <p:cNvSpPr>
            <a:spLocks/>
          </p:cNvSpPr>
          <p:nvPr/>
        </p:nvSpPr>
        <p:spPr bwMode="auto">
          <a:xfrm flipH="1">
            <a:off x="3125788" y="4216400"/>
            <a:ext cx="760412" cy="990600"/>
          </a:xfrm>
          <a:custGeom>
            <a:avLst/>
            <a:gdLst>
              <a:gd name="T0" fmla="*/ 10843 w 43200"/>
              <a:gd name="T1" fmla="*/ 2032716272 h 21868"/>
              <a:gd name="T2" fmla="*/ 235596605 w 43200"/>
              <a:gd name="T3" fmla="*/ 2022956320 h 21868"/>
              <a:gd name="T4" fmla="*/ 117801048 w 43200"/>
              <a:gd name="T5" fmla="*/ 2007803968 h 21868"/>
              <a:gd name="T6" fmla="*/ 0 60000 65536"/>
              <a:gd name="T7" fmla="*/ 0 60000 65536"/>
              <a:gd name="T8" fmla="*/ 0 60000 65536"/>
              <a:gd name="T9" fmla="*/ 0 w 43200"/>
              <a:gd name="T10" fmla="*/ 0 h 21868"/>
              <a:gd name="T11" fmla="*/ 43200 w 43200"/>
              <a:gd name="T12" fmla="*/ 21868 h 218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868" fill="none" extrusionOk="0">
                <a:moveTo>
                  <a:pt x="1" y="21868"/>
                </a:moveTo>
                <a:cubicBezTo>
                  <a:pt x="0" y="21778"/>
                  <a:pt x="0" y="216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654"/>
                  <a:pt x="43199" y="21708"/>
                  <a:pt x="43199" y="21763"/>
                </a:cubicBezTo>
              </a:path>
              <a:path w="43200" h="21868" stroke="0" extrusionOk="0">
                <a:moveTo>
                  <a:pt x="1" y="21868"/>
                </a:moveTo>
                <a:cubicBezTo>
                  <a:pt x="0" y="21778"/>
                  <a:pt x="0" y="216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654"/>
                  <a:pt x="43199" y="21708"/>
                  <a:pt x="43199" y="21763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Arc 8"/>
          <p:cNvSpPr>
            <a:spLocks/>
          </p:cNvSpPr>
          <p:nvPr/>
        </p:nvSpPr>
        <p:spPr bwMode="auto">
          <a:xfrm flipH="1">
            <a:off x="4344988" y="4216400"/>
            <a:ext cx="760412" cy="990600"/>
          </a:xfrm>
          <a:custGeom>
            <a:avLst/>
            <a:gdLst>
              <a:gd name="T0" fmla="*/ 10843 w 43200"/>
              <a:gd name="T1" fmla="*/ 2032716272 h 21868"/>
              <a:gd name="T2" fmla="*/ 235596605 w 43200"/>
              <a:gd name="T3" fmla="*/ 2022956320 h 21868"/>
              <a:gd name="T4" fmla="*/ 117801048 w 43200"/>
              <a:gd name="T5" fmla="*/ 2007803968 h 21868"/>
              <a:gd name="T6" fmla="*/ 0 60000 65536"/>
              <a:gd name="T7" fmla="*/ 0 60000 65536"/>
              <a:gd name="T8" fmla="*/ 0 60000 65536"/>
              <a:gd name="T9" fmla="*/ 0 w 43200"/>
              <a:gd name="T10" fmla="*/ 0 h 21868"/>
              <a:gd name="T11" fmla="*/ 43200 w 43200"/>
              <a:gd name="T12" fmla="*/ 21868 h 218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868" fill="none" extrusionOk="0">
                <a:moveTo>
                  <a:pt x="1" y="21868"/>
                </a:moveTo>
                <a:cubicBezTo>
                  <a:pt x="0" y="21778"/>
                  <a:pt x="0" y="216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654"/>
                  <a:pt x="43199" y="21708"/>
                  <a:pt x="43199" y="21763"/>
                </a:cubicBezTo>
              </a:path>
              <a:path w="43200" h="21868" stroke="0" extrusionOk="0">
                <a:moveTo>
                  <a:pt x="1" y="21868"/>
                </a:moveTo>
                <a:cubicBezTo>
                  <a:pt x="0" y="21778"/>
                  <a:pt x="0" y="216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654"/>
                  <a:pt x="43199" y="21708"/>
                  <a:pt x="43199" y="21763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Arc 10"/>
          <p:cNvSpPr>
            <a:spLocks/>
          </p:cNvSpPr>
          <p:nvPr/>
        </p:nvSpPr>
        <p:spPr bwMode="auto">
          <a:xfrm flipH="1">
            <a:off x="6326188" y="4216400"/>
            <a:ext cx="760412" cy="990600"/>
          </a:xfrm>
          <a:custGeom>
            <a:avLst/>
            <a:gdLst>
              <a:gd name="T0" fmla="*/ 10843 w 43200"/>
              <a:gd name="T1" fmla="*/ 2032716272 h 21868"/>
              <a:gd name="T2" fmla="*/ 235596605 w 43200"/>
              <a:gd name="T3" fmla="*/ 2022956320 h 21868"/>
              <a:gd name="T4" fmla="*/ 117801048 w 43200"/>
              <a:gd name="T5" fmla="*/ 2007803968 h 21868"/>
              <a:gd name="T6" fmla="*/ 0 60000 65536"/>
              <a:gd name="T7" fmla="*/ 0 60000 65536"/>
              <a:gd name="T8" fmla="*/ 0 60000 65536"/>
              <a:gd name="T9" fmla="*/ 0 w 43200"/>
              <a:gd name="T10" fmla="*/ 0 h 21868"/>
              <a:gd name="T11" fmla="*/ 43200 w 43200"/>
              <a:gd name="T12" fmla="*/ 21868 h 218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868" fill="none" extrusionOk="0">
                <a:moveTo>
                  <a:pt x="1" y="21868"/>
                </a:moveTo>
                <a:cubicBezTo>
                  <a:pt x="0" y="21778"/>
                  <a:pt x="0" y="216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654"/>
                  <a:pt x="43199" y="21708"/>
                  <a:pt x="43199" y="21763"/>
                </a:cubicBezTo>
              </a:path>
              <a:path w="43200" h="21868" stroke="0" extrusionOk="0">
                <a:moveTo>
                  <a:pt x="1" y="21868"/>
                </a:moveTo>
                <a:cubicBezTo>
                  <a:pt x="0" y="21778"/>
                  <a:pt x="0" y="216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654"/>
                  <a:pt x="43199" y="21708"/>
                  <a:pt x="43199" y="21763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Line 11"/>
          <p:cNvSpPr>
            <a:spLocks noChangeShapeType="1"/>
          </p:cNvSpPr>
          <p:nvPr/>
        </p:nvSpPr>
        <p:spPr bwMode="auto">
          <a:xfrm>
            <a:off x="5257800" y="4749800"/>
            <a:ext cx="99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685" name="Line 12"/>
          <p:cNvSpPr>
            <a:spLocks noChangeShapeType="1"/>
          </p:cNvSpPr>
          <p:nvPr/>
        </p:nvSpPr>
        <p:spPr bwMode="auto">
          <a:xfrm flipV="1">
            <a:off x="2286000" y="4232275"/>
            <a:ext cx="0" cy="1127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686" name="Line 13"/>
          <p:cNvSpPr>
            <a:spLocks noChangeShapeType="1"/>
          </p:cNvSpPr>
          <p:nvPr/>
        </p:nvSpPr>
        <p:spPr bwMode="auto">
          <a:xfrm flipV="1">
            <a:off x="3505200" y="4003675"/>
            <a:ext cx="0" cy="135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687" name="Line 14"/>
          <p:cNvSpPr>
            <a:spLocks noChangeShapeType="1"/>
          </p:cNvSpPr>
          <p:nvPr/>
        </p:nvSpPr>
        <p:spPr bwMode="auto">
          <a:xfrm flipV="1">
            <a:off x="4724400" y="4003675"/>
            <a:ext cx="0" cy="135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688" name="Line 15"/>
          <p:cNvSpPr>
            <a:spLocks noChangeShapeType="1"/>
          </p:cNvSpPr>
          <p:nvPr/>
        </p:nvSpPr>
        <p:spPr bwMode="auto">
          <a:xfrm flipV="1">
            <a:off x="6705600" y="5054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1981200" y="5283200"/>
            <a:ext cx="838200" cy="400110"/>
          </a:xfrm>
          <a:prstGeom prst="rect">
            <a:avLst/>
          </a:prstGeom>
          <a:ln>
            <a:noFill/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ja-JP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</a:t>
            </a:r>
            <a:r>
              <a:rPr lang="ja-JP" altLang="en-US" i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ｃ１</a:t>
            </a:r>
          </a:p>
        </p:txBody>
      </p:sp>
      <p:sp>
        <p:nvSpPr>
          <p:cNvPr id="107537" name="Text Box 17"/>
          <p:cNvSpPr txBox="1">
            <a:spLocks noChangeArrowheads="1"/>
          </p:cNvSpPr>
          <p:nvPr/>
        </p:nvSpPr>
        <p:spPr bwMode="auto">
          <a:xfrm>
            <a:off x="3200400" y="5283200"/>
            <a:ext cx="838200" cy="400110"/>
          </a:xfrm>
          <a:prstGeom prst="rect">
            <a:avLst/>
          </a:prstGeom>
          <a:ln>
            <a:noFill/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ja-JP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</a:t>
            </a:r>
            <a:r>
              <a:rPr lang="ja-JP" altLang="en-US" i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ｃ</a:t>
            </a:r>
            <a:r>
              <a:rPr lang="en-US" altLang="ja-JP" i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4419600" y="5283200"/>
            <a:ext cx="838200" cy="400110"/>
          </a:xfrm>
          <a:prstGeom prst="rect">
            <a:avLst/>
          </a:prstGeom>
          <a:ln>
            <a:noFill/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ja-JP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</a:t>
            </a:r>
            <a:r>
              <a:rPr lang="ja-JP" altLang="en-US" i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ｃ</a:t>
            </a:r>
            <a:r>
              <a:rPr lang="en-US" altLang="ja-JP" i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</a:t>
            </a:r>
          </a:p>
        </p:txBody>
      </p:sp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6400800" y="5283200"/>
            <a:ext cx="838200" cy="400110"/>
          </a:xfrm>
          <a:prstGeom prst="rect">
            <a:avLst/>
          </a:prstGeom>
          <a:ln>
            <a:noFill/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ja-JP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</a:t>
            </a:r>
            <a:r>
              <a:rPr lang="ja-JP" altLang="en-US" i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ｃ</a:t>
            </a:r>
            <a:r>
              <a:rPr lang="en-US" altLang="ja-JP" i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</a:t>
            </a:r>
          </a:p>
        </p:txBody>
      </p:sp>
      <p:sp>
        <p:nvSpPr>
          <p:cNvPr id="107540" name="Text Box 20"/>
          <p:cNvSpPr txBox="1">
            <a:spLocks noChangeArrowheads="1"/>
          </p:cNvSpPr>
          <p:nvPr/>
        </p:nvSpPr>
        <p:spPr bwMode="auto">
          <a:xfrm>
            <a:off x="1143000" y="5756275"/>
            <a:ext cx="2205038" cy="338554"/>
          </a:xfrm>
          <a:prstGeom prst="rect">
            <a:avLst/>
          </a:prstGeom>
          <a:ln>
            <a:noFill/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ja-JP" sz="1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Carrier frequency</a:t>
            </a:r>
          </a:p>
        </p:txBody>
      </p:sp>
      <p:sp>
        <p:nvSpPr>
          <p:cNvPr id="28694" name="Line 21"/>
          <p:cNvSpPr>
            <a:spLocks noChangeShapeType="1"/>
          </p:cNvSpPr>
          <p:nvPr/>
        </p:nvSpPr>
        <p:spPr bwMode="auto">
          <a:xfrm>
            <a:off x="1905000" y="40640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7542" name="Text Box 22"/>
          <p:cNvSpPr txBox="1">
            <a:spLocks noChangeArrowheads="1"/>
          </p:cNvSpPr>
          <p:nvPr/>
        </p:nvSpPr>
        <p:spPr bwMode="auto">
          <a:xfrm>
            <a:off x="1676400" y="3606800"/>
            <a:ext cx="1382713" cy="30777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ja-JP" sz="1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Occupied BW</a:t>
            </a:r>
          </a:p>
        </p:txBody>
      </p:sp>
      <p:sp>
        <p:nvSpPr>
          <p:cNvPr id="28696" name="Line 23"/>
          <p:cNvSpPr>
            <a:spLocks noChangeShapeType="1"/>
          </p:cNvSpPr>
          <p:nvPr/>
        </p:nvSpPr>
        <p:spPr bwMode="auto">
          <a:xfrm>
            <a:off x="3505200" y="4079875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7544" name="Text Box 24"/>
          <p:cNvSpPr txBox="1">
            <a:spLocks noChangeArrowheads="1"/>
          </p:cNvSpPr>
          <p:nvPr/>
        </p:nvSpPr>
        <p:spPr bwMode="auto">
          <a:xfrm>
            <a:off x="3200400" y="3505200"/>
            <a:ext cx="1752600" cy="30777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ja-JP" sz="1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Channel separation</a:t>
            </a:r>
          </a:p>
        </p:txBody>
      </p:sp>
      <p:sp>
        <p:nvSpPr>
          <p:cNvPr id="28698" name="Line 25"/>
          <p:cNvSpPr>
            <a:spLocks noChangeShapeType="1"/>
          </p:cNvSpPr>
          <p:nvPr/>
        </p:nvSpPr>
        <p:spPr bwMode="auto">
          <a:xfrm>
            <a:off x="3886200" y="5070475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7546" name="Text Box 26"/>
          <p:cNvSpPr txBox="1">
            <a:spLocks noChangeArrowheads="1"/>
          </p:cNvSpPr>
          <p:nvPr/>
        </p:nvSpPr>
        <p:spPr bwMode="auto">
          <a:xfrm>
            <a:off x="3505200" y="5943600"/>
            <a:ext cx="1524000" cy="307777"/>
          </a:xfrm>
          <a:prstGeom prst="rect">
            <a:avLst/>
          </a:prstGeom>
          <a:ln>
            <a:noFill/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ja-JP" sz="1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Guard band</a:t>
            </a:r>
          </a:p>
        </p:txBody>
      </p:sp>
      <p:sp>
        <p:nvSpPr>
          <p:cNvPr id="28700" name="Freeform 28"/>
          <p:cNvSpPr>
            <a:spLocks/>
          </p:cNvSpPr>
          <p:nvPr/>
        </p:nvSpPr>
        <p:spPr bwMode="auto">
          <a:xfrm>
            <a:off x="3962400" y="5105400"/>
            <a:ext cx="152400" cy="914400"/>
          </a:xfrm>
          <a:custGeom>
            <a:avLst/>
            <a:gdLst>
              <a:gd name="T0" fmla="*/ 241935022 w 96"/>
              <a:gd name="T1" fmla="*/ 0 h 528"/>
              <a:gd name="T2" fmla="*/ 0 w 96"/>
              <a:gd name="T3" fmla="*/ 431884190 h 528"/>
              <a:gd name="T4" fmla="*/ 241935022 w 96"/>
              <a:gd name="T5" fmla="*/ 863768381 h 528"/>
              <a:gd name="T6" fmla="*/ 0 w 96"/>
              <a:gd name="T7" fmla="*/ 1583574246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528"/>
              <a:gd name="T14" fmla="*/ 96 w 96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528">
                <a:moveTo>
                  <a:pt x="96" y="0"/>
                </a:moveTo>
                <a:cubicBezTo>
                  <a:pt x="48" y="48"/>
                  <a:pt x="0" y="96"/>
                  <a:pt x="0" y="144"/>
                </a:cubicBezTo>
                <a:cubicBezTo>
                  <a:pt x="0" y="192"/>
                  <a:pt x="96" y="224"/>
                  <a:pt x="96" y="288"/>
                </a:cubicBezTo>
                <a:cubicBezTo>
                  <a:pt x="96" y="352"/>
                  <a:pt x="48" y="440"/>
                  <a:pt x="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</p:spPr>
        <p:txBody>
          <a:bodyPr/>
          <a:lstStyle/>
          <a:p>
            <a:pPr algn="r"/>
            <a:r>
              <a:rPr lang="en-US" b="0" dirty="0" smtClean="0">
                <a:solidFill>
                  <a:schemeClr val="tx2"/>
                </a:solidFill>
              </a:rPr>
              <a:t>242-306 Mobile and Wireless Computing</a:t>
            </a:r>
            <a:endParaRPr lang="en-US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7B433308-49B3-4B03-89F0-6C3D0EE1530E}" type="slidenum">
              <a:rPr lang="en-US" altLang="ja-JP"/>
              <a:pPr/>
              <a:t>36</a:t>
            </a:fld>
            <a:endParaRPr lang="en-US" altLang="ja-JP"/>
          </a:p>
        </p:txBody>
      </p:sp>
      <p:sp>
        <p:nvSpPr>
          <p:cNvPr id="30724" name="Rectangle 18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ja-JP" sz="3600" dirty="0" smtClean="0"/>
              <a:t>Spectrum comparison for same data rate transmission</a:t>
            </a:r>
          </a:p>
        </p:txBody>
      </p:sp>
      <p:sp>
        <p:nvSpPr>
          <p:cNvPr id="30725" name="Arc 11" descr="紙ふぶき (小)"/>
          <p:cNvSpPr>
            <a:spLocks/>
          </p:cNvSpPr>
          <p:nvPr/>
        </p:nvSpPr>
        <p:spPr bwMode="auto">
          <a:xfrm flipH="1">
            <a:off x="4572000" y="3463925"/>
            <a:ext cx="914400" cy="998538"/>
          </a:xfrm>
          <a:custGeom>
            <a:avLst/>
            <a:gdLst>
              <a:gd name="T0" fmla="*/ 18817 w 43200"/>
              <a:gd name="T1" fmla="*/ 2032781473 h 22043"/>
              <a:gd name="T2" fmla="*/ 409628869 w 43200"/>
              <a:gd name="T3" fmla="*/ 2049048717 h 22043"/>
              <a:gd name="T4" fmla="*/ 204838141 w 43200"/>
              <a:gd name="T5" fmla="*/ 2007867453 h 22043"/>
              <a:gd name="T6" fmla="*/ 0 60000 65536"/>
              <a:gd name="T7" fmla="*/ 0 60000 65536"/>
              <a:gd name="T8" fmla="*/ 0 60000 65536"/>
              <a:gd name="T9" fmla="*/ 0 w 43200"/>
              <a:gd name="T10" fmla="*/ 0 h 22043"/>
              <a:gd name="T11" fmla="*/ 43200 w 43200"/>
              <a:gd name="T12" fmla="*/ 22043 h 220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043" fill="none" extrusionOk="0">
                <a:moveTo>
                  <a:pt x="1" y="21868"/>
                </a:moveTo>
                <a:cubicBezTo>
                  <a:pt x="0" y="21778"/>
                  <a:pt x="0" y="216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47"/>
                  <a:pt x="43198" y="21895"/>
                  <a:pt x="43195" y="22043"/>
                </a:cubicBezTo>
              </a:path>
              <a:path w="43200" h="22043" stroke="0" extrusionOk="0">
                <a:moveTo>
                  <a:pt x="1" y="21868"/>
                </a:moveTo>
                <a:cubicBezTo>
                  <a:pt x="0" y="21778"/>
                  <a:pt x="0" y="216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47"/>
                  <a:pt x="43198" y="21895"/>
                  <a:pt x="43195" y="22043"/>
                </a:cubicBezTo>
                <a:lnTo>
                  <a:pt x="21600" y="21600"/>
                </a:lnTo>
                <a:close/>
              </a:path>
            </a:pathLst>
          </a:custGeom>
          <a:pattFill prst="smConfetti">
            <a:fgClr>
              <a:schemeClr val="tx2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Line 12"/>
          <p:cNvSpPr>
            <a:spLocks noChangeShapeType="1"/>
          </p:cNvSpPr>
          <p:nvPr/>
        </p:nvSpPr>
        <p:spPr bwMode="auto">
          <a:xfrm>
            <a:off x="1219200" y="4454525"/>
            <a:ext cx="693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13678" name="Text Box 14"/>
          <p:cNvSpPr txBox="1">
            <a:spLocks noChangeArrowheads="1"/>
          </p:cNvSpPr>
          <p:nvPr/>
        </p:nvSpPr>
        <p:spPr bwMode="auto">
          <a:xfrm>
            <a:off x="7620000" y="3997325"/>
            <a:ext cx="13446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ja-JP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frequency</a:t>
            </a:r>
          </a:p>
        </p:txBody>
      </p:sp>
      <p:sp>
        <p:nvSpPr>
          <p:cNvPr id="113681" name="Text Box 17"/>
          <p:cNvSpPr txBox="1">
            <a:spLocks noChangeArrowheads="1"/>
          </p:cNvSpPr>
          <p:nvPr/>
        </p:nvSpPr>
        <p:spPr bwMode="auto">
          <a:xfrm>
            <a:off x="1219200" y="3844925"/>
            <a:ext cx="2438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ja-JP" sz="24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Single carrier</a:t>
            </a:r>
          </a:p>
        </p:txBody>
      </p:sp>
      <p:sp>
        <p:nvSpPr>
          <p:cNvPr id="30729" name="Line 21"/>
          <p:cNvSpPr>
            <a:spLocks noChangeShapeType="1"/>
          </p:cNvSpPr>
          <p:nvPr/>
        </p:nvSpPr>
        <p:spPr bwMode="auto">
          <a:xfrm>
            <a:off x="1255713" y="5949950"/>
            <a:ext cx="693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4678363" y="4964113"/>
            <a:ext cx="731837" cy="985837"/>
            <a:chOff x="2947" y="3127"/>
            <a:chExt cx="346" cy="621"/>
          </a:xfrm>
        </p:grpSpPr>
        <p:sp>
          <p:nvSpPr>
            <p:cNvPr id="30742" name="Arc 22"/>
            <p:cNvSpPr>
              <a:spLocks/>
            </p:cNvSpPr>
            <p:nvPr/>
          </p:nvSpPr>
          <p:spPr bwMode="auto">
            <a:xfrm flipH="1">
              <a:off x="2947" y="3127"/>
              <a:ext cx="96" cy="621"/>
            </a:xfrm>
            <a:custGeom>
              <a:avLst/>
              <a:gdLst>
                <a:gd name="T0" fmla="*/ 0 w 43200"/>
                <a:gd name="T1" fmla="*/ 1 h 21763"/>
                <a:gd name="T2" fmla="*/ 0 w 43200"/>
                <a:gd name="T3" fmla="*/ 1 h 21763"/>
                <a:gd name="T4" fmla="*/ 0 w 43200"/>
                <a:gd name="T5" fmla="*/ 1 h 21763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763"/>
                <a:gd name="T11" fmla="*/ 43200 w 43200"/>
                <a:gd name="T12" fmla="*/ 21763 h 217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763" fill="none" extrusionOk="0">
                  <a:moveTo>
                    <a:pt x="0" y="21693"/>
                  </a:moveTo>
                  <a:cubicBezTo>
                    <a:pt x="0" y="21662"/>
                    <a:pt x="0" y="216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54"/>
                    <a:pt x="43199" y="21708"/>
                    <a:pt x="43199" y="21763"/>
                  </a:cubicBezTo>
                </a:path>
                <a:path w="43200" h="21763" stroke="0" extrusionOk="0">
                  <a:moveTo>
                    <a:pt x="0" y="21693"/>
                  </a:moveTo>
                  <a:cubicBezTo>
                    <a:pt x="0" y="21662"/>
                    <a:pt x="0" y="216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54"/>
                    <a:pt x="43199" y="21708"/>
                    <a:pt x="43199" y="2176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3" name="Arc 23"/>
            <p:cNvSpPr>
              <a:spLocks/>
            </p:cNvSpPr>
            <p:nvPr/>
          </p:nvSpPr>
          <p:spPr bwMode="auto">
            <a:xfrm flipH="1">
              <a:off x="2999" y="3127"/>
              <a:ext cx="96" cy="621"/>
            </a:xfrm>
            <a:custGeom>
              <a:avLst/>
              <a:gdLst>
                <a:gd name="T0" fmla="*/ 0 w 43200"/>
                <a:gd name="T1" fmla="*/ 1 h 21763"/>
                <a:gd name="T2" fmla="*/ 0 w 43200"/>
                <a:gd name="T3" fmla="*/ 1 h 21763"/>
                <a:gd name="T4" fmla="*/ 0 w 43200"/>
                <a:gd name="T5" fmla="*/ 1 h 21763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763"/>
                <a:gd name="T11" fmla="*/ 43200 w 43200"/>
                <a:gd name="T12" fmla="*/ 21763 h 217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763" fill="none" extrusionOk="0">
                  <a:moveTo>
                    <a:pt x="0" y="21693"/>
                  </a:moveTo>
                  <a:cubicBezTo>
                    <a:pt x="0" y="21662"/>
                    <a:pt x="0" y="216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54"/>
                    <a:pt x="43199" y="21708"/>
                    <a:pt x="43199" y="21763"/>
                  </a:cubicBezTo>
                </a:path>
                <a:path w="43200" h="21763" stroke="0" extrusionOk="0">
                  <a:moveTo>
                    <a:pt x="0" y="21693"/>
                  </a:moveTo>
                  <a:cubicBezTo>
                    <a:pt x="0" y="21662"/>
                    <a:pt x="0" y="216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54"/>
                    <a:pt x="43199" y="21708"/>
                    <a:pt x="43199" y="2176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Arc 24"/>
            <p:cNvSpPr>
              <a:spLocks/>
            </p:cNvSpPr>
            <p:nvPr/>
          </p:nvSpPr>
          <p:spPr bwMode="auto">
            <a:xfrm flipH="1">
              <a:off x="3047" y="3127"/>
              <a:ext cx="96" cy="621"/>
            </a:xfrm>
            <a:custGeom>
              <a:avLst/>
              <a:gdLst>
                <a:gd name="T0" fmla="*/ 0 w 43200"/>
                <a:gd name="T1" fmla="*/ 1 h 21763"/>
                <a:gd name="T2" fmla="*/ 0 w 43200"/>
                <a:gd name="T3" fmla="*/ 1 h 21763"/>
                <a:gd name="T4" fmla="*/ 0 w 43200"/>
                <a:gd name="T5" fmla="*/ 1 h 21763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763"/>
                <a:gd name="T11" fmla="*/ 43200 w 43200"/>
                <a:gd name="T12" fmla="*/ 21763 h 217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763" fill="none" extrusionOk="0">
                  <a:moveTo>
                    <a:pt x="0" y="21759"/>
                  </a:moveTo>
                  <a:cubicBezTo>
                    <a:pt x="0" y="21706"/>
                    <a:pt x="0" y="216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54"/>
                    <a:pt x="43199" y="21708"/>
                    <a:pt x="43199" y="21763"/>
                  </a:cubicBezTo>
                </a:path>
                <a:path w="43200" h="21763" stroke="0" extrusionOk="0">
                  <a:moveTo>
                    <a:pt x="0" y="21759"/>
                  </a:moveTo>
                  <a:cubicBezTo>
                    <a:pt x="0" y="21706"/>
                    <a:pt x="0" y="216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54"/>
                    <a:pt x="43199" y="21708"/>
                    <a:pt x="43199" y="2176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5" name="Arc 25"/>
            <p:cNvSpPr>
              <a:spLocks/>
            </p:cNvSpPr>
            <p:nvPr/>
          </p:nvSpPr>
          <p:spPr bwMode="auto">
            <a:xfrm flipH="1">
              <a:off x="3097" y="3127"/>
              <a:ext cx="96" cy="621"/>
            </a:xfrm>
            <a:custGeom>
              <a:avLst/>
              <a:gdLst>
                <a:gd name="T0" fmla="*/ 0 w 43200"/>
                <a:gd name="T1" fmla="*/ 1 h 21763"/>
                <a:gd name="T2" fmla="*/ 0 w 43200"/>
                <a:gd name="T3" fmla="*/ 1 h 21763"/>
                <a:gd name="T4" fmla="*/ 0 w 43200"/>
                <a:gd name="T5" fmla="*/ 1 h 21763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763"/>
                <a:gd name="T11" fmla="*/ 43200 w 43200"/>
                <a:gd name="T12" fmla="*/ 21763 h 217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763" fill="none" extrusionOk="0">
                  <a:moveTo>
                    <a:pt x="0" y="21693"/>
                  </a:moveTo>
                  <a:cubicBezTo>
                    <a:pt x="0" y="21662"/>
                    <a:pt x="0" y="216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54"/>
                    <a:pt x="43199" y="21708"/>
                    <a:pt x="43199" y="21763"/>
                  </a:cubicBezTo>
                </a:path>
                <a:path w="43200" h="21763" stroke="0" extrusionOk="0">
                  <a:moveTo>
                    <a:pt x="0" y="21693"/>
                  </a:moveTo>
                  <a:cubicBezTo>
                    <a:pt x="0" y="21662"/>
                    <a:pt x="0" y="216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54"/>
                    <a:pt x="43199" y="21708"/>
                    <a:pt x="43199" y="2176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Arc 26"/>
            <p:cNvSpPr>
              <a:spLocks/>
            </p:cNvSpPr>
            <p:nvPr/>
          </p:nvSpPr>
          <p:spPr bwMode="auto">
            <a:xfrm flipH="1">
              <a:off x="3147" y="3127"/>
              <a:ext cx="96" cy="621"/>
            </a:xfrm>
            <a:custGeom>
              <a:avLst/>
              <a:gdLst>
                <a:gd name="T0" fmla="*/ 0 w 43200"/>
                <a:gd name="T1" fmla="*/ 1 h 21763"/>
                <a:gd name="T2" fmla="*/ 0 w 43200"/>
                <a:gd name="T3" fmla="*/ 1 h 21763"/>
                <a:gd name="T4" fmla="*/ 0 w 43200"/>
                <a:gd name="T5" fmla="*/ 1 h 21763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763"/>
                <a:gd name="T11" fmla="*/ 43200 w 43200"/>
                <a:gd name="T12" fmla="*/ 21763 h 217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763" fill="none" extrusionOk="0">
                  <a:moveTo>
                    <a:pt x="0" y="21746"/>
                  </a:moveTo>
                  <a:cubicBezTo>
                    <a:pt x="0" y="21697"/>
                    <a:pt x="0" y="2164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54"/>
                    <a:pt x="43199" y="21708"/>
                    <a:pt x="43199" y="21763"/>
                  </a:cubicBezTo>
                </a:path>
                <a:path w="43200" h="21763" stroke="0" extrusionOk="0">
                  <a:moveTo>
                    <a:pt x="0" y="21746"/>
                  </a:moveTo>
                  <a:cubicBezTo>
                    <a:pt x="0" y="21697"/>
                    <a:pt x="0" y="2164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54"/>
                    <a:pt x="43199" y="21708"/>
                    <a:pt x="43199" y="2176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Arc 27"/>
            <p:cNvSpPr>
              <a:spLocks/>
            </p:cNvSpPr>
            <p:nvPr/>
          </p:nvSpPr>
          <p:spPr bwMode="auto">
            <a:xfrm flipH="1">
              <a:off x="3197" y="3127"/>
              <a:ext cx="96" cy="621"/>
            </a:xfrm>
            <a:custGeom>
              <a:avLst/>
              <a:gdLst>
                <a:gd name="T0" fmla="*/ 0 w 43200"/>
                <a:gd name="T1" fmla="*/ 1 h 21763"/>
                <a:gd name="T2" fmla="*/ 0 w 43200"/>
                <a:gd name="T3" fmla="*/ 1 h 21763"/>
                <a:gd name="T4" fmla="*/ 0 w 43200"/>
                <a:gd name="T5" fmla="*/ 1 h 21763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763"/>
                <a:gd name="T11" fmla="*/ 43200 w 43200"/>
                <a:gd name="T12" fmla="*/ 21763 h 217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763" fill="none" extrusionOk="0">
                  <a:moveTo>
                    <a:pt x="0" y="21759"/>
                  </a:moveTo>
                  <a:cubicBezTo>
                    <a:pt x="0" y="21706"/>
                    <a:pt x="0" y="216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54"/>
                    <a:pt x="43199" y="21708"/>
                    <a:pt x="43199" y="21763"/>
                  </a:cubicBezTo>
                </a:path>
                <a:path w="43200" h="21763" stroke="0" extrusionOk="0">
                  <a:moveTo>
                    <a:pt x="0" y="21759"/>
                  </a:moveTo>
                  <a:cubicBezTo>
                    <a:pt x="0" y="21706"/>
                    <a:pt x="0" y="2165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54"/>
                    <a:pt x="43199" y="21708"/>
                    <a:pt x="43199" y="2176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692" name="Text Box 28"/>
          <p:cNvSpPr txBox="1">
            <a:spLocks noChangeArrowheads="1"/>
          </p:cNvSpPr>
          <p:nvPr/>
        </p:nvSpPr>
        <p:spPr bwMode="auto">
          <a:xfrm>
            <a:off x="7656513" y="5492750"/>
            <a:ext cx="1524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ja-JP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frequency</a:t>
            </a:r>
          </a:p>
        </p:txBody>
      </p:sp>
      <p:sp>
        <p:nvSpPr>
          <p:cNvPr id="113693" name="Text Box 29"/>
          <p:cNvSpPr txBox="1">
            <a:spLocks noChangeArrowheads="1"/>
          </p:cNvSpPr>
          <p:nvPr/>
        </p:nvSpPr>
        <p:spPr bwMode="auto">
          <a:xfrm>
            <a:off x="1255713" y="5264150"/>
            <a:ext cx="2438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ja-JP" sz="24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OFDM</a:t>
            </a:r>
          </a:p>
        </p:txBody>
      </p:sp>
      <p:sp>
        <p:nvSpPr>
          <p:cNvPr id="30733" name="Line 30"/>
          <p:cNvSpPr>
            <a:spLocks noChangeShapeType="1"/>
          </p:cNvSpPr>
          <p:nvPr/>
        </p:nvSpPr>
        <p:spPr bwMode="auto">
          <a:xfrm>
            <a:off x="1258888" y="2997200"/>
            <a:ext cx="693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13701" name="Text Box 37"/>
          <p:cNvSpPr txBox="1">
            <a:spLocks noChangeArrowheads="1"/>
          </p:cNvSpPr>
          <p:nvPr/>
        </p:nvSpPr>
        <p:spPr bwMode="auto">
          <a:xfrm>
            <a:off x="7659688" y="2540000"/>
            <a:ext cx="1524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ja-JP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frequency</a:t>
            </a:r>
          </a:p>
        </p:txBody>
      </p:sp>
      <p:sp>
        <p:nvSpPr>
          <p:cNvPr id="113702" name="Text Box 38"/>
          <p:cNvSpPr txBox="1">
            <a:spLocks noChangeArrowheads="1"/>
          </p:cNvSpPr>
          <p:nvPr/>
        </p:nvSpPr>
        <p:spPr bwMode="auto">
          <a:xfrm>
            <a:off x="1258888" y="2311400"/>
            <a:ext cx="2438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ja-JP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Multi carrier</a:t>
            </a:r>
          </a:p>
        </p:txBody>
      </p:sp>
      <p:sp>
        <p:nvSpPr>
          <p:cNvPr id="30736" name="Arc 41"/>
          <p:cNvSpPr>
            <a:spLocks/>
          </p:cNvSpPr>
          <p:nvPr/>
        </p:nvSpPr>
        <p:spPr bwMode="auto">
          <a:xfrm flipH="1">
            <a:off x="4179888" y="2005013"/>
            <a:ext cx="203200" cy="985837"/>
          </a:xfrm>
          <a:custGeom>
            <a:avLst/>
            <a:gdLst>
              <a:gd name="T0" fmla="*/ 0 w 43200"/>
              <a:gd name="T1" fmla="*/ 2016500933 h 21763"/>
              <a:gd name="T2" fmla="*/ 4495654 w 43200"/>
              <a:gd name="T3" fmla="*/ 2022915236 h 21763"/>
              <a:gd name="T4" fmla="*/ 2247881 w 43200"/>
              <a:gd name="T5" fmla="*/ 2007762986 h 21763"/>
              <a:gd name="T6" fmla="*/ 0 60000 65536"/>
              <a:gd name="T7" fmla="*/ 0 60000 65536"/>
              <a:gd name="T8" fmla="*/ 0 60000 65536"/>
              <a:gd name="T9" fmla="*/ 0 w 43200"/>
              <a:gd name="T10" fmla="*/ 0 h 21763"/>
              <a:gd name="T11" fmla="*/ 43200 w 43200"/>
              <a:gd name="T12" fmla="*/ 21763 h 217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63" fill="none" extrusionOk="0">
                <a:moveTo>
                  <a:pt x="0" y="21693"/>
                </a:moveTo>
                <a:cubicBezTo>
                  <a:pt x="0" y="21662"/>
                  <a:pt x="0" y="216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654"/>
                  <a:pt x="43199" y="21708"/>
                  <a:pt x="43199" y="21763"/>
                </a:cubicBezTo>
              </a:path>
              <a:path w="43200" h="21763" stroke="0" extrusionOk="0">
                <a:moveTo>
                  <a:pt x="0" y="21693"/>
                </a:moveTo>
                <a:cubicBezTo>
                  <a:pt x="0" y="21662"/>
                  <a:pt x="0" y="216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654"/>
                  <a:pt x="43199" y="21708"/>
                  <a:pt x="43199" y="21763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Arc 42"/>
          <p:cNvSpPr>
            <a:spLocks/>
          </p:cNvSpPr>
          <p:nvPr/>
        </p:nvSpPr>
        <p:spPr bwMode="auto">
          <a:xfrm flipH="1">
            <a:off x="4479925" y="2005013"/>
            <a:ext cx="203200" cy="985837"/>
          </a:xfrm>
          <a:custGeom>
            <a:avLst/>
            <a:gdLst>
              <a:gd name="T0" fmla="*/ 0 w 43200"/>
              <a:gd name="T1" fmla="*/ 2016500933 h 21763"/>
              <a:gd name="T2" fmla="*/ 4495654 w 43200"/>
              <a:gd name="T3" fmla="*/ 2022915236 h 21763"/>
              <a:gd name="T4" fmla="*/ 2247881 w 43200"/>
              <a:gd name="T5" fmla="*/ 2007762986 h 21763"/>
              <a:gd name="T6" fmla="*/ 0 60000 65536"/>
              <a:gd name="T7" fmla="*/ 0 60000 65536"/>
              <a:gd name="T8" fmla="*/ 0 60000 65536"/>
              <a:gd name="T9" fmla="*/ 0 w 43200"/>
              <a:gd name="T10" fmla="*/ 0 h 21763"/>
              <a:gd name="T11" fmla="*/ 43200 w 43200"/>
              <a:gd name="T12" fmla="*/ 21763 h 217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63" fill="none" extrusionOk="0">
                <a:moveTo>
                  <a:pt x="0" y="21693"/>
                </a:moveTo>
                <a:cubicBezTo>
                  <a:pt x="0" y="21662"/>
                  <a:pt x="0" y="216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654"/>
                  <a:pt x="43199" y="21708"/>
                  <a:pt x="43199" y="21763"/>
                </a:cubicBezTo>
              </a:path>
              <a:path w="43200" h="21763" stroke="0" extrusionOk="0">
                <a:moveTo>
                  <a:pt x="0" y="21693"/>
                </a:moveTo>
                <a:cubicBezTo>
                  <a:pt x="0" y="21662"/>
                  <a:pt x="0" y="216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654"/>
                  <a:pt x="43199" y="21708"/>
                  <a:pt x="43199" y="21763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8" name="Arc 43"/>
          <p:cNvSpPr>
            <a:spLocks/>
          </p:cNvSpPr>
          <p:nvPr/>
        </p:nvSpPr>
        <p:spPr bwMode="auto">
          <a:xfrm flipH="1">
            <a:off x="4772025" y="2005013"/>
            <a:ext cx="203200" cy="985837"/>
          </a:xfrm>
          <a:custGeom>
            <a:avLst/>
            <a:gdLst>
              <a:gd name="T0" fmla="*/ 113 w 43200"/>
              <a:gd name="T1" fmla="*/ 2022544148 h 21763"/>
              <a:gd name="T2" fmla="*/ 4495654 w 43200"/>
              <a:gd name="T3" fmla="*/ 2022915236 h 21763"/>
              <a:gd name="T4" fmla="*/ 2247881 w 43200"/>
              <a:gd name="T5" fmla="*/ 2007762986 h 21763"/>
              <a:gd name="T6" fmla="*/ 0 60000 65536"/>
              <a:gd name="T7" fmla="*/ 0 60000 65536"/>
              <a:gd name="T8" fmla="*/ 0 60000 65536"/>
              <a:gd name="T9" fmla="*/ 0 w 43200"/>
              <a:gd name="T10" fmla="*/ 0 h 21763"/>
              <a:gd name="T11" fmla="*/ 43200 w 43200"/>
              <a:gd name="T12" fmla="*/ 21763 h 217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63" fill="none" extrusionOk="0">
                <a:moveTo>
                  <a:pt x="0" y="21759"/>
                </a:moveTo>
                <a:cubicBezTo>
                  <a:pt x="0" y="21706"/>
                  <a:pt x="0" y="2165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654"/>
                  <a:pt x="43199" y="21708"/>
                  <a:pt x="43199" y="21763"/>
                </a:cubicBezTo>
              </a:path>
              <a:path w="43200" h="21763" stroke="0" extrusionOk="0">
                <a:moveTo>
                  <a:pt x="0" y="21759"/>
                </a:moveTo>
                <a:cubicBezTo>
                  <a:pt x="0" y="21706"/>
                  <a:pt x="0" y="2165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654"/>
                  <a:pt x="43199" y="21708"/>
                  <a:pt x="43199" y="21763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Arc 44"/>
          <p:cNvSpPr>
            <a:spLocks/>
          </p:cNvSpPr>
          <p:nvPr/>
        </p:nvSpPr>
        <p:spPr bwMode="auto">
          <a:xfrm flipH="1">
            <a:off x="5068888" y="2005013"/>
            <a:ext cx="203200" cy="985837"/>
          </a:xfrm>
          <a:custGeom>
            <a:avLst/>
            <a:gdLst>
              <a:gd name="T0" fmla="*/ 0 w 43200"/>
              <a:gd name="T1" fmla="*/ 2016500933 h 21763"/>
              <a:gd name="T2" fmla="*/ 4495654 w 43200"/>
              <a:gd name="T3" fmla="*/ 2022915236 h 21763"/>
              <a:gd name="T4" fmla="*/ 2247881 w 43200"/>
              <a:gd name="T5" fmla="*/ 2007762986 h 21763"/>
              <a:gd name="T6" fmla="*/ 0 60000 65536"/>
              <a:gd name="T7" fmla="*/ 0 60000 65536"/>
              <a:gd name="T8" fmla="*/ 0 60000 65536"/>
              <a:gd name="T9" fmla="*/ 0 w 43200"/>
              <a:gd name="T10" fmla="*/ 0 h 21763"/>
              <a:gd name="T11" fmla="*/ 43200 w 43200"/>
              <a:gd name="T12" fmla="*/ 21763 h 217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63" fill="none" extrusionOk="0">
                <a:moveTo>
                  <a:pt x="0" y="21693"/>
                </a:moveTo>
                <a:cubicBezTo>
                  <a:pt x="0" y="21662"/>
                  <a:pt x="0" y="216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654"/>
                  <a:pt x="43199" y="21708"/>
                  <a:pt x="43199" y="21763"/>
                </a:cubicBezTo>
              </a:path>
              <a:path w="43200" h="21763" stroke="0" extrusionOk="0">
                <a:moveTo>
                  <a:pt x="0" y="21693"/>
                </a:moveTo>
                <a:cubicBezTo>
                  <a:pt x="0" y="21662"/>
                  <a:pt x="0" y="216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654"/>
                  <a:pt x="43199" y="21708"/>
                  <a:pt x="43199" y="21763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Arc 45"/>
          <p:cNvSpPr>
            <a:spLocks/>
          </p:cNvSpPr>
          <p:nvPr/>
        </p:nvSpPr>
        <p:spPr bwMode="auto">
          <a:xfrm flipH="1">
            <a:off x="5364163" y="2005013"/>
            <a:ext cx="203200" cy="985837"/>
          </a:xfrm>
          <a:custGeom>
            <a:avLst/>
            <a:gdLst>
              <a:gd name="T0" fmla="*/ 0 w 43200"/>
              <a:gd name="T1" fmla="*/ 2021426538 h 21763"/>
              <a:gd name="T2" fmla="*/ 4495654 w 43200"/>
              <a:gd name="T3" fmla="*/ 2022915236 h 21763"/>
              <a:gd name="T4" fmla="*/ 2247881 w 43200"/>
              <a:gd name="T5" fmla="*/ 2007762986 h 21763"/>
              <a:gd name="T6" fmla="*/ 0 60000 65536"/>
              <a:gd name="T7" fmla="*/ 0 60000 65536"/>
              <a:gd name="T8" fmla="*/ 0 60000 65536"/>
              <a:gd name="T9" fmla="*/ 0 w 43200"/>
              <a:gd name="T10" fmla="*/ 0 h 21763"/>
              <a:gd name="T11" fmla="*/ 43200 w 43200"/>
              <a:gd name="T12" fmla="*/ 21763 h 217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63" fill="none" extrusionOk="0">
                <a:moveTo>
                  <a:pt x="0" y="21746"/>
                </a:moveTo>
                <a:cubicBezTo>
                  <a:pt x="0" y="21697"/>
                  <a:pt x="0" y="2164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654"/>
                  <a:pt x="43199" y="21708"/>
                  <a:pt x="43199" y="21763"/>
                </a:cubicBezTo>
              </a:path>
              <a:path w="43200" h="21763" stroke="0" extrusionOk="0">
                <a:moveTo>
                  <a:pt x="0" y="21746"/>
                </a:moveTo>
                <a:cubicBezTo>
                  <a:pt x="0" y="21697"/>
                  <a:pt x="0" y="2164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654"/>
                  <a:pt x="43199" y="21708"/>
                  <a:pt x="43199" y="21763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Arc 46"/>
          <p:cNvSpPr>
            <a:spLocks/>
          </p:cNvSpPr>
          <p:nvPr/>
        </p:nvSpPr>
        <p:spPr bwMode="auto">
          <a:xfrm flipH="1">
            <a:off x="5661025" y="2005013"/>
            <a:ext cx="203200" cy="985837"/>
          </a:xfrm>
          <a:custGeom>
            <a:avLst/>
            <a:gdLst>
              <a:gd name="T0" fmla="*/ 113 w 43200"/>
              <a:gd name="T1" fmla="*/ 2022544148 h 21763"/>
              <a:gd name="T2" fmla="*/ 4495654 w 43200"/>
              <a:gd name="T3" fmla="*/ 2022915236 h 21763"/>
              <a:gd name="T4" fmla="*/ 2247881 w 43200"/>
              <a:gd name="T5" fmla="*/ 2007762986 h 21763"/>
              <a:gd name="T6" fmla="*/ 0 60000 65536"/>
              <a:gd name="T7" fmla="*/ 0 60000 65536"/>
              <a:gd name="T8" fmla="*/ 0 60000 65536"/>
              <a:gd name="T9" fmla="*/ 0 w 43200"/>
              <a:gd name="T10" fmla="*/ 0 h 21763"/>
              <a:gd name="T11" fmla="*/ 43200 w 43200"/>
              <a:gd name="T12" fmla="*/ 21763 h 217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63" fill="none" extrusionOk="0">
                <a:moveTo>
                  <a:pt x="0" y="21759"/>
                </a:moveTo>
                <a:cubicBezTo>
                  <a:pt x="0" y="21706"/>
                  <a:pt x="0" y="2165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654"/>
                  <a:pt x="43199" y="21708"/>
                  <a:pt x="43199" y="21763"/>
                </a:cubicBezTo>
              </a:path>
              <a:path w="43200" h="21763" stroke="0" extrusionOk="0">
                <a:moveTo>
                  <a:pt x="0" y="21759"/>
                </a:moveTo>
                <a:cubicBezTo>
                  <a:pt x="0" y="21706"/>
                  <a:pt x="0" y="2165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654"/>
                  <a:pt x="43199" y="21708"/>
                  <a:pt x="43199" y="21763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</p:spPr>
        <p:txBody>
          <a:bodyPr/>
          <a:lstStyle/>
          <a:p>
            <a:pPr algn="r"/>
            <a:r>
              <a:rPr lang="en-US" b="0" dirty="0" smtClean="0">
                <a:solidFill>
                  <a:schemeClr val="tx2"/>
                </a:solidFill>
              </a:rPr>
              <a:t>242-306 Mobile and Wireless Computing</a:t>
            </a:r>
            <a:endParaRPr lang="en-US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FB56E0C6-4B53-4B98-8C67-B61D0C997291}" type="slidenum">
              <a:rPr lang="en-US" altLang="ja-JP"/>
              <a:pPr/>
              <a:t>37</a:t>
            </a:fld>
            <a:endParaRPr lang="en-US" altLang="ja-JP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Actual OFDM spectrum</a:t>
            </a:r>
          </a:p>
        </p:txBody>
      </p:sp>
      <p:sp>
        <p:nvSpPr>
          <p:cNvPr id="23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</p:spPr>
        <p:txBody>
          <a:bodyPr/>
          <a:lstStyle/>
          <a:p>
            <a:pPr algn="r"/>
            <a:r>
              <a:rPr lang="en-US" b="0" dirty="0" smtClean="0">
                <a:solidFill>
                  <a:schemeClr val="tx2"/>
                </a:solidFill>
              </a:rPr>
              <a:t>242-306 Mobile and Wireless Computing</a:t>
            </a:r>
            <a:endParaRPr lang="en-US" b="0" dirty="0">
              <a:solidFill>
                <a:schemeClr val="tx2"/>
              </a:solidFill>
            </a:endParaRPr>
          </a:p>
        </p:txBody>
      </p:sp>
      <p:pic>
        <p:nvPicPr>
          <p:cNvPr id="22" name="Picture 330" descr="Fig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3276601"/>
            <a:ext cx="7013140" cy="2667000"/>
          </a:xfrm>
          <a:prstGeom prst="rect">
            <a:avLst/>
          </a:prstGeom>
          <a:noFill/>
          <a:ln/>
        </p:spPr>
      </p:pic>
      <p:sp>
        <p:nvSpPr>
          <p:cNvPr id="24" name="Text Box 334"/>
          <p:cNvSpPr txBox="1">
            <a:spLocks noChangeArrowheads="1"/>
          </p:cNvSpPr>
          <p:nvPr/>
        </p:nvSpPr>
        <p:spPr bwMode="auto">
          <a:xfrm rot="10800000">
            <a:off x="1278573" y="3810000"/>
            <a:ext cx="492443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1"/>
                </a:solidFill>
              </a:rPr>
              <a:t>Amplitude</a:t>
            </a:r>
          </a:p>
        </p:txBody>
      </p:sp>
      <p:sp>
        <p:nvSpPr>
          <p:cNvPr id="27" name="Text Box 335"/>
          <p:cNvSpPr txBox="1">
            <a:spLocks noChangeArrowheads="1"/>
          </p:cNvSpPr>
          <p:nvPr/>
        </p:nvSpPr>
        <p:spPr bwMode="auto">
          <a:xfrm>
            <a:off x="6705600" y="5943600"/>
            <a:ext cx="175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1"/>
                </a:solidFill>
              </a:rPr>
              <a:t>Frequency</a:t>
            </a: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3962400" y="1600200"/>
            <a:ext cx="4648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Multi-carrier Amplitude modulation scheme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Each Carrier’s amplitude is modulated</a:t>
            </a: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4288198" y="2571690"/>
            <a:ext cx="426841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Well-suited for Wireless Communication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1" name="คำบรรยายภาพแบบสี่เหลี่ยม 30"/>
          <p:cNvSpPr/>
          <p:nvPr/>
        </p:nvSpPr>
        <p:spPr>
          <a:xfrm>
            <a:off x="533400" y="1981200"/>
            <a:ext cx="3124200" cy="1066800"/>
          </a:xfrm>
          <a:prstGeom prst="wedgeRectCallout">
            <a:avLst>
              <a:gd name="adj1" fmla="val 52106"/>
              <a:gd name="adj2" fmla="val 249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No interference on the center of each carrier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Mesh Networking (802.15.5)</a:t>
            </a:r>
          </a:p>
        </p:txBody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4343400"/>
          </a:xfrm>
        </p:spPr>
        <p:txBody>
          <a:bodyPr/>
          <a:lstStyle/>
          <a:p>
            <a:r>
              <a:rPr lang="en-US" dirty="0"/>
              <a:t>Mesh networking</a:t>
            </a:r>
          </a:p>
          <a:p>
            <a:pPr lvl="1"/>
            <a:r>
              <a:rPr lang="en-US" dirty="0"/>
              <a:t>Each device connects to all other devices within range</a:t>
            </a:r>
          </a:p>
          <a:p>
            <a:pPr lvl="1"/>
            <a:r>
              <a:rPr lang="en-US" dirty="0"/>
              <a:t>Effectively creating multiple paths for transmission</a:t>
            </a:r>
          </a:p>
          <a:p>
            <a:pPr lvl="1"/>
            <a:r>
              <a:rPr lang="en-US" dirty="0" smtClean="0"/>
              <a:t>Enable WPANs to cover an entire building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38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53109" y="5326011"/>
            <a:ext cx="2667000" cy="40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22222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222222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222222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Tx/>
              <a:buNone/>
            </a:pPr>
            <a:r>
              <a:rPr lang="en-US" sz="1600" b="1" dirty="0" smtClean="0"/>
              <a:t>Figure 6-11 </a:t>
            </a:r>
            <a:r>
              <a:rPr lang="en-US" sz="1600" dirty="0" smtClean="0"/>
              <a:t>Mesh network</a:t>
            </a:r>
            <a:endParaRPr lang="en-US" sz="1600" dirty="0"/>
          </a:p>
        </p:txBody>
      </p:sp>
      <p:pic>
        <p:nvPicPr>
          <p:cNvPr id="11266" name="Picture 2" descr="C:\Users\Julie\Documents\DropBox\InstructorManuals\GuidetoWireless\Figures\07318_ch06\07318_ch06_f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5166"/>
            <a:ext cx="5972819" cy="319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39</a:t>
            </a:fld>
            <a:endParaRPr lang="en-US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 smtClean="0"/>
              <a:t>High Rate WPAN Standards</a:t>
            </a:r>
            <a:endParaRPr lang="en-US" dirty="0"/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/>
              <a:t>Application characteristics</a:t>
            </a:r>
          </a:p>
          <a:p>
            <a:pPr lvl="1"/>
            <a:r>
              <a:rPr lang="en-US" dirty="0"/>
              <a:t>Require high </a:t>
            </a:r>
            <a:r>
              <a:rPr lang="en-US" dirty="0" smtClean="0"/>
              <a:t>throughput; 20 Mbps or more</a:t>
            </a:r>
            <a:endParaRPr lang="en-US" dirty="0"/>
          </a:p>
          <a:p>
            <a:pPr lvl="1"/>
            <a:r>
              <a:rPr lang="en-US" dirty="0" smtClean="0"/>
              <a:t>Low-power transceivers, Low cost</a:t>
            </a:r>
            <a:endParaRPr lang="en-US" dirty="0"/>
          </a:p>
          <a:p>
            <a:pPr lvl="1"/>
            <a:r>
              <a:rPr lang="en-US" dirty="0"/>
              <a:t>Require quality-of-service (QOS) capabilities</a:t>
            </a:r>
          </a:p>
          <a:p>
            <a:pPr lvl="1"/>
            <a:r>
              <a:rPr lang="en-US" dirty="0"/>
              <a:t>Connections should be simple and automatic</a:t>
            </a:r>
          </a:p>
          <a:p>
            <a:pPr lvl="1"/>
            <a:r>
              <a:rPr lang="en-US" dirty="0" smtClean="0"/>
              <a:t>Security </a:t>
            </a:r>
            <a:r>
              <a:rPr lang="en-US" dirty="0"/>
              <a:t>features should be </a:t>
            </a:r>
            <a:r>
              <a:rPr lang="en-US" dirty="0" smtClean="0"/>
              <a:t>included</a:t>
            </a:r>
          </a:p>
          <a:p>
            <a:pPr lvl="1"/>
            <a:r>
              <a:rPr lang="en-US" dirty="0" smtClean="0"/>
              <a:t>Internet access and use of digital TVs as wireless displays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WPAN Challenges</a:t>
            </a:r>
          </a:p>
        </p:txBody>
      </p:sp>
      <p:sp>
        <p:nvSpPr>
          <p:cNvPr id="6912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4343400"/>
          </a:xfrm>
        </p:spPr>
        <p:txBody>
          <a:bodyPr>
            <a:normAutofit/>
          </a:bodyPr>
          <a:lstStyle/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Competition Among WPAN Standards</a:t>
            </a:r>
          </a:p>
          <a:p>
            <a:pPr lvl="1"/>
            <a:r>
              <a:rPr lang="en-US" dirty="0" smtClean="0"/>
              <a:t>WPAN Security</a:t>
            </a:r>
          </a:p>
          <a:p>
            <a:pPr lvl="1"/>
            <a:r>
              <a:rPr lang="en-US" dirty="0" smtClean="0"/>
              <a:t>Security </a:t>
            </a:r>
            <a:r>
              <a:rPr lang="en-US" dirty="0" smtClean="0"/>
              <a:t>for IEEE 802.15.3 HR WPANs</a:t>
            </a:r>
            <a:endParaRPr lang="en-US" dirty="0"/>
          </a:p>
          <a:p>
            <a:pPr lvl="1"/>
            <a:r>
              <a:rPr lang="en-US" dirty="0"/>
              <a:t>Cost of WPAN Components</a:t>
            </a:r>
          </a:p>
          <a:p>
            <a:pPr lvl="1"/>
            <a:r>
              <a:rPr lang="en-US" dirty="0"/>
              <a:t>Industry Support for WPAN Technologies</a:t>
            </a:r>
          </a:p>
          <a:p>
            <a:pPr lvl="1"/>
            <a:r>
              <a:rPr lang="en-US" dirty="0"/>
              <a:t>Protocol Functionality Limitations</a:t>
            </a:r>
          </a:p>
          <a:p>
            <a:pPr lvl="1"/>
            <a:r>
              <a:rPr lang="en-US" dirty="0"/>
              <a:t>Spectrum Conflict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40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Competition Among WPAN Standards</a:t>
            </a:r>
          </a:p>
        </p:txBody>
      </p:sp>
      <p:sp>
        <p:nvSpPr>
          <p:cNvPr id="6481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4343400"/>
          </a:xfrm>
        </p:spPr>
        <p:txBody>
          <a:bodyPr/>
          <a:lstStyle/>
          <a:p>
            <a:r>
              <a:rPr lang="en-US" dirty="0"/>
              <a:t>IEEE </a:t>
            </a:r>
            <a:r>
              <a:rPr lang="en-US" dirty="0" smtClean="0"/>
              <a:t>802.15.1 </a:t>
            </a:r>
            <a:r>
              <a:rPr lang="en-US" dirty="0"/>
              <a:t>and </a:t>
            </a:r>
            <a:r>
              <a:rPr lang="en-US" dirty="0" smtClean="0"/>
              <a:t>802.15.3 are </a:t>
            </a:r>
            <a:r>
              <a:rPr lang="en-US" dirty="0"/>
              <a:t>positioned to compete with Bluetooth for market share</a:t>
            </a:r>
          </a:p>
          <a:p>
            <a:pPr lvl="1"/>
            <a:r>
              <a:rPr lang="en-US" dirty="0"/>
              <a:t>It will take a few years before 802.15.3 products begin to </a:t>
            </a:r>
            <a:r>
              <a:rPr lang="en-US" dirty="0" smtClean="0"/>
              <a:t>ship in volume</a:t>
            </a:r>
            <a:endParaRPr lang="en-US" dirty="0"/>
          </a:p>
          <a:p>
            <a:r>
              <a:rPr lang="en-US" dirty="0" smtClean="0"/>
              <a:t>WirelessHD, WiGig, and WHDI have </a:t>
            </a:r>
            <a:r>
              <a:rPr lang="en-US" dirty="0"/>
              <a:t>the potential to quickly outpace Bluetooth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41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IEEE 802.15.3 HR WPAN security</a:t>
            </a:r>
          </a:p>
          <a:p>
            <a:pPr lvl="1"/>
            <a:r>
              <a:rPr lang="en-US" dirty="0" smtClean="0"/>
              <a:t>Based on Advanced Encryption Standard (AES)</a:t>
            </a:r>
          </a:p>
          <a:p>
            <a:pPr lvl="1"/>
            <a:r>
              <a:rPr lang="en-US" dirty="0" smtClean="0"/>
              <a:t>Uses a 128-bit key</a:t>
            </a:r>
          </a:p>
          <a:p>
            <a:pPr lvl="1"/>
            <a:r>
              <a:rPr lang="en-US" dirty="0" smtClean="0"/>
              <a:t>Two security modes:</a:t>
            </a:r>
          </a:p>
          <a:p>
            <a:pPr lvl="2"/>
            <a:r>
              <a:rPr lang="en-US" dirty="0" smtClean="0"/>
              <a:t>Mode 0: does not encrypt or protect the data</a:t>
            </a:r>
          </a:p>
          <a:p>
            <a:pPr lvl="2"/>
            <a:r>
              <a:rPr lang="en-US" dirty="0" smtClean="0"/>
              <a:t>Mode 1: strong cryptography based on AES</a:t>
            </a:r>
            <a:endParaRPr lang="en-US" dirty="0"/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 smtClean="0"/>
              <a:t>WPAN Security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42</a:t>
            </a:fld>
            <a:endParaRPr lang="en-US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053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Cost of WPAN Components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4343400"/>
          </a:xfrm>
        </p:spPr>
        <p:txBody>
          <a:bodyPr/>
          <a:lstStyle/>
          <a:p>
            <a:r>
              <a:rPr lang="en-US" dirty="0"/>
              <a:t>Bluetooth currently supports more devices than other WPAN technologies</a:t>
            </a:r>
          </a:p>
          <a:p>
            <a:pPr lvl="1"/>
            <a:r>
              <a:rPr lang="en-US" dirty="0"/>
              <a:t>Industry experts believe that price must be reduced to reach competitive advantage</a:t>
            </a:r>
          </a:p>
          <a:p>
            <a:r>
              <a:rPr lang="en-US" dirty="0"/>
              <a:t>Does not make economic sense to use a chip that costs </a:t>
            </a:r>
            <a:r>
              <a:rPr lang="en-US" dirty="0" smtClean="0"/>
              <a:t>$5 </a:t>
            </a:r>
            <a:r>
              <a:rPr lang="en-US" dirty="0"/>
              <a:t>to replace a </a:t>
            </a:r>
            <a:r>
              <a:rPr lang="en-US" dirty="0" smtClean="0"/>
              <a:t>higher-data rate cable </a:t>
            </a:r>
            <a:r>
              <a:rPr lang="en-US" dirty="0"/>
              <a:t>that costs </a:t>
            </a:r>
            <a:r>
              <a:rPr lang="en-US" dirty="0" smtClean="0"/>
              <a:t>&lt; $10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43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>
            <a:normAutofit/>
          </a:bodyPr>
          <a:lstStyle/>
          <a:p>
            <a:r>
              <a:rPr lang="en-US" sz="3600" dirty="0"/>
              <a:t>Industry Support for WPAN Technologies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4343400"/>
          </a:xfrm>
        </p:spPr>
        <p:txBody>
          <a:bodyPr/>
          <a:lstStyle/>
          <a:p>
            <a:r>
              <a:rPr lang="en-US" dirty="0" smtClean="0"/>
              <a:t>Industry </a:t>
            </a:r>
            <a:r>
              <a:rPr lang="en-US" dirty="0"/>
              <a:t>experts predict that new technologies will be more quickly embraced by manufacturers</a:t>
            </a:r>
          </a:p>
          <a:p>
            <a:pPr lvl="1"/>
            <a:r>
              <a:rPr lang="en-US" dirty="0"/>
              <a:t>Such as </a:t>
            </a:r>
            <a:r>
              <a:rPr lang="en-US" dirty="0" smtClean="0"/>
              <a:t>WirelessHD </a:t>
            </a:r>
            <a:r>
              <a:rPr lang="en-US" dirty="0"/>
              <a:t>and </a:t>
            </a:r>
            <a:r>
              <a:rPr lang="en-US" dirty="0" smtClean="0"/>
              <a:t>ZigBee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44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Protocol Functionality Limitations</a:t>
            </a:r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4343400"/>
          </a:xfrm>
        </p:spPr>
        <p:txBody>
          <a:bodyPr/>
          <a:lstStyle/>
          <a:p>
            <a:r>
              <a:rPr lang="en-US" dirty="0"/>
              <a:t>Bluetooth protocol suffers from its lack of hand-off capability between piconets</a:t>
            </a:r>
          </a:p>
          <a:p>
            <a:r>
              <a:rPr lang="en-US" dirty="0"/>
              <a:t>Hand-off</a:t>
            </a:r>
          </a:p>
          <a:p>
            <a:pPr lvl="1"/>
            <a:r>
              <a:rPr lang="en-US" dirty="0"/>
              <a:t>Ability to move from one master or PNC to another</a:t>
            </a:r>
          </a:p>
          <a:p>
            <a:pPr lvl="2"/>
            <a:r>
              <a:rPr lang="en-US" dirty="0"/>
              <a:t>Without getting disconnected from the network</a:t>
            </a:r>
          </a:p>
          <a:p>
            <a:r>
              <a:rPr lang="en-US" dirty="0" smtClean="0"/>
              <a:t>ZigBee and WirelessHD have the advantage over Bluetooth in this area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45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572000"/>
          </a:xfrm>
        </p:spPr>
        <p:txBody>
          <a:bodyPr/>
          <a:lstStyle/>
          <a:p>
            <a:r>
              <a:rPr lang="en-US" dirty="0" smtClean="0"/>
              <a:t>HR WPANs are optimized for multimedia transmissions</a:t>
            </a:r>
            <a:endParaRPr lang="en-US" dirty="0"/>
          </a:p>
          <a:p>
            <a:pPr lvl="1"/>
            <a:r>
              <a:rPr lang="en-US" dirty="0"/>
              <a:t>Optimized for multimedia voice and video signals</a:t>
            </a:r>
          </a:p>
          <a:p>
            <a:r>
              <a:rPr lang="en-US" dirty="0" smtClean="0"/>
              <a:t>WHDI defines wireless connectivity using the 5 GHz band</a:t>
            </a:r>
            <a:endParaRPr lang="en-US" dirty="0"/>
          </a:p>
          <a:p>
            <a:r>
              <a:rPr lang="en-US" dirty="0" smtClean="0"/>
              <a:t>WiGig defined a set of specs that include protocol adaptation layers to support wireless HDMI, USB, PCIe, data, video, and audio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46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458200" cy="4572000"/>
          </a:xfrm>
        </p:spPr>
        <p:txBody>
          <a:bodyPr/>
          <a:lstStyle/>
          <a:p>
            <a:r>
              <a:rPr lang="en-US" dirty="0" smtClean="0"/>
              <a:t>The 60 GHz band can only support short-range connections</a:t>
            </a:r>
            <a:endParaRPr lang="en-US" dirty="0"/>
          </a:p>
          <a:p>
            <a:r>
              <a:rPr lang="en-US" dirty="0" smtClean="0"/>
              <a:t>WiGig supports the same modulation and coding schemes in the ISM and U-NII bands as 802.11</a:t>
            </a:r>
          </a:p>
          <a:p>
            <a:r>
              <a:rPr lang="en-US" dirty="0" smtClean="0"/>
              <a:t>WirelessHD is the only spec that uses IEEE 802.15.3c standard</a:t>
            </a:r>
          </a:p>
          <a:p>
            <a:r>
              <a:rPr lang="en-US" dirty="0" smtClean="0"/>
              <a:t>WirelessHD defines three PHY layers: LRP, HRP, and MRP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47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WiGig and WirelessHD support beamforming</a:t>
            </a:r>
          </a:p>
          <a:p>
            <a:r>
              <a:rPr lang="en-US" dirty="0" smtClean="0"/>
              <a:t>802.15.3c supports peer-to-peer networking</a:t>
            </a:r>
          </a:p>
          <a:p>
            <a:r>
              <a:rPr lang="en-US" dirty="0" smtClean="0"/>
              <a:t>Efficient data transmission is accomplished using a superframe</a:t>
            </a:r>
          </a:p>
          <a:p>
            <a:r>
              <a:rPr lang="en-US" dirty="0" smtClean="0"/>
              <a:t>Devices can send asynchronous data in the CAP or request channel time for async during CTAP</a:t>
            </a:r>
          </a:p>
          <a:p>
            <a:r>
              <a:rPr lang="en-US" dirty="0" smtClean="0"/>
              <a:t>802.15.3 devices support three power-saving modes: DSPS, PSPS, and APS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48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 </a:t>
            </a:r>
            <a:r>
              <a:rPr lang="en-US" dirty="0"/>
              <a:t>for WPANs include speed, security, cost, industry support, interference, and protocol limitations</a:t>
            </a:r>
          </a:p>
          <a:p>
            <a:r>
              <a:rPr lang="en-US" dirty="0"/>
              <a:t>WPAN devices that are designed to be small and consume very little power have limited processing capabilities and </a:t>
            </a:r>
            <a:r>
              <a:rPr lang="en-US" dirty="0" smtClean="0"/>
              <a:t>storage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49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978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WirelessHD</a:t>
            </a:r>
          </a:p>
          <a:p>
            <a:pPr lvl="1"/>
            <a:r>
              <a:rPr lang="en-US" dirty="0" smtClean="0"/>
              <a:t>802.15.3c  </a:t>
            </a:r>
            <a:r>
              <a:rPr lang="en-US" dirty="0" smtClean="0">
                <a:sym typeface="Wingdings" pitchFamily="2" charset="2"/>
              </a:rPr>
              <a:t> 7-25 Gbps  60 GHz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www.wirelesshd.org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WHDI	     1.5 Gbps       5 GHz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www.whdi.org</a:t>
            </a:r>
          </a:p>
          <a:p>
            <a:r>
              <a:rPr lang="en-US" dirty="0" smtClean="0">
                <a:sym typeface="Wingdings" pitchFamily="2" charset="2"/>
              </a:rPr>
              <a:t>WiGig (www.wigig.org)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802.11ac      7 Gbps       5 GHz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802.11ad      7 Gbps     60 GHz</a:t>
            </a:r>
          </a:p>
          <a:p>
            <a:r>
              <a:rPr lang="en-US" dirty="0" smtClean="0"/>
              <a:t>WLAN</a:t>
            </a:r>
          </a:p>
          <a:p>
            <a:pPr lvl="1"/>
            <a:r>
              <a:rPr lang="en-US" dirty="0" smtClean="0"/>
              <a:t>802.11n     </a:t>
            </a:r>
            <a:r>
              <a:rPr lang="en-US" dirty="0" smtClean="0">
                <a:sym typeface="Wingdings" pitchFamily="2" charset="2"/>
              </a:rPr>
              <a:t> 600 Mbps  2.4 or 5 GHz</a:t>
            </a:r>
            <a:endParaRPr lang="en-US" dirty="0"/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5</a:t>
            </a:fld>
            <a:endParaRPr lang="en-US" sz="2000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Rate WPAN technologies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/>
          <a:lstStyle/>
          <a:p>
            <a:r>
              <a:rPr lang="en-US" dirty="0"/>
              <a:t>High Rate WPAN Standards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IEEE 802.15.3c</a:t>
            </a:r>
          </a:p>
          <a:p>
            <a:pPr lvl="1"/>
            <a:r>
              <a:rPr lang="en-US" dirty="0" smtClean="0"/>
              <a:t>WirelessHD Consortium created a spec based on this standard for combining the transmission of HD video, multichannel audio, and data for multimedia streaming in the 60 GHz </a:t>
            </a:r>
            <a:r>
              <a:rPr lang="en-US" dirty="0" smtClean="0"/>
              <a:t>band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6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32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Networking Audio, Video, and Other I/O Devices</a:t>
            </a:r>
            <a:endParaRPr lang="en-US" dirty="0"/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r>
              <a:rPr lang="en-US" dirty="0" smtClean="0"/>
              <a:t>Wireless Home Digital Interface (WHDI)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Developed primarily for delivery of uncompressed video and audio with cable-connection quality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Used to mirror screens of multiple devices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Works in 5 GHz frequency band; coexists with 802.11a and 802.11n and cordless phones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Max range of 100 ft.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 special adapters needed; supports HDMI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7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1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Networking Audio, Video, and Other I/O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Wireless Gigabit (WiGig) Architecture</a:t>
            </a:r>
          </a:p>
          <a:p>
            <a:pPr lvl="1"/>
            <a:r>
              <a:rPr lang="en-US" dirty="0" smtClean="0"/>
              <a:t>Designed for 802.11n and 802.11ac compatibility; will support 802.11ad in 60 GHz band</a:t>
            </a:r>
          </a:p>
          <a:p>
            <a:pPr lvl="1"/>
            <a:r>
              <a:rPr lang="en-US" dirty="0" err="1" smtClean="0"/>
              <a:t>WiGig</a:t>
            </a:r>
            <a:r>
              <a:rPr lang="en-US" dirty="0" smtClean="0"/>
              <a:t> </a:t>
            </a:r>
            <a:r>
              <a:rPr lang="en-US" dirty="0" smtClean="0"/>
              <a:t>uses </a:t>
            </a:r>
            <a:r>
              <a:rPr lang="en-US" b="1" dirty="0" smtClean="0"/>
              <a:t>beamforming</a:t>
            </a:r>
            <a:r>
              <a:rPr lang="en-US" dirty="0" smtClean="0"/>
              <a:t> to maintain reliable connections at higher frequencies</a:t>
            </a:r>
          </a:p>
          <a:p>
            <a:pPr lvl="1"/>
            <a:r>
              <a:rPr lang="en-US" dirty="0" smtClean="0"/>
              <a:t>Supports two modulation types in 60 GHz band:</a:t>
            </a:r>
          </a:p>
          <a:p>
            <a:pPr lvl="2"/>
            <a:r>
              <a:rPr lang="en-US" dirty="0" smtClean="0"/>
              <a:t>Single-carrier modulation</a:t>
            </a:r>
          </a:p>
          <a:p>
            <a:pPr lvl="2"/>
            <a:r>
              <a:rPr lang="en-US" dirty="0" smtClean="0"/>
              <a:t>Orthogonal frequency-division multiplexing (OFDM)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8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6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Networking Audio, Video, and Other I/O Devices</a:t>
            </a: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r>
              <a:rPr lang="en-US" dirty="0" smtClean="0"/>
              <a:t>WirelessHD and IEEE 802.15.3c</a:t>
            </a:r>
            <a:endParaRPr lang="en-US" dirty="0"/>
          </a:p>
          <a:p>
            <a:pPr lvl="1"/>
            <a:r>
              <a:rPr lang="en-US" dirty="0" smtClean="0"/>
              <a:t>Consumer products already available</a:t>
            </a:r>
          </a:p>
          <a:p>
            <a:pPr lvl="1"/>
            <a:r>
              <a:rPr lang="en-US" dirty="0" smtClean="0"/>
              <a:t>802.15.3c amendment only refers to 60 GHz band</a:t>
            </a:r>
          </a:p>
          <a:p>
            <a:pPr lvl="1"/>
            <a:r>
              <a:rPr lang="en-US" dirty="0" smtClean="0"/>
              <a:t>Supports devices transmitting at different speeds to allow mobile devices to conserver battery power</a:t>
            </a:r>
          </a:p>
          <a:p>
            <a:pPr lvl="1"/>
            <a:r>
              <a:rPr lang="en-US" dirty="0" smtClean="0"/>
              <a:t>Table 6-1 shows speeds and applications supported by WirelessHD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9</a:t>
            </a:fld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242-306 Mobile and Wireless Computing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3259</Words>
  <Application>Microsoft Office PowerPoint</Application>
  <PresentationFormat>On-screen Show (4:3)</PresentationFormat>
  <Paragraphs>481</Paragraphs>
  <Slides>49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Median</vt:lpstr>
      <vt:lpstr>Chapter 6 High rate wireless personal area networks</vt:lpstr>
      <vt:lpstr>Objectives</vt:lpstr>
      <vt:lpstr>High Rate WPAN Standards</vt:lpstr>
      <vt:lpstr>High Rate WPAN Standards</vt:lpstr>
      <vt:lpstr>High Rate WPAN technologies</vt:lpstr>
      <vt:lpstr>High Rate WPAN Standards</vt:lpstr>
      <vt:lpstr>Networking Audio, Video, and Other I/O Devices</vt:lpstr>
      <vt:lpstr>Networking Audio, Video, and Other I/O Devices</vt:lpstr>
      <vt:lpstr>Networking Audio, Video, and Other I/O Devices</vt:lpstr>
      <vt:lpstr>PowerPoint Presentation</vt:lpstr>
      <vt:lpstr>Networking Audio, Video, and Other I/O Devices</vt:lpstr>
      <vt:lpstr>PowerPoint Presentation</vt:lpstr>
      <vt:lpstr>PowerPoint Presentation</vt:lpstr>
      <vt:lpstr>WirelessHD and 802.15.3 MAC layer</vt:lpstr>
      <vt:lpstr>WirelessHD and 802.15.3 MAC layer</vt:lpstr>
      <vt:lpstr>PowerPoint Presentation</vt:lpstr>
      <vt:lpstr>PowerPoint Presentation</vt:lpstr>
      <vt:lpstr>WirelessHD and 802.15.3 MAC layer</vt:lpstr>
      <vt:lpstr>PowerPoint Presentation</vt:lpstr>
      <vt:lpstr>PowerPoint Presentation</vt:lpstr>
      <vt:lpstr>WirelessHD and 802.15.3 MAC layer</vt:lpstr>
      <vt:lpstr>WirelessHD and 802.15.3 MAC layer</vt:lpstr>
      <vt:lpstr>PowerPoint Presentation</vt:lpstr>
      <vt:lpstr>WirelessHD and 802.15.3 MAC layer</vt:lpstr>
      <vt:lpstr>WirelessHD and 802.15.3 MAC layer</vt:lpstr>
      <vt:lpstr>WirelessHD and 802.15.3 MAC layer</vt:lpstr>
      <vt:lpstr>DSPS mode  Device Synchronoized Power Save</vt:lpstr>
      <vt:lpstr>PSPS mode Piconet Synchronoized Power Save</vt:lpstr>
      <vt:lpstr>APS mode Asynchronous Power Save</vt:lpstr>
      <vt:lpstr>PowerPoint Presentation</vt:lpstr>
      <vt:lpstr>802.15.3c PHY Layer</vt:lpstr>
      <vt:lpstr>802.15.3c PHY Layer</vt:lpstr>
      <vt:lpstr>802.15.3c PHY Layer (Cond’t)</vt:lpstr>
      <vt:lpstr>802.15.3c PHY Layer</vt:lpstr>
      <vt:lpstr>Frequency Division Multiple Access (FDMA)</vt:lpstr>
      <vt:lpstr>Spectrum comparison for same data rate transmission</vt:lpstr>
      <vt:lpstr>Actual OFDM spectrum</vt:lpstr>
      <vt:lpstr>Mesh Networking (802.15.5)</vt:lpstr>
      <vt:lpstr>PowerPoint Presentation</vt:lpstr>
      <vt:lpstr>WPAN Challenges</vt:lpstr>
      <vt:lpstr>Competition Among WPAN Standards</vt:lpstr>
      <vt:lpstr>WPAN Security</vt:lpstr>
      <vt:lpstr>Cost of WPAN Components</vt:lpstr>
      <vt:lpstr>Industry Support for WPAN Technologies</vt:lpstr>
      <vt:lpstr>Protocol Functionality Limitations</vt:lpstr>
      <vt:lpstr>Summary</vt:lpstr>
      <vt:lpstr>Summary </vt:lpstr>
      <vt:lpstr>Summary </vt:lpstr>
      <vt:lpstr>Summary 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/>
  <cp:lastModifiedBy/>
  <cp:revision>320</cp:revision>
  <dcterms:created xsi:type="dcterms:W3CDTF">2002-09-27T23:29:22Z</dcterms:created>
  <dcterms:modified xsi:type="dcterms:W3CDTF">2017-09-21T12:48:42Z</dcterms:modified>
</cp:coreProperties>
</file>