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319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73" r:id="rId15"/>
    <p:sldId id="374" r:id="rId16"/>
    <p:sldId id="375" r:id="rId17"/>
    <p:sldId id="333" r:id="rId18"/>
    <p:sldId id="334" r:id="rId19"/>
    <p:sldId id="335" r:id="rId20"/>
    <p:sldId id="336" r:id="rId21"/>
    <p:sldId id="337" r:id="rId22"/>
    <p:sldId id="338" r:id="rId23"/>
    <p:sldId id="376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22222"/>
    <a:srgbClr val="FFFFFF"/>
    <a:srgbClr val="18B2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88046" autoAdjust="0"/>
  </p:normalViewPr>
  <p:slideViewPr>
    <p:cSldViewPr>
      <p:cViewPr varScale="1">
        <p:scale>
          <a:sx n="98" d="100"/>
          <a:sy n="98" d="100"/>
        </p:scale>
        <p:origin x="-19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E2134E-A337-4474-98C5-9E0117F5B7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242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481FFB-31D3-4714-846C-5AFB84A4FB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36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5A12E-B956-46F5-85D7-4FAEB6B068A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A09DF-2B34-49CF-BA46-2D3E415FA75A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7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10E10-69BC-40F7-BED3-152B869EC97B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CE06D-CA6C-4016-B97C-5965E05520A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17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5A8AD-DEEB-488B-8A0E-77AC206A598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2ECA6-C3E7-4786-A4A2-60654F68417D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0EBAD-8B9A-4230-A52C-341BEABD4888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3B15F-284B-49CE-B5E0-2F1CCC7F161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819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3B15F-284B-49CE-B5E0-2F1CCC7F1616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819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F50D5-E970-46E7-9998-0A534DD6D11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E96F4-4178-49A8-BA92-962E76F95EA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C58FE-124F-484B-BBA9-5B5E44C3EDA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9997D-E7A6-41C8-AE1B-860098345E2C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79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BB5BC-B9F8-44D4-9455-B5E4F572D72E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5F8EC-C117-4513-9A8A-04C432364270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8376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8EE70-FAEB-4127-BAC7-F7CA8DE82D30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Sync = 0,1,0,1…</a:t>
            </a:r>
          </a:p>
          <a:p>
            <a:r>
              <a:rPr lang="en-US" dirty="0" smtClean="0"/>
              <a:t>SFD = 1111 00 111 0 1 00000</a:t>
            </a:r>
          </a:p>
          <a:p>
            <a:r>
              <a:rPr lang="en-US" dirty="0" smtClean="0"/>
              <a:t>Signal data rate = how fast the data is being sent</a:t>
            </a:r>
          </a:p>
          <a:p>
            <a:r>
              <a:rPr lang="en-US" dirty="0" smtClean="0"/>
              <a:t>Service = Reserved for future use and</a:t>
            </a:r>
            <a:r>
              <a:rPr lang="en-US" baseline="0" dirty="0" smtClean="0"/>
              <a:t> must set to 0.  Bit 2,3,7 are used in combination with the length field for data rate &gt; 8 mbps</a:t>
            </a:r>
          </a:p>
          <a:p>
            <a:r>
              <a:rPr lang="en-US" baseline="0" dirty="0" smtClean="0"/>
              <a:t>Length = indicates how long the data portion of the frame in micro second.  (16-65535)</a:t>
            </a:r>
          </a:p>
          <a:p>
            <a:r>
              <a:rPr lang="en-US" baseline="0" dirty="0" smtClean="0"/>
              <a:t>Data = up to 4095 bytes. (the max length of IEEE 802.11 MAC frame)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86622-9C93-4BD3-AF76-25D1FDEB37C4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839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AFE91-E22E-4D77-9EFB-EDE90E5EDEE4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F33D0-77DC-450E-ADE6-1D9E77FFCE82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DFC9B-A101-4D1A-AADE-9937B906D77C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843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5B106-05F5-416C-8087-CEC3BF175609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CSMA/CD uses voltages sensors on the</a:t>
            </a:r>
            <a:r>
              <a:rPr lang="en-US" baseline="0" dirty="0" smtClean="0"/>
              <a:t> NIC. Whenever they detect a voltage higher than 5 volts, means that more than one device is transmitting at the same time.  This method cannot be used in a wireles system when the signal are transmitted and received in the same frequency. The RF signal from a transmitter is so strong. While transmitting, a device drown ability to detect a collision.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addition, the amount of attenuation of a signal sent by another device cannot be effectively predicted in a wireless system.</a:t>
            </a:r>
          </a:p>
          <a:p>
            <a:r>
              <a:rPr lang="en-US" baseline="0" dirty="0" smtClean="0"/>
              <a:t>So, measuring the strength of voltage of an RF signal is not practical.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C9A26-E044-4DA5-838E-7D9C08D50719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22D33-CAD1-43B4-A529-2FD74BCCF5D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9EC8E-EF04-428B-AF98-10CBE063CAA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A7D45-D2D1-4308-8B3B-92606DAB1705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298AE-6C09-484D-9B56-64B441CBD52D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A7D45-D2D1-4308-8B3B-92606DAB1705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37DDF-6147-49FF-8408-750A2E40E80D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90057-A930-40AE-9099-4CF38EE417C8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0CBEE-57A1-463F-B2A5-307484ED719F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Beacon frame – AP periodically</a:t>
            </a:r>
            <a:r>
              <a:rPr lang="en-CA" baseline="0" dirty="0" smtClean="0"/>
              <a:t> </a:t>
            </a:r>
            <a:r>
              <a:rPr lang="en-CA" dirty="0" smtClean="0"/>
              <a:t>broadcast</a:t>
            </a:r>
            <a:r>
              <a:rPr lang="en-CA" baseline="0" dirty="0" smtClean="0"/>
              <a:t> beacon frame (SSID, BSSID)</a:t>
            </a:r>
            <a:endParaRPr lang="en-CA" dirty="0" smtClean="0"/>
          </a:p>
          <a:p>
            <a:r>
              <a:rPr lang="en-CA" dirty="0" smtClean="0"/>
              <a:t>Probe frame – to query AP capabilities</a:t>
            </a:r>
            <a:r>
              <a:rPr lang="en-CA" baseline="0" dirty="0" smtClean="0"/>
              <a:t> (wait information (SSID, supported data rate etc)</a:t>
            </a:r>
            <a:endParaRPr lang="en-CA" dirty="0" smtClean="0"/>
          </a:p>
          <a:p>
            <a:r>
              <a:rPr lang="en-CA" smtClean="0"/>
              <a:t>Associate</a:t>
            </a:r>
            <a:r>
              <a:rPr lang="en-CA" baseline="0" smtClean="0"/>
              <a:t> request frame – to connect WLAN (client has to sent preferred SSID, supported data rate to connect to an AP)</a:t>
            </a:r>
            <a:endParaRPr lang="en-CA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AE7B0-C59A-48C8-B86F-A01BBFAF4253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BC916-442C-43E5-8F63-0950CD2BF7C0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06442-BCF2-4F54-B780-16BBDC94D40E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26B88-773A-45FD-B8ED-E915A860789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71C2E-4DD0-4BF7-87B8-A7C5989749D2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275A6-557C-4925-B984-239E9B162F75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E190C-F30A-4A86-BA21-C9ECEC356CAA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870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98305-B672-489D-AAE5-C18A895FA0E7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Frame control field indicates the current version number of the stand and wheather</a:t>
            </a:r>
            <a:r>
              <a:rPr lang="en-US" baseline="0" dirty="0" smtClean="0"/>
              <a:t> encryption is being used.</a:t>
            </a:r>
          </a:p>
          <a:p>
            <a:r>
              <a:rPr lang="en-US" baseline="0" dirty="0" smtClean="0"/>
              <a:t>Duration field contains the number of micro seconds needed to transmit. The value will differ depending on wheather the PCF or DCF is being used.</a:t>
            </a:r>
          </a:p>
          <a:p>
            <a:r>
              <a:rPr lang="en-US" baseline="0" dirty="0" smtClean="0"/>
              <a:t>Sequence control is the seq number for the frame and, if necessary, the fragment number.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4ED9D-6F08-4AA5-A977-9F86BBD7B672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7C375-F960-470C-8810-94C1227FEE6C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Address1 = SSID</a:t>
            </a:r>
          </a:p>
          <a:p>
            <a:r>
              <a:rPr lang="en-US" dirty="0" smtClean="0"/>
              <a:t>Address2 = destination address</a:t>
            </a:r>
          </a:p>
          <a:p>
            <a:r>
              <a:rPr lang="en-US" dirty="0" smtClean="0"/>
              <a:t>Address3  = source adddress</a:t>
            </a:r>
          </a:p>
          <a:p>
            <a:r>
              <a:rPr lang="en-US" baseline="0" dirty="0" smtClean="0"/>
              <a:t>Address4 </a:t>
            </a:r>
            <a:r>
              <a:rPr lang="en-US" baseline="0" smtClean="0"/>
              <a:t>=  transmitter / receiver depending on the network configure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AB50D-DD86-4FB1-BB80-A383062C27B7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261B9-209E-4F88-BA01-8D961133DE13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78AEC-8A62-42E3-8107-B0DD7FD63D84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5CB7E-3EA4-4DFE-B8F6-8EFA77FE9EE1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878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1CAFD-CCFB-4784-BB0B-744CBDEA4EB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CB176-1BAC-4DF3-BC9B-9D03BF8FBE4B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880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medium is clear, they may all try to transmit at the same time, resulting in collision.</a:t>
            </a:r>
          </a:p>
          <a:p>
            <a:r>
              <a:rPr lang="en-US" dirty="0" smtClean="0"/>
              <a:t>Thus, all devices wait a random amount of time (the backoff</a:t>
            </a:r>
            <a:r>
              <a:rPr lang="en-US" baseline="0" dirty="0" smtClean="0"/>
              <a:t> interval) after medium is clear, which significantly reduces the occurrence of collision. The amount of time that a device must wait measured in time slots.</a:t>
            </a:r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AA23E-82EA-4A7B-975D-C890F8648C02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C01E8-FE20-4150-87DE-C9C007333DE6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3C9C1-355A-4F77-8888-A2E8C7D2AA28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A4F2E-0EB1-425C-B372-FA591568474B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5119E-E6BD-4407-A2EC-DFCD193FB0B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815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B5DDD-166F-4141-B873-201D3F48800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E341D-8924-43BB-8631-6E2B4F2686E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7E04FB8-1A81-42F8-BCD9-74277EB72DE1}" type="datetime1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56F621-E33F-459E-B695-6585999EC1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C:\Users\wwarodom\Desktop\CoE-logo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6225" y="6067125"/>
            <a:ext cx="734036" cy="6858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B18A-F60F-4CD6-A3EB-7CD2C6B9F894}" type="datetime1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1E03-0BC7-43DF-9ED0-B4950C2250AC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4679F15-F78B-4AF5-9451-386B016EBA7B}" type="datetime1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56D702-C1CC-4808-B700-8071853D4844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B56-6BC4-45D9-A7F3-043029A0C39E}" type="datetime1">
              <a:rPr lang="en-US" smtClean="0"/>
              <a:pPr/>
              <a:t>9/30/2014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7DBB4F-1F53-437B-B5E5-7725B304CC3B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242-306 Mobile and Wireless Computing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A174-5765-43C4-B7EB-F94647E13885}" type="datetime1">
              <a:rPr lang="en-US" smtClean="0"/>
              <a:pPr/>
              <a:t>9/30/2014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041FB5D-350D-4DDD-8A34-0E414F51AE7B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377AE4-0D1D-4818-9589-CE4474B37ACD}" type="datetime1">
              <a:rPr lang="en-US" smtClean="0"/>
              <a:pPr/>
              <a:t>9/30/2014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428206-DC19-45F8-A10E-796721CFAA4F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AAF076-A68C-4CC6-82A4-5D488FE759B0}" type="datetime1">
              <a:rPr lang="en-US" smtClean="0"/>
              <a:pPr/>
              <a:t>9/30/2014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4EBE6E2-581F-4F9F-90A0-1F8847263EBC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7B-1D7D-47A5-B3D3-5B6E1D79E1A6}" type="datetime1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394B4A-E975-484A-BE51-38BA3E919170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9BC5-8648-4BAD-842D-F2AD332DE310}" type="datetime1">
              <a:rPr lang="en-US" smtClean="0"/>
              <a:pPr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C8790-31D3-493E-8B8A-33259BC327DE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49A7-99D2-40D4-B28F-CDA962549262}" type="datetime1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0FC9E1-1AE5-4539-B4E3-9091AE08A663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66BCD0D-C768-471E-9FE1-2AB4EA1CECD6}" type="datetime1">
              <a:rPr lang="en-US" smtClean="0"/>
              <a:pPr/>
              <a:t>9/30/2014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AA788C7-3601-4B05-836F-5C0474E32527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F6204E-EEE9-44EC-8171-A230EFF65615}" type="datetime1">
              <a:rPr lang="en-US" smtClean="0"/>
              <a:pPr/>
              <a:t>9/30/2014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7DBB4F-1F53-437B-B5E5-7725B304CC3B}" type="slidenum">
              <a:rPr lang="en-US" smtClean="0"/>
              <a:pPr/>
              <a:t>‹#›</a:t>
            </a:fld>
            <a:endParaRPr lang="en-US" sz="2000" dirty="0"/>
          </a:p>
        </p:txBody>
      </p:sp>
      <p:pic>
        <p:nvPicPr>
          <p:cNvPr id="125954" name="Picture 2" descr="C:\Users\wwarodom\Desktop\CoE-logo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8535" y="524936"/>
            <a:ext cx="434363" cy="40581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00200"/>
            <a:ext cx="8001000" cy="1600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Chapter 7</a:t>
            </a:r>
            <a:br>
              <a:rPr lang="en-US" sz="3600" b="1" dirty="0" smtClean="0"/>
            </a:br>
            <a:r>
              <a:rPr lang="en-US" sz="3600" b="1" dirty="0" smtClean="0"/>
              <a:t>Low speed </a:t>
            </a:r>
            <a:r>
              <a:rPr lang="en-US" sz="3600" b="1" smtClean="0"/>
              <a:t>wireless Local area </a:t>
            </a:r>
            <a:r>
              <a:rPr lang="en-US" sz="3600" b="1" dirty="0" smtClean="0"/>
              <a:t>networks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114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 smtClean="0"/>
              <a:t>Reference:</a:t>
            </a:r>
            <a:r>
              <a:rPr lang="en-US" sz="1800" i="1" dirty="0" smtClean="0"/>
              <a:t> Jorge </a:t>
            </a:r>
            <a:r>
              <a:rPr lang="en-US" sz="1800" i="1" dirty="0" err="1" smtClean="0"/>
              <a:t>Olenewa</a:t>
            </a:r>
            <a:r>
              <a:rPr lang="en-US" sz="1800" i="1" dirty="0" smtClean="0"/>
              <a:t>, Guide to Wireless Communications, 3</a:t>
            </a:r>
            <a:r>
              <a:rPr lang="en-US" sz="1800" i="1" baseline="30000" dirty="0" smtClean="0"/>
              <a:t>rd</a:t>
            </a:r>
            <a:r>
              <a:rPr lang="en-US" sz="1800" i="1" dirty="0" smtClean="0"/>
              <a:t> edition, ISBN-13: 9781111307318, 2013</a:t>
            </a:r>
            <a:endParaRPr lang="en-US" sz="1800" i="1" dirty="0"/>
          </a:p>
        </p:txBody>
      </p:sp>
      <p:sp>
        <p:nvSpPr>
          <p:cNvPr id="6" name="Rectangle 5"/>
          <p:cNvSpPr/>
          <p:nvPr/>
        </p:nvSpPr>
        <p:spPr>
          <a:xfrm>
            <a:off x="3657600" y="4462790"/>
            <a:ext cx="19511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2014</a:t>
            </a:r>
            <a:endParaRPr lang="en-US" sz="1100" b="1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Department of Computer Engineering, Faculty of Engineering</a:t>
            </a:r>
            <a:br>
              <a:rPr lang="en-US" b="1" dirty="0" smtClean="0"/>
            </a:br>
            <a:r>
              <a:rPr lang="en-US" b="1" dirty="0" smtClean="0"/>
              <a:t>Prince of </a:t>
            </a:r>
            <a:r>
              <a:rPr lang="en-US" b="1" dirty="0" err="1" smtClean="0"/>
              <a:t>Songkla</a:t>
            </a:r>
            <a:r>
              <a:rPr lang="en-US" b="1" dirty="0" smtClean="0"/>
              <a:t> University, </a:t>
            </a:r>
            <a:r>
              <a:rPr lang="en-US" b="1" dirty="0" err="1" smtClean="0"/>
              <a:t>Phuket</a:t>
            </a:r>
            <a:r>
              <a:rPr lang="en-US" b="1" dirty="0" smtClean="0"/>
              <a:t> Campus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Access Points 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range of an AP is approximately 115 meters</a:t>
            </a:r>
          </a:p>
          <a:p>
            <a:r>
              <a:rPr lang="en-US" dirty="0"/>
              <a:t>Dynamic rate selection</a:t>
            </a:r>
          </a:p>
          <a:p>
            <a:pPr lvl="1"/>
            <a:r>
              <a:rPr lang="en-US" dirty="0"/>
              <a:t>AP will automatically select the highest possible data rate for transmission</a:t>
            </a:r>
          </a:p>
          <a:p>
            <a:pPr lvl="2"/>
            <a:r>
              <a:rPr lang="en-US" dirty="0"/>
              <a:t>Depending on the strength and quality of the signal</a:t>
            </a:r>
          </a:p>
          <a:p>
            <a:r>
              <a:rPr lang="en-US" dirty="0"/>
              <a:t>An AP can generally support over 100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20-25 is more practical for a heavily used AP</a:t>
            </a:r>
            <a:endParaRPr lang="en-US" dirty="0"/>
          </a:p>
          <a:p>
            <a:r>
              <a:rPr lang="en-US" dirty="0"/>
              <a:t>Power over Ethernet (PoE)</a:t>
            </a:r>
          </a:p>
          <a:p>
            <a:pPr lvl="1"/>
            <a:r>
              <a:rPr lang="en-US" dirty="0"/>
              <a:t>DC power is delivered to the AP through the unused wires in a standard UTP Ethernet cable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10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WLAN Modes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Ad hoc mode</a:t>
            </a:r>
          </a:p>
          <a:p>
            <a:r>
              <a:rPr lang="en-US" dirty="0"/>
              <a:t>Infrastructure mode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11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Ad Hoc Mode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Also known as peer-to-peer mode</a:t>
            </a:r>
          </a:p>
          <a:p>
            <a:pPr lvl="1"/>
            <a:r>
              <a:rPr lang="en-US" dirty="0"/>
              <a:t>Formal name: Independent Basic Service Set (IBSS) mode</a:t>
            </a:r>
          </a:p>
          <a:p>
            <a:r>
              <a:rPr lang="en-US" dirty="0"/>
              <a:t>Wireless clients communicate directly among themselves without using an AP</a:t>
            </a:r>
          </a:p>
          <a:p>
            <a:pPr lvl="1"/>
            <a:r>
              <a:rPr lang="en-US" dirty="0"/>
              <a:t>Quick and easy setup of a wireless network</a:t>
            </a:r>
          </a:p>
          <a:p>
            <a:r>
              <a:rPr lang="en-US" dirty="0"/>
              <a:t>Drawback is that wireless clients can only communicate among </a:t>
            </a:r>
            <a:r>
              <a:rPr lang="en-US" dirty="0" smtClean="0"/>
              <a:t>themselves – no wired network access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12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91870" y="5469523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7-3 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Ad hoc mode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 descr="C:\Users\Julie\Documents\DropBox\InstructorManuals\GuidetoWireless\Figures\07318_ch07\07318_ch07_f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869140" cy="353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13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Adhoc Network (Windows7)</a:t>
            </a:r>
            <a:endParaRPr lang="en-US" dirty="0"/>
          </a:p>
        </p:txBody>
      </p:sp>
      <p:sp>
        <p:nvSpPr>
          <p:cNvPr id="2" name="ตัวยึด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DC8790-31D3-493E-8B8A-33259BC327DE}" type="slidenum">
              <a:rPr lang="en-US" smtClean="0"/>
              <a:pPr/>
              <a:t>14</a:t>
            </a:fld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549891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Adhoc Network (Windows7)</a:t>
            </a:r>
            <a:endParaRPr lang="en-US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394B4A-E975-484A-BE51-38BA3E919170}" type="slidenum">
              <a:rPr lang="en-US" smtClean="0"/>
              <a:pPr/>
              <a:t>15</a:t>
            </a:fld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18431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743200"/>
            <a:ext cx="4953000" cy="360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Adhoc Network (Windows7)</a:t>
            </a:r>
            <a:endParaRPr lang="en-US" dirty="0"/>
          </a:p>
        </p:txBody>
      </p:sp>
      <p:sp>
        <p:nvSpPr>
          <p:cNvPr id="7" name="ตัวยึดเนื้อหา 6"/>
          <p:cNvSpPr>
            <a:spLocks noGrp="1"/>
          </p:cNvSpPr>
          <p:nvPr>
            <p:ph sz="quarter" idx="2"/>
          </p:nvPr>
        </p:nvSpPr>
        <p:spPr>
          <a:xfrm>
            <a:off x="838200" y="4800600"/>
            <a:ext cx="3886200" cy="106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Other users can directly join the Adhoc network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D9394B4A-E975-484A-BE51-38BA3E919170}" type="slidenum">
              <a:rPr lang="en-US" smtClean="0"/>
              <a:pPr/>
              <a:t>16</a:t>
            </a:fld>
            <a:endParaRPr lang="en-US" sz="2000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828800"/>
            <a:ext cx="3048000" cy="4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828801"/>
            <a:ext cx="3581400" cy="261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Infrastructure Mode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Also known as the Basic Service Set (BSS)</a:t>
            </a:r>
          </a:p>
          <a:p>
            <a:pPr lvl="1"/>
            <a:r>
              <a:rPr lang="en-US" dirty="0"/>
              <a:t>Consists of wireless clients and an AP</a:t>
            </a:r>
          </a:p>
          <a:p>
            <a:r>
              <a:rPr lang="en-US" dirty="0"/>
              <a:t>Extended Service Set (ESS)</a:t>
            </a:r>
          </a:p>
          <a:p>
            <a:pPr lvl="1"/>
            <a:r>
              <a:rPr lang="en-US" dirty="0"/>
              <a:t>Two or more BSS wireless networks installed in same </a:t>
            </a:r>
            <a:r>
              <a:rPr lang="en-US" dirty="0" smtClean="0"/>
              <a:t>area using the same </a:t>
            </a:r>
            <a:r>
              <a:rPr lang="en-US" b="1" dirty="0" smtClean="0"/>
              <a:t>Service Set Identifier (SSID)</a:t>
            </a:r>
          </a:p>
          <a:p>
            <a:pPr lvl="2"/>
            <a:r>
              <a:rPr lang="en-US" dirty="0" smtClean="0"/>
              <a:t>SSID – alphanumeric string that identifies the network</a:t>
            </a:r>
            <a:endParaRPr lang="en-US" dirty="0"/>
          </a:p>
          <a:p>
            <a:pPr lvl="1"/>
            <a:r>
              <a:rPr lang="en-US" dirty="0"/>
              <a:t>Provides users with uninterrupted mobile access to the </a:t>
            </a:r>
            <a:r>
              <a:rPr lang="en-US" dirty="0" smtClean="0"/>
              <a:t>network</a:t>
            </a:r>
            <a:endParaRPr lang="en-US" dirty="0"/>
          </a:p>
          <a:p>
            <a:r>
              <a:rPr lang="en-US" dirty="0"/>
              <a:t>All wireless clients and APs must be part of the same network</a:t>
            </a:r>
          </a:p>
          <a:p>
            <a:pPr lvl="1"/>
            <a:r>
              <a:rPr lang="en-US" dirty="0"/>
              <a:t>For users to be able to roam freely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17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848" y="5753851"/>
            <a:ext cx="384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7-4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Extended Service Set (ESS)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 descr="C:\Users\Julie\Documents\DropBox\InstructorManuals\GuidetoWireless\Figures\07318_ch07\07318_ch07_f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40139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18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Infrastructure Mode 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 smtClean="0"/>
              <a:t>When more than one AP exists on the same SSID, wireless devices choose which AP to associate with based on signal strength</a:t>
            </a:r>
          </a:p>
          <a:p>
            <a:pPr lvl="1"/>
            <a:r>
              <a:rPr lang="en-US" dirty="0" smtClean="0"/>
              <a:t>Devices changes to that APs frequency channel</a:t>
            </a:r>
          </a:p>
          <a:p>
            <a:r>
              <a:rPr lang="en-US" dirty="0" smtClean="0"/>
              <a:t>Device monitors to see if a different AP can provide better quality signal</a:t>
            </a:r>
          </a:p>
          <a:p>
            <a:pPr lvl="1"/>
            <a:r>
              <a:rPr lang="en-US" dirty="0" smtClean="0"/>
              <a:t>Transition from AP to AP is called a </a:t>
            </a:r>
            <a:r>
              <a:rPr lang="en-US" b="1" dirty="0" smtClean="0"/>
              <a:t>handoff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19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dirty="0"/>
              <a:t>Describe how WLANs are used</a:t>
            </a:r>
          </a:p>
          <a:p>
            <a:r>
              <a:rPr lang="en-US" dirty="0"/>
              <a:t>List the components and modes of a WLAN</a:t>
            </a:r>
          </a:p>
          <a:p>
            <a:r>
              <a:rPr lang="en-US" dirty="0"/>
              <a:t>Describe how an RF WLAN works</a:t>
            </a:r>
          </a:p>
          <a:p>
            <a:r>
              <a:rPr lang="en-US" dirty="0"/>
              <a:t>Explain the differences between IR, IEEE 802.11, and IEEE 802.11b WLANs</a:t>
            </a:r>
          </a:p>
          <a:p>
            <a:r>
              <a:rPr lang="en-US" dirty="0"/>
              <a:t>Outline the user mobility features offered by IEEE 802.11 networks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Infrastructure Mode 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be difficult to manage one large network</a:t>
            </a:r>
          </a:p>
          <a:p>
            <a:pPr lvl="1"/>
            <a:r>
              <a:rPr lang="en-US" dirty="0"/>
              <a:t>Performance and security may also be adversely affected</a:t>
            </a:r>
          </a:p>
          <a:p>
            <a:r>
              <a:rPr lang="en-US" dirty="0"/>
              <a:t>Subnets</a:t>
            </a:r>
          </a:p>
          <a:p>
            <a:pPr lvl="1"/>
            <a:r>
              <a:rPr lang="en-US" dirty="0"/>
              <a:t>Network units that contain fewer computers</a:t>
            </a:r>
          </a:p>
          <a:p>
            <a:r>
              <a:rPr lang="en-US" dirty="0"/>
              <a:t>In an ESS divided into subnets</a:t>
            </a:r>
          </a:p>
          <a:p>
            <a:pPr lvl="1"/>
            <a:r>
              <a:rPr lang="en-US" dirty="0"/>
              <a:t>A mobile user might not be able to freely roam between </a:t>
            </a:r>
            <a:r>
              <a:rPr lang="en-US" dirty="0" smtClean="0"/>
              <a:t>APs</a:t>
            </a:r>
          </a:p>
          <a:p>
            <a:pPr lvl="1"/>
            <a:r>
              <a:rPr lang="en-US" dirty="0" smtClean="0"/>
              <a:t>Must reconnect between each subnet to get a new IP address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20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0720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/>
          </a:bodyPr>
          <a:lstStyle/>
          <a:p>
            <a:r>
              <a:rPr lang="en-US" sz="3600" dirty="0"/>
              <a:t>Wireless LAN Standards and Operation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WLANs are based on these same initial IEEE 802.11 </a:t>
            </a:r>
            <a:r>
              <a:rPr lang="en-US" dirty="0" smtClean="0"/>
              <a:t>standard:</a:t>
            </a:r>
          </a:p>
          <a:p>
            <a:pPr lvl="1"/>
            <a:r>
              <a:rPr lang="en-US" dirty="0" smtClean="0"/>
              <a:t>Original standard defines </a:t>
            </a:r>
            <a:r>
              <a:rPr lang="en-US" dirty="0"/>
              <a:t>a local area network that provides cable-free data access for clients</a:t>
            </a:r>
          </a:p>
          <a:p>
            <a:pPr lvl="2"/>
            <a:r>
              <a:rPr lang="en-US" dirty="0"/>
              <a:t>That are either mobile or in a fixed location</a:t>
            </a:r>
          </a:p>
          <a:p>
            <a:pPr lvl="1"/>
            <a:r>
              <a:rPr lang="en-US" dirty="0"/>
              <a:t>At a rate of either 1 or 2 </a:t>
            </a:r>
            <a:r>
              <a:rPr lang="en-US" dirty="0" smtClean="0"/>
              <a:t>Mbps</a:t>
            </a:r>
            <a:endParaRPr lang="en-US" dirty="0"/>
          </a:p>
          <a:p>
            <a:pPr lvl="2"/>
            <a:r>
              <a:rPr lang="en-US" dirty="0"/>
              <a:t>Using either diffused infrared or RF </a:t>
            </a:r>
            <a:r>
              <a:rPr lang="en-US" dirty="0" smtClean="0"/>
              <a:t>transmission</a:t>
            </a:r>
          </a:p>
          <a:p>
            <a:pPr lvl="2"/>
            <a:r>
              <a:rPr lang="en-US" dirty="0" smtClean="0"/>
              <a:t>When using RF; transmissions use FHSS or DSSS</a:t>
            </a:r>
            <a:endParaRPr lang="en-US" dirty="0"/>
          </a:p>
          <a:p>
            <a:pPr lvl="1"/>
            <a:r>
              <a:rPr lang="en-US" dirty="0"/>
              <a:t>Specifies that the features of a WLAN be transparent to the upper layers of the TCP/IP protocol stack</a:t>
            </a:r>
          </a:p>
          <a:p>
            <a:pPr lvl="2"/>
            <a:r>
              <a:rPr lang="en-US" dirty="0"/>
              <a:t>Or the OSI protocol model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21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5605046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7-5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WLAN features restricted to the PHY and MAC layers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 descr="C:\Users\Julie\Documents\DropBox\InstructorManuals\GuidetoWireless\Figures\07318_ch07\07318_ch07_f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22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ข้อความ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IEEE 802.11</a:t>
            </a:r>
          </a:p>
          <a:p>
            <a:r>
              <a:rPr lang="en-US" dirty="0" smtClean="0"/>
              <a:t>IEEE 802.11b</a:t>
            </a:r>
          </a:p>
          <a:p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Low speed wireless LAN</a:t>
            </a:r>
            <a:endParaRPr lang="en-US" dirty="0"/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23</a:t>
            </a:fld>
            <a:endParaRPr lang="en-US" sz="2000" dirty="0"/>
          </a:p>
        </p:txBody>
      </p:sp>
      <p:sp>
        <p:nvSpPr>
          <p:cNvPr id="2" name="ตัวยึดท้ายกระดาษ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 </a:t>
            </a: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IR and FHSS</a:t>
            </a:r>
          </a:p>
          <a:p>
            <a:pPr lvl="1"/>
            <a:r>
              <a:rPr lang="en-US" dirty="0" smtClean="0"/>
              <a:t>No 802.11 equipment introduced into consumer market using these technologies</a:t>
            </a:r>
          </a:p>
          <a:p>
            <a:r>
              <a:rPr lang="en-US" dirty="0" smtClean="0"/>
              <a:t>2 Mbps original standard</a:t>
            </a:r>
          </a:p>
          <a:p>
            <a:pPr lvl="1"/>
            <a:r>
              <a:rPr lang="en-US" dirty="0" smtClean="0"/>
              <a:t>Too slow for most applications</a:t>
            </a:r>
          </a:p>
          <a:p>
            <a:pPr lvl="1"/>
            <a:r>
              <a:rPr lang="en-US" dirty="0" smtClean="0"/>
              <a:t>802.11b and 802.11a were published in 1999 as a response</a:t>
            </a:r>
          </a:p>
          <a:p>
            <a:pPr lvl="2"/>
            <a:r>
              <a:rPr lang="en-US" dirty="0" smtClean="0"/>
              <a:t>Provide 11 and 54 Mbps respectively</a:t>
            </a:r>
          </a:p>
          <a:p>
            <a:pPr lvl="1"/>
            <a:r>
              <a:rPr lang="en-US" dirty="0" smtClean="0"/>
              <a:t>802.11g providing 54 Mbps and backward compatible to 802.11b introduced in 2003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24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802.11b Standard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r>
              <a:rPr lang="en-US" dirty="0"/>
              <a:t>Added two higher speeds, 5.5 Mbps and 11 Mbps</a:t>
            </a:r>
          </a:p>
          <a:p>
            <a:r>
              <a:rPr lang="en-US" dirty="0"/>
              <a:t>Specified RF and direct sequence spread spectrum (DSSS) as the only transmission </a:t>
            </a:r>
            <a:r>
              <a:rPr lang="en-US" dirty="0" smtClean="0"/>
              <a:t>technologies</a:t>
            </a:r>
            <a:endParaRPr lang="en-US" dirty="0"/>
          </a:p>
          <a:p>
            <a:r>
              <a:rPr lang="en-US" dirty="0" smtClean="0"/>
              <a:t>Physical </a:t>
            </a:r>
            <a:r>
              <a:rPr lang="en-US" dirty="0"/>
              <a:t>layer</a:t>
            </a:r>
          </a:p>
          <a:p>
            <a:pPr lvl="1"/>
            <a:r>
              <a:rPr lang="en-US" dirty="0"/>
              <a:t>Divided into two parts</a:t>
            </a:r>
          </a:p>
          <a:p>
            <a:pPr lvl="2"/>
            <a:r>
              <a:rPr lang="en-US" dirty="0"/>
              <a:t>Physical Medium Dependent (PMD)</a:t>
            </a:r>
          </a:p>
          <a:p>
            <a:pPr lvl="2"/>
            <a:r>
              <a:rPr lang="en-US" dirty="0"/>
              <a:t>Physical Layer Convergence Procedure (PLCP)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25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802.11b Standard 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r>
              <a:rPr lang="en-US" dirty="0"/>
              <a:t>Physical layer convergence procedure standards</a:t>
            </a:r>
          </a:p>
          <a:p>
            <a:pPr lvl="1"/>
            <a:r>
              <a:rPr lang="en-US" dirty="0"/>
              <a:t>Based on direct sequence spread spectrum (DSSS)</a:t>
            </a:r>
          </a:p>
          <a:p>
            <a:pPr lvl="1"/>
            <a:r>
              <a:rPr lang="en-US" dirty="0"/>
              <a:t>Must reformat the data received from the MAC layer into a frame that the PMD sublayer can transmit</a:t>
            </a:r>
          </a:p>
          <a:p>
            <a:pPr lvl="1"/>
            <a:r>
              <a:rPr lang="en-US" dirty="0"/>
              <a:t>PLCP frame is made up of three parts: the preamble, the header, and the data</a:t>
            </a:r>
          </a:p>
          <a:p>
            <a:pPr lvl="1"/>
            <a:r>
              <a:rPr lang="en-US" dirty="0"/>
              <a:t>Frame preamble and header are always transmitted at 1 Mbps</a:t>
            </a:r>
          </a:p>
          <a:p>
            <a:pPr lvl="2"/>
            <a:r>
              <a:rPr lang="en-US" dirty="0"/>
              <a:t>Allows communication between slower and faster devices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26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62461" y="49530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7-6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802.11b PLCP frame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 descr="C:\Users\Julie\Documents\DropBox\InstructorManuals\GuidetoWireless\Figures\07318_ch07\07318_ch07_f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13452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27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802.11b Standard 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Physical medium dependent standards</a:t>
            </a:r>
          </a:p>
          <a:p>
            <a:pPr lvl="1"/>
            <a:r>
              <a:rPr lang="en-US" dirty="0"/>
              <a:t>Translate the binary 1s and 0s of the frame into radio signals that can be used for transmission</a:t>
            </a:r>
          </a:p>
          <a:p>
            <a:pPr lvl="1"/>
            <a:r>
              <a:rPr lang="en-US" dirty="0"/>
              <a:t>802.11b standard uses the Industrial, Scientific, and Medical (ISM) band</a:t>
            </a:r>
          </a:p>
          <a:p>
            <a:pPr lvl="2"/>
            <a:r>
              <a:rPr lang="en-US" dirty="0"/>
              <a:t>Specifies 14 available frequencies, beginning at 2.412 GHz and incrementing by .005 </a:t>
            </a:r>
            <a:r>
              <a:rPr lang="en-US" dirty="0" smtClean="0"/>
              <a:t>GHz (5 MHz)</a:t>
            </a:r>
            <a:endParaRPr lang="en-US" dirty="0"/>
          </a:p>
          <a:p>
            <a:pPr lvl="1"/>
            <a:r>
              <a:rPr lang="en-US" dirty="0"/>
              <a:t>PMD can transmit the data at 11,5.5, 2,or 1 Mbps</a:t>
            </a:r>
          </a:p>
          <a:p>
            <a:pPr lvl="1"/>
            <a:r>
              <a:rPr lang="en-US" dirty="0"/>
              <a:t>For transmissions at 1 Mbps, two-level differential binary phase shift key (DBPSK) </a:t>
            </a:r>
            <a:r>
              <a:rPr lang="en-US" dirty="0" smtClean="0"/>
              <a:t>modulation is </a:t>
            </a:r>
            <a:r>
              <a:rPr lang="en-US" dirty="0"/>
              <a:t>used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28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0" y="561187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Table 7-1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802.11b ISM channels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Users\Julie\Documents\DropBox\InstructorManuals\GuidetoWireless\Tables\ch07\Table 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267200" cy="43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29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WLAN Applications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Wireless networks are increasing in popularity</a:t>
            </a:r>
          </a:p>
          <a:p>
            <a:r>
              <a:rPr lang="en-US" dirty="0"/>
              <a:t>Installing cabling is inconvenient and very expensive</a:t>
            </a:r>
          </a:p>
          <a:p>
            <a:pPr lvl="1"/>
            <a:r>
              <a:rPr lang="en-US" dirty="0"/>
              <a:t>Wireless networks solve this problem</a:t>
            </a:r>
          </a:p>
          <a:p>
            <a:r>
              <a:rPr lang="en-US" dirty="0"/>
              <a:t>With a wireless network</a:t>
            </a:r>
          </a:p>
          <a:p>
            <a:pPr lvl="1"/>
            <a:r>
              <a:rPr lang="en-US" dirty="0"/>
              <a:t>Multiple users can share a single Internet connection</a:t>
            </a:r>
          </a:p>
          <a:p>
            <a:r>
              <a:rPr lang="en-US" dirty="0"/>
              <a:t>Wireless residential gateway</a:t>
            </a:r>
          </a:p>
          <a:p>
            <a:pPr lvl="1"/>
            <a:r>
              <a:rPr lang="en-US" dirty="0"/>
              <a:t>Device that combines a router, Ethernet switch, and wireless access </a:t>
            </a:r>
            <a:r>
              <a:rPr lang="en-US" dirty="0" smtClean="0"/>
              <a:t>point; sometimes a cable or DSL modem as well</a:t>
            </a:r>
          </a:p>
          <a:p>
            <a:r>
              <a:rPr lang="en-US" dirty="0" smtClean="0"/>
              <a:t>Provides better security than connecting directly to the Internet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802.11b Standard 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Physical medium dependent standards </a:t>
            </a:r>
          </a:p>
          <a:p>
            <a:pPr lvl="1"/>
            <a:r>
              <a:rPr lang="en-US" dirty="0"/>
              <a:t>Transmissions at 2, 5.5, and 11 Mbps use differential quadrature phase shift </a:t>
            </a:r>
            <a:r>
              <a:rPr lang="en-US" dirty="0" smtClean="0"/>
              <a:t>keying (QPSK)</a:t>
            </a:r>
            <a:endParaRPr lang="en-US" dirty="0"/>
          </a:p>
          <a:p>
            <a:pPr lvl="1"/>
            <a:r>
              <a:rPr lang="en-US" dirty="0"/>
              <a:t>To transmit at rates above 2 Mbps, Complementary Code Keying (CCK) is used</a:t>
            </a:r>
          </a:p>
          <a:p>
            <a:r>
              <a:rPr lang="en-US" dirty="0" smtClean="0"/>
              <a:t>Media </a:t>
            </a:r>
            <a:r>
              <a:rPr lang="en-US" dirty="0"/>
              <a:t>access control layer</a:t>
            </a:r>
          </a:p>
          <a:p>
            <a:pPr lvl="1"/>
            <a:r>
              <a:rPr lang="en-US" dirty="0"/>
              <a:t>802.11b Data Link layer consists of two sublayers </a:t>
            </a:r>
          </a:p>
          <a:p>
            <a:pPr lvl="2"/>
            <a:r>
              <a:rPr lang="en-US" dirty="0"/>
              <a:t>Logical Link Control (LLC</a:t>
            </a:r>
            <a:r>
              <a:rPr lang="en-US" dirty="0" smtClean="0"/>
              <a:t>) – no changes compared to 802.3 (Ethernet) networks</a:t>
            </a:r>
            <a:endParaRPr lang="en-US" dirty="0"/>
          </a:p>
          <a:p>
            <a:pPr lvl="2"/>
            <a:r>
              <a:rPr lang="en-US" dirty="0"/>
              <a:t>Media Access Control (MAC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30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802.11b Standard 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r>
              <a:rPr lang="en-US" dirty="0" smtClean="0"/>
              <a:t>Coordinating transmissions in the shared wireless medium</a:t>
            </a:r>
            <a:endParaRPr lang="en-US" dirty="0"/>
          </a:p>
          <a:p>
            <a:pPr lvl="1"/>
            <a:r>
              <a:rPr lang="en-US" b="1" dirty="0"/>
              <a:t>Channel access methods </a:t>
            </a:r>
            <a:r>
              <a:rPr lang="en-US" dirty="0"/>
              <a:t>can prevent </a:t>
            </a:r>
            <a:r>
              <a:rPr lang="en-US" b="1" dirty="0"/>
              <a:t>collisions</a:t>
            </a:r>
          </a:p>
          <a:p>
            <a:pPr lvl="1"/>
            <a:r>
              <a:rPr lang="en-US" dirty="0" smtClean="0"/>
              <a:t>One way is for devices to listen before sending and use acknowledgement to ensure delivery – called </a:t>
            </a:r>
            <a:r>
              <a:rPr lang="en-US" b="1" dirty="0" smtClean="0"/>
              <a:t>distributed coordination function (DCF)</a:t>
            </a:r>
          </a:p>
          <a:p>
            <a:pPr lvl="1"/>
            <a:r>
              <a:rPr lang="en-US" dirty="0" smtClean="0"/>
              <a:t>DCF employs Carrier </a:t>
            </a:r>
            <a:r>
              <a:rPr lang="en-US" dirty="0"/>
              <a:t>sense multiple access with collision avoidance (CSMA/CA)</a:t>
            </a:r>
          </a:p>
          <a:p>
            <a:pPr lvl="2"/>
            <a:r>
              <a:rPr lang="en-US" dirty="0"/>
              <a:t>Based on </a:t>
            </a:r>
            <a:r>
              <a:rPr lang="en-US" dirty="0" smtClean="0"/>
              <a:t>802.3 CSMA/CD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31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541020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7-7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Frame collision in a wired network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 descr="C:\Users\Julie\Documents\DropBox\InstructorManuals\GuidetoWireless\Figures\07318_ch07\07318_ch07_f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3810000" cy="41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32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802.11b Standard 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>
            <a:normAutofit fontScale="92500"/>
          </a:bodyPr>
          <a:lstStyle/>
          <a:p>
            <a:r>
              <a:rPr lang="en-US" dirty="0"/>
              <a:t>Coordinating transmissions in the shared wireless </a:t>
            </a:r>
            <a:r>
              <a:rPr lang="en-US" dirty="0" smtClean="0"/>
              <a:t>medium </a:t>
            </a:r>
            <a:endParaRPr lang="en-US" dirty="0"/>
          </a:p>
          <a:p>
            <a:pPr lvl="1"/>
            <a:r>
              <a:rPr lang="en-US" dirty="0"/>
              <a:t>CSMA/CD is designed to handle collisions</a:t>
            </a:r>
          </a:p>
          <a:p>
            <a:pPr lvl="2"/>
            <a:r>
              <a:rPr lang="en-US" dirty="0"/>
              <a:t>CSMA/CA attempts to avoid collisions altogether</a:t>
            </a:r>
          </a:p>
          <a:p>
            <a:pPr lvl="1"/>
            <a:r>
              <a:rPr lang="en-US" dirty="0"/>
              <a:t>With contention-based channel access methods</a:t>
            </a:r>
          </a:p>
          <a:p>
            <a:pPr lvl="2"/>
            <a:r>
              <a:rPr lang="en-US" dirty="0"/>
              <a:t>Most collisions occur after a device completes its transmission</a:t>
            </a:r>
          </a:p>
          <a:p>
            <a:pPr lvl="1"/>
            <a:r>
              <a:rPr lang="en-US" dirty="0"/>
              <a:t>CSMA/CA makes all devices wait a random amount of </a:t>
            </a:r>
            <a:r>
              <a:rPr lang="en-US" dirty="0" smtClean="0"/>
              <a:t>time (backoff interval) after the medium is clear</a:t>
            </a:r>
          </a:p>
          <a:p>
            <a:pPr lvl="2"/>
            <a:r>
              <a:rPr lang="en-US" dirty="0" smtClean="0"/>
              <a:t>The amount of time is measured in </a:t>
            </a:r>
            <a:r>
              <a:rPr lang="en-US" b="1" dirty="0" smtClean="0"/>
              <a:t>time slots</a:t>
            </a:r>
            <a:endParaRPr lang="en-US" b="1" dirty="0"/>
          </a:p>
          <a:p>
            <a:pPr lvl="1"/>
            <a:r>
              <a:rPr lang="en-US" dirty="0"/>
              <a:t>CSMA/CA also reduces collisions by using </a:t>
            </a:r>
            <a:r>
              <a:rPr lang="en-US" dirty="0" smtClean="0"/>
              <a:t>an explicit </a:t>
            </a:r>
            <a:r>
              <a:rPr lang="en-US" b="1" dirty="0" smtClean="0"/>
              <a:t>acknowledgment </a:t>
            </a:r>
            <a:r>
              <a:rPr lang="en-US" b="1" dirty="0"/>
              <a:t>(ACK)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33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5774323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7-8 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CSMA/CA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194" name="Picture 2" descr="C:\Users\Julie\Documents\DropBox\InstructorManuals\GuidetoWireless\Figures\07318_ch07\07318_ch07_f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334000" cy="374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34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802.11b Standard 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>
            <a:normAutofit fontScale="92500"/>
          </a:bodyPr>
          <a:lstStyle/>
          <a:p>
            <a:r>
              <a:rPr lang="en-US" dirty="0"/>
              <a:t>Coordinating transmissions in the shared wireless medium 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/>
              <a:t>mechanisms to reduce collisions</a:t>
            </a:r>
          </a:p>
          <a:p>
            <a:pPr lvl="2"/>
            <a:r>
              <a:rPr lang="en-US" dirty="0" smtClean="0"/>
              <a:t>Request-to-send/Clear-to-send </a:t>
            </a:r>
            <a:r>
              <a:rPr lang="en-US" dirty="0"/>
              <a:t>(RTS/CTS) protocol</a:t>
            </a:r>
          </a:p>
          <a:p>
            <a:pPr lvl="2"/>
            <a:r>
              <a:rPr lang="en-US" dirty="0" smtClean="0"/>
              <a:t>Fragmentation</a:t>
            </a:r>
          </a:p>
          <a:p>
            <a:pPr lvl="1"/>
            <a:r>
              <a:rPr lang="en-US" dirty="0"/>
              <a:t>Polling</a:t>
            </a:r>
          </a:p>
          <a:p>
            <a:pPr lvl="2"/>
            <a:r>
              <a:rPr lang="en-US" dirty="0"/>
              <a:t>Another type of channel access method</a:t>
            </a:r>
          </a:p>
          <a:p>
            <a:pPr lvl="2"/>
            <a:r>
              <a:rPr lang="en-US" dirty="0"/>
              <a:t>Each computer is asked if it wants to transmit</a:t>
            </a:r>
          </a:p>
          <a:p>
            <a:pPr lvl="2"/>
            <a:r>
              <a:rPr lang="en-US" dirty="0"/>
              <a:t>Polling effectively eliminates collisions</a:t>
            </a:r>
          </a:p>
          <a:p>
            <a:pPr lvl="1"/>
            <a:r>
              <a:rPr lang="en-US" dirty="0"/>
              <a:t>Point coordination function (PCF)</a:t>
            </a:r>
          </a:p>
          <a:p>
            <a:pPr lvl="2"/>
            <a:r>
              <a:rPr lang="en-US" dirty="0"/>
              <a:t>AP serves as the polling device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35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5601267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7-9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RTS/CTS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218" name="Picture 2" descr="C:\Users\Julie\Documents\DropBox\InstructorManuals\GuidetoWireless\Figures\07318_ch07\07318_ch07_f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599"/>
            <a:ext cx="3810000" cy="38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36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802.11b Standard 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r>
              <a:rPr lang="en-US" dirty="0" smtClean="0"/>
              <a:t>Polling</a:t>
            </a:r>
            <a:endParaRPr lang="en-US" dirty="0"/>
          </a:p>
          <a:p>
            <a:pPr lvl="1"/>
            <a:r>
              <a:rPr lang="en-US" dirty="0"/>
              <a:t>Another type of channel access method</a:t>
            </a:r>
          </a:p>
          <a:p>
            <a:pPr lvl="1"/>
            <a:r>
              <a:rPr lang="en-US" dirty="0"/>
              <a:t>Each computer is asked if it wants to transmit</a:t>
            </a:r>
          </a:p>
          <a:p>
            <a:pPr lvl="1"/>
            <a:r>
              <a:rPr lang="en-US" dirty="0"/>
              <a:t>Polling effectively eliminates collisions</a:t>
            </a:r>
          </a:p>
          <a:p>
            <a:r>
              <a:rPr lang="en-US" dirty="0" smtClean="0"/>
              <a:t>Polling is known as point </a:t>
            </a:r>
            <a:r>
              <a:rPr lang="en-US" dirty="0"/>
              <a:t>coordination function (PCF)</a:t>
            </a:r>
          </a:p>
          <a:p>
            <a:pPr lvl="2"/>
            <a:r>
              <a:rPr lang="en-US" dirty="0"/>
              <a:t>AP serves as the polling </a:t>
            </a:r>
            <a:r>
              <a:rPr lang="en-US" dirty="0" smtClean="0"/>
              <a:t>device</a:t>
            </a:r>
          </a:p>
          <a:p>
            <a:pPr lvl="2"/>
            <a:r>
              <a:rPr lang="en-US" dirty="0" smtClean="0"/>
              <a:t>Designed for time-sensitive transmissions (voice/video)</a:t>
            </a:r>
          </a:p>
          <a:p>
            <a:pPr lvl="2"/>
            <a:r>
              <a:rPr lang="en-US" dirty="0" smtClean="0"/>
              <a:t>Not used in commercial-grade 802.11 APs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37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8724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1300" y="5794795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7-10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Polling in PCF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42" name="Picture 2" descr="C:\Users\Julie\Documents\DropBox\InstructorManuals\GuidetoWireless\Figures\07318_ch07\07318_ch07_f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3657600" cy="47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38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IEEE 802.11b Standard 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MAC layer of 802.11b provides functionality to join a WLAN and stay connected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Process known as </a:t>
            </a:r>
            <a:r>
              <a:rPr lang="en-US" b="1" dirty="0" smtClean="0"/>
              <a:t>association</a:t>
            </a:r>
            <a:r>
              <a:rPr lang="en-US" dirty="0" smtClean="0"/>
              <a:t> and </a:t>
            </a:r>
            <a:r>
              <a:rPr lang="en-US" b="1" dirty="0" smtClean="0"/>
              <a:t>reassociation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Association begins with the client scanning</a:t>
            </a:r>
            <a:r>
              <a:rPr lang="en-US" b="1" dirty="0"/>
              <a:t> </a:t>
            </a:r>
            <a:r>
              <a:rPr lang="en-US" dirty="0" smtClean="0"/>
              <a:t>the wireless medium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Passive </a:t>
            </a:r>
            <a:r>
              <a:rPr lang="en-US" dirty="0"/>
              <a:t>scanning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Client listening to each available channel for a set period of time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Client listens for a beacon frame transmitted from all available APs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Frame includes the AP’s </a:t>
            </a:r>
            <a:r>
              <a:rPr lang="en-US" dirty="0" smtClean="0"/>
              <a:t>SSID and BSSID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39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r>
              <a:rPr lang="en-US" dirty="0"/>
              <a:t>WLAN Components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Minimal hardware needed for a WLAN</a:t>
            </a:r>
          </a:p>
          <a:p>
            <a:pPr lvl="1"/>
            <a:r>
              <a:rPr lang="en-US" dirty="0"/>
              <a:t>Computer</a:t>
            </a:r>
          </a:p>
          <a:p>
            <a:pPr lvl="1"/>
            <a:r>
              <a:rPr lang="en-US" dirty="0"/>
              <a:t>ISP</a:t>
            </a:r>
          </a:p>
          <a:p>
            <a:pPr lvl="1"/>
            <a:r>
              <a:rPr lang="en-US" dirty="0"/>
              <a:t>Wireless network interface card</a:t>
            </a:r>
          </a:p>
          <a:p>
            <a:pPr lvl="1"/>
            <a:r>
              <a:rPr lang="en-US" dirty="0"/>
              <a:t>Access point (AP)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802.11b Standard 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Active </a:t>
            </a:r>
            <a:r>
              <a:rPr lang="en-US" dirty="0"/>
              <a:t>scanning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Client sends a </a:t>
            </a:r>
            <a:r>
              <a:rPr lang="en-US" b="1" dirty="0"/>
              <a:t>probe</a:t>
            </a:r>
            <a:r>
              <a:rPr lang="en-US" dirty="0"/>
              <a:t> frame to each channel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Client then waits for the </a:t>
            </a:r>
            <a:r>
              <a:rPr lang="en-US" b="1" dirty="0"/>
              <a:t>probe response </a:t>
            </a:r>
            <a:r>
              <a:rPr lang="en-US" dirty="0"/>
              <a:t>frame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Associate request frame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Includes the client’s capabilities and supported rates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Associate response frame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Sent by the AP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Contains a status code and client ID number for that </a:t>
            </a:r>
            <a:r>
              <a:rPr lang="en-US" dirty="0" smtClean="0"/>
              <a:t>client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Client is now part of the WLAN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40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802.11b Standard 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r>
              <a:rPr lang="en-US" dirty="0" smtClean="0"/>
              <a:t>Reassociation</a:t>
            </a:r>
            <a:endParaRPr lang="en-US" dirty="0"/>
          </a:p>
          <a:p>
            <a:pPr lvl="1"/>
            <a:r>
              <a:rPr lang="en-US" dirty="0"/>
              <a:t>Client may drop the connection with one AP and reestablish the connection with another</a:t>
            </a:r>
          </a:p>
          <a:p>
            <a:pPr lvl="1"/>
            <a:r>
              <a:rPr lang="en-US" dirty="0"/>
              <a:t>Necessary when mobile clients roam beyond the coverage area of one AP</a:t>
            </a:r>
          </a:p>
          <a:p>
            <a:pPr lvl="1"/>
            <a:r>
              <a:rPr lang="en-US" dirty="0"/>
              <a:t>Client sends a </a:t>
            </a:r>
            <a:r>
              <a:rPr lang="en-US" b="1" dirty="0" smtClean="0"/>
              <a:t>reassociate </a:t>
            </a:r>
            <a:r>
              <a:rPr lang="en-US" b="1" dirty="0"/>
              <a:t>request frame </a:t>
            </a:r>
            <a:r>
              <a:rPr lang="en-US" dirty="0"/>
              <a:t>to new AP</a:t>
            </a:r>
          </a:p>
          <a:p>
            <a:pPr lvl="1"/>
            <a:r>
              <a:rPr lang="en-US" dirty="0"/>
              <a:t>AP sends back a </a:t>
            </a:r>
            <a:r>
              <a:rPr lang="en-US" b="1" dirty="0" smtClean="0"/>
              <a:t>reassociate </a:t>
            </a:r>
            <a:r>
              <a:rPr lang="en-US" b="1" dirty="0"/>
              <a:t>response frame</a:t>
            </a:r>
          </a:p>
          <a:p>
            <a:pPr lvl="1"/>
            <a:r>
              <a:rPr lang="en-US" dirty="0"/>
              <a:t>New AP sends a </a:t>
            </a:r>
            <a:r>
              <a:rPr lang="en-US" b="1" dirty="0" smtClean="0"/>
              <a:t>disassociate </a:t>
            </a:r>
            <a:r>
              <a:rPr lang="en-US" b="1" dirty="0"/>
              <a:t>frame </a:t>
            </a:r>
            <a:r>
              <a:rPr lang="en-US" dirty="0"/>
              <a:t>to old </a:t>
            </a:r>
            <a:r>
              <a:rPr lang="en-US" dirty="0" smtClean="0"/>
              <a:t>AP to terminate the client’s association to old 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41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8836" y="50292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7-11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Reassociation process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266" name="Picture 2" descr="C:\Users\Julie\Documents\DropBox\InstructorManuals\GuidetoWireless\Figures\07318_ch07\07318_ch07_f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601967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42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802.11b Standard 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r>
              <a:rPr lang="en-US" dirty="0"/>
              <a:t>Power management</a:t>
            </a:r>
          </a:p>
          <a:p>
            <a:pPr lvl="1"/>
            <a:r>
              <a:rPr lang="en-US" dirty="0"/>
              <a:t>Most clients in a WLAN are portable devices</a:t>
            </a:r>
          </a:p>
          <a:p>
            <a:pPr lvl="2"/>
            <a:r>
              <a:rPr lang="en-US" dirty="0"/>
              <a:t>To conserve battery power, they can go into </a:t>
            </a:r>
            <a:r>
              <a:rPr lang="en-US" b="1" dirty="0"/>
              <a:t>sleep mode</a:t>
            </a:r>
          </a:p>
          <a:p>
            <a:pPr lvl="1"/>
            <a:r>
              <a:rPr lang="en-US" dirty="0"/>
              <a:t>When a client is part of a WLAN, it must remain fully powered</a:t>
            </a:r>
          </a:p>
          <a:p>
            <a:pPr lvl="1"/>
            <a:r>
              <a:rPr lang="en-US" b="1" dirty="0"/>
              <a:t>Power management </a:t>
            </a:r>
            <a:r>
              <a:rPr lang="en-US" dirty="0"/>
              <a:t>allows the mobile </a:t>
            </a:r>
            <a:r>
              <a:rPr lang="en-US" dirty="0" smtClean="0"/>
              <a:t>client</a:t>
            </a:r>
            <a:r>
              <a:rPr lang="en-US" dirty="0"/>
              <a:t> </a:t>
            </a:r>
            <a:r>
              <a:rPr lang="en-US" dirty="0" smtClean="0"/>
              <a:t>to shut down its radio </a:t>
            </a:r>
            <a:r>
              <a:rPr lang="en-US" dirty="0"/>
              <a:t>to </a:t>
            </a:r>
            <a:r>
              <a:rPr lang="en-US" dirty="0" smtClean="0"/>
              <a:t>save energy</a:t>
            </a:r>
            <a:endParaRPr lang="en-US" dirty="0"/>
          </a:p>
          <a:p>
            <a:pPr lvl="2"/>
            <a:r>
              <a:rPr lang="en-US" dirty="0"/>
              <a:t>But still not miss out on data transmissions</a:t>
            </a:r>
          </a:p>
          <a:p>
            <a:pPr lvl="1"/>
            <a:r>
              <a:rPr lang="en-US" dirty="0"/>
              <a:t>The key to power management is synchronization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43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802.11b Standard 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r>
              <a:rPr lang="en-US" dirty="0"/>
              <a:t>Power management </a:t>
            </a:r>
          </a:p>
          <a:p>
            <a:pPr lvl="1"/>
            <a:r>
              <a:rPr lang="en-US" dirty="0"/>
              <a:t>When a mobile 802.11b client goes into sleep mode, the AP is informed of the change</a:t>
            </a:r>
          </a:p>
          <a:p>
            <a:pPr lvl="2"/>
            <a:r>
              <a:rPr lang="en-US" dirty="0"/>
              <a:t>AP temporarily stores the </a:t>
            </a:r>
            <a:r>
              <a:rPr lang="en-US" dirty="0" smtClean="0"/>
              <a:t>frames destined for sleeping clients </a:t>
            </a:r>
            <a:r>
              <a:rPr lang="en-US" dirty="0"/>
              <a:t>(this function is called </a:t>
            </a:r>
            <a:r>
              <a:rPr lang="en-US" b="1" dirty="0"/>
              <a:t>buffering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At predetermined times, the AP sends out a beacon frame to all clients</a:t>
            </a:r>
          </a:p>
          <a:p>
            <a:pPr lvl="2"/>
            <a:r>
              <a:rPr lang="en-US" dirty="0" smtClean="0"/>
              <a:t>Known as the </a:t>
            </a:r>
            <a:r>
              <a:rPr lang="en-US" b="1" dirty="0" smtClean="0"/>
              <a:t>traffic </a:t>
            </a:r>
            <a:r>
              <a:rPr lang="en-US" b="1" dirty="0"/>
              <a:t>indication map (TIM)</a:t>
            </a:r>
          </a:p>
          <a:p>
            <a:pPr lvl="1"/>
            <a:r>
              <a:rPr lang="en-US" dirty="0"/>
              <a:t>Traffic indication map (TIM)</a:t>
            </a:r>
          </a:p>
          <a:p>
            <a:pPr lvl="2"/>
            <a:r>
              <a:rPr lang="en-US" dirty="0"/>
              <a:t>List of clients with buffered frames waiting at the 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44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3288" y="5604290"/>
            <a:ext cx="4027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7-12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Power management in 802.11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0" name="Picture 2" descr="C:\Users\Julie\Documents\DropBox\InstructorManuals\GuidetoWireless\Figures\07318_ch07\07318_ch07_f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595887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45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802.11b Standard </a:t>
            </a:r>
          </a:p>
        </p:txBody>
      </p:sp>
      <p:sp>
        <p:nvSpPr>
          <p:cNvPr id="8693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r>
              <a:rPr lang="en-US" dirty="0"/>
              <a:t>MAC frame formats</a:t>
            </a:r>
          </a:p>
          <a:p>
            <a:pPr lvl="1"/>
            <a:r>
              <a:rPr lang="en-US" dirty="0"/>
              <a:t>Three types of MAC frame formats</a:t>
            </a:r>
          </a:p>
          <a:p>
            <a:pPr lvl="2"/>
            <a:r>
              <a:rPr lang="en-US" dirty="0"/>
              <a:t>Management frames</a:t>
            </a:r>
          </a:p>
          <a:p>
            <a:pPr lvl="3"/>
            <a:r>
              <a:rPr lang="en-US" dirty="0"/>
              <a:t>Used to set up the initial communications</a:t>
            </a:r>
          </a:p>
          <a:p>
            <a:pPr lvl="2"/>
            <a:r>
              <a:rPr lang="en-US" dirty="0"/>
              <a:t>Control frames</a:t>
            </a:r>
          </a:p>
          <a:p>
            <a:pPr lvl="3"/>
            <a:r>
              <a:rPr lang="en-US" dirty="0"/>
              <a:t>Provide assistance in delivering the frames that contain the data</a:t>
            </a:r>
          </a:p>
          <a:p>
            <a:pPr lvl="2"/>
            <a:r>
              <a:rPr lang="en-US" dirty="0"/>
              <a:t>Data frames</a:t>
            </a:r>
          </a:p>
          <a:p>
            <a:pPr lvl="3"/>
            <a:r>
              <a:rPr lang="en-US" dirty="0"/>
              <a:t>Carry the information to be transmitted to the destination 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46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7899" y="50292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7-13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Structure of a management frame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314" name="Picture 2" descr="C:\Users\Julie\Documents\DropBox\InstructorManuals\GuidetoWireless\Figures\07318_ch07\07318_ch07_f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8751" y="2000534"/>
            <a:ext cx="653029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47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3207" y="51816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7-13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RTS (control) frame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338" name="Picture 2" descr="C:\Users\Julie\Documents\DropBox\InstructorManuals\GuidetoWireless\Figures\07318_ch07\07318_ch07_f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397815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48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3743" y="49530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7-15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Data frame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362" name="Picture 2" descr="C:\Users\Julie\Documents\DropBox\InstructorManuals\GuidetoWireless\Figures\07318_ch07\07318_ch07_f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943" y="2590800"/>
            <a:ext cx="7543800" cy="170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49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Wireless Network Interface Card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Network interface card (NIC)</a:t>
            </a:r>
          </a:p>
          <a:p>
            <a:pPr lvl="1"/>
            <a:r>
              <a:rPr lang="en-US" dirty="0"/>
              <a:t>Allows a computer to be connected to a network</a:t>
            </a:r>
          </a:p>
          <a:p>
            <a:r>
              <a:rPr lang="en-US" dirty="0"/>
              <a:t>Wireless NIC</a:t>
            </a:r>
          </a:p>
          <a:p>
            <a:pPr lvl="1"/>
            <a:r>
              <a:rPr lang="en-US" dirty="0"/>
              <a:t>Connects a computer to a network without cables</a:t>
            </a:r>
          </a:p>
          <a:p>
            <a:pPr lvl="1"/>
            <a:r>
              <a:rPr lang="en-US" dirty="0" smtClean="0"/>
              <a:t>Uses an antenna instead of cable port</a:t>
            </a:r>
            <a:endParaRPr lang="en-US" dirty="0"/>
          </a:p>
          <a:p>
            <a:r>
              <a:rPr lang="en-US" dirty="0"/>
              <a:t>Mini PCI</a:t>
            </a:r>
          </a:p>
          <a:p>
            <a:pPr lvl="1"/>
            <a:r>
              <a:rPr lang="en-US" dirty="0"/>
              <a:t>Small card that is functionally equivalent to a standard PCI expansion card</a:t>
            </a:r>
          </a:p>
          <a:p>
            <a:pPr lvl="1"/>
            <a:r>
              <a:rPr lang="en-US" dirty="0"/>
              <a:t>Used with notebook computers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802.11b Standard 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802.11 standard defines a number of interframe spaces (IFS)</a:t>
            </a:r>
          </a:p>
          <a:p>
            <a:pPr lvl="1"/>
            <a:r>
              <a:rPr lang="en-US" dirty="0"/>
              <a:t>To handle the contention for the medium</a:t>
            </a:r>
          </a:p>
          <a:p>
            <a:r>
              <a:rPr lang="en-US" dirty="0"/>
              <a:t>Interframe space types</a:t>
            </a:r>
          </a:p>
          <a:p>
            <a:pPr lvl="1"/>
            <a:r>
              <a:rPr lang="en-US" b="1" dirty="0"/>
              <a:t>Short interframe space (SIFS)</a:t>
            </a:r>
          </a:p>
          <a:p>
            <a:pPr lvl="1"/>
            <a:r>
              <a:rPr lang="en-US" b="1" dirty="0" smtClean="0"/>
              <a:t>DCF interframe </a:t>
            </a:r>
            <a:r>
              <a:rPr lang="en-US" b="1" dirty="0"/>
              <a:t>space (DIFS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5923128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Table 7-2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Interframe space duration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C:\Users\Julie\Documents\DropBox\InstructorManuals\GuidetoWireless\Tables\ch07\Table 7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7156" y="4495800"/>
            <a:ext cx="6313487" cy="117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50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802.11b Standard 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95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Basic rules of communication in an 802.11 network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/>
              <a:t>Device that wants to transmit begins listening for an RF </a:t>
            </a:r>
            <a:r>
              <a:rPr lang="en-US" dirty="0" smtClean="0"/>
              <a:t>signal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Size </a:t>
            </a:r>
            <a:r>
              <a:rPr lang="en-US" dirty="0"/>
              <a:t>of a frame includes both the length of time necessary to send the data </a:t>
            </a:r>
            <a:r>
              <a:rPr lang="en-US" dirty="0" smtClean="0"/>
              <a:t>and the SIFS time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Sending device begins listening for an ACK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After receiving an ACK, the transmitting client begins to wait a random backoff interval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transmitting device does not receive an ACK </a:t>
            </a:r>
            <a:r>
              <a:rPr lang="en-US" dirty="0" smtClean="0"/>
              <a:t>after </a:t>
            </a:r>
            <a:r>
              <a:rPr lang="en-US" dirty="0"/>
              <a:t>the SIFS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is allowed to maintain control of the medium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frame was acknowledged correctly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Transmitting device listens to the medium while waiting its backoff interval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51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9060" y="53340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7-16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Single device transmitting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386" name="Picture 2" descr="C:\Users\Julie\Documents\DropBox\InstructorManuals\GuidetoWireless\Figures\07318_ch07\07318_ch07_f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21532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52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IEEE 802.11b Standard 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 the case of </a:t>
            </a:r>
            <a:r>
              <a:rPr lang="en-US" dirty="0" smtClean="0"/>
              <a:t>two devices having frames to transmit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Client A </a:t>
            </a:r>
            <a:r>
              <a:rPr lang="en-US" dirty="0" smtClean="0"/>
              <a:t>has a frame to transmit and a backoff counter of 0; Client B has a backoff period of 2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Client A transmits its first frame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Client B detects traffic and waits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After client A transmits, it sets its backoff counter to 3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At the end, clients A and B begin their backoff interval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Network enters a contention access period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Both clients being counting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After two time slots, client B reaches 0 and transmits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Once client B receives an ACK, the process continues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53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72" y="3228945"/>
            <a:ext cx="2667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IEEE 802.11b Standard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5605046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7-17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CSMA/CA with two clients transmitting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410" name="Picture 2" descr="C:\Users\Julie\Documents\DropBox\InstructorManuals\GuidetoWireless\Figures\07318_ch07\07318_ch07_f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2905" y="1359616"/>
            <a:ext cx="5973390" cy="373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54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572000"/>
          </a:xfrm>
        </p:spPr>
        <p:txBody>
          <a:bodyPr/>
          <a:lstStyle/>
          <a:p>
            <a:r>
              <a:rPr lang="en-US" dirty="0"/>
              <a:t>The wireless technology that attracts the most attention today </a:t>
            </a:r>
          </a:p>
          <a:p>
            <a:pPr lvl="1"/>
            <a:r>
              <a:rPr lang="en-US" dirty="0"/>
              <a:t>Radio frequency (RF) wireless local area networks (WLANs)</a:t>
            </a:r>
          </a:p>
          <a:p>
            <a:r>
              <a:rPr lang="en-US" dirty="0"/>
              <a:t>Wireless NIC performs same functions as wired NIC</a:t>
            </a:r>
          </a:p>
          <a:p>
            <a:r>
              <a:rPr lang="en-US" dirty="0"/>
              <a:t>Access points parts</a:t>
            </a:r>
          </a:p>
          <a:p>
            <a:pPr lvl="1"/>
            <a:r>
              <a:rPr lang="en-US" dirty="0"/>
              <a:t>Antenna</a:t>
            </a:r>
          </a:p>
          <a:p>
            <a:pPr lvl="1"/>
            <a:r>
              <a:rPr lang="en-US" dirty="0"/>
              <a:t>Radio transceiver</a:t>
            </a:r>
          </a:p>
          <a:p>
            <a:pPr lvl="1"/>
            <a:r>
              <a:rPr lang="en-US" dirty="0"/>
              <a:t>RJ-45 wired network interface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55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can be sent and received in an RFWLAN either in ad hoc or infrastructure mode</a:t>
            </a:r>
          </a:p>
          <a:p>
            <a:r>
              <a:rPr lang="en-US" dirty="0"/>
              <a:t>IEEE 802.11 standard defines a local area network that provides cable-free data </a:t>
            </a:r>
            <a:r>
              <a:rPr lang="en-US" dirty="0" smtClean="0"/>
              <a:t>access</a:t>
            </a:r>
          </a:p>
          <a:p>
            <a:r>
              <a:rPr lang="en-US" dirty="0"/>
              <a:t>In 1999, IEEE approved 802.11b and 802.11a</a:t>
            </a:r>
          </a:p>
          <a:p>
            <a:r>
              <a:rPr lang="en-US" dirty="0"/>
              <a:t>PCLP for 802.11b based exclusively on </a:t>
            </a:r>
            <a:r>
              <a:rPr lang="en-US" dirty="0" smtClean="0"/>
              <a:t>DSSS</a:t>
            </a:r>
            <a:endParaRPr lang="en-US" dirty="0"/>
          </a:p>
          <a:p>
            <a:r>
              <a:rPr lang="en-US" dirty="0"/>
              <a:t>802.11 standard uses an access method known as the distributed coordination function (DCF)</a:t>
            </a:r>
          </a:p>
          <a:p>
            <a:pPr lvl="1"/>
            <a:r>
              <a:rPr lang="en-US" dirty="0"/>
              <a:t>Specifies that carrier sense multiple access with collision avoidance (CSMA/CA) be </a:t>
            </a:r>
            <a:r>
              <a:rPr lang="en-US" dirty="0" smtClean="0"/>
              <a:t>used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56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802.11 standard provides for an optional polling function known as point coordination function (PCF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Mobile </a:t>
            </a:r>
            <a:r>
              <a:rPr lang="en-US" dirty="0"/>
              <a:t>WLAN devices often depend on batteries as their primary power source</a:t>
            </a:r>
          </a:p>
          <a:p>
            <a:pPr lvl="1"/>
            <a:r>
              <a:rPr lang="en-US" dirty="0"/>
              <a:t>Sleep mode conserves battery power</a:t>
            </a:r>
          </a:p>
          <a:p>
            <a:r>
              <a:rPr lang="en-US" dirty="0"/>
              <a:t>802.11 standard specifies three different types of MAC frame formats</a:t>
            </a:r>
          </a:p>
          <a:p>
            <a:pPr lvl="1"/>
            <a:r>
              <a:rPr lang="en-US" dirty="0"/>
              <a:t>Management frames</a:t>
            </a:r>
          </a:p>
          <a:p>
            <a:pPr lvl="1"/>
            <a:r>
              <a:rPr lang="en-US" dirty="0"/>
              <a:t>Control frames</a:t>
            </a:r>
          </a:p>
          <a:p>
            <a:pPr lvl="1"/>
            <a:r>
              <a:rPr lang="en-US" dirty="0"/>
              <a:t>Data </a:t>
            </a:r>
            <a:r>
              <a:rPr lang="en-US" dirty="0" smtClean="0"/>
              <a:t>frames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57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100" y="5485445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7-1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 mini PCI wireless NIC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Users\Julie\Documents\DropBox\InstructorManuals\GuidetoWireless\Figures\07318_ch07\07318_ch07_f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4419600" cy="41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6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Wireless Network Interface Card 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Intel </a:t>
            </a:r>
            <a:r>
              <a:rPr lang="en-US" dirty="0"/>
              <a:t>Centrino chipset</a:t>
            </a:r>
          </a:p>
          <a:p>
            <a:pPr lvl="1"/>
            <a:r>
              <a:rPr lang="en-US" dirty="0"/>
              <a:t>Integrates all of the functions of a wireless NIC</a:t>
            </a:r>
          </a:p>
          <a:p>
            <a:pPr lvl="1"/>
            <a:r>
              <a:rPr lang="en-US" dirty="0" smtClean="0"/>
              <a:t>Smaller devices </a:t>
            </a:r>
          </a:p>
          <a:p>
            <a:pPr lvl="2"/>
            <a:r>
              <a:rPr lang="en-US" dirty="0" smtClean="0"/>
              <a:t>Already include a wireless radio chip and antenna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Built-in to operating system in most cases</a:t>
            </a:r>
          </a:p>
          <a:p>
            <a:pPr lvl="1"/>
            <a:r>
              <a:rPr lang="en-US" dirty="0" smtClean="0"/>
              <a:t>Can also be a separate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7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Access Points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Access point (AP)</a:t>
            </a:r>
          </a:p>
          <a:p>
            <a:pPr lvl="1"/>
            <a:r>
              <a:rPr lang="en-US" dirty="0"/>
              <a:t>Provides wireless LAN devices with a point of access into a wired network</a:t>
            </a:r>
          </a:p>
          <a:p>
            <a:r>
              <a:rPr lang="en-US" dirty="0"/>
              <a:t>AP parts</a:t>
            </a:r>
          </a:p>
          <a:p>
            <a:pPr lvl="1"/>
            <a:r>
              <a:rPr lang="en-US" dirty="0"/>
              <a:t>Radio transceiver</a:t>
            </a:r>
          </a:p>
          <a:p>
            <a:pPr lvl="1"/>
            <a:r>
              <a:rPr lang="en-US" dirty="0"/>
              <a:t>Antenna</a:t>
            </a:r>
          </a:p>
          <a:p>
            <a:pPr lvl="1"/>
            <a:r>
              <a:rPr lang="en-US" dirty="0"/>
              <a:t>RJ-45 wired network interface port</a:t>
            </a:r>
          </a:p>
          <a:p>
            <a:r>
              <a:rPr lang="en-US" dirty="0"/>
              <a:t>AP functions</a:t>
            </a:r>
          </a:p>
          <a:p>
            <a:pPr lvl="1"/>
            <a:r>
              <a:rPr lang="en-US" dirty="0"/>
              <a:t>Wireless communications base station</a:t>
            </a:r>
          </a:p>
          <a:p>
            <a:pPr lvl="1"/>
            <a:r>
              <a:rPr lang="en-US" dirty="0"/>
              <a:t>Bridge between the wireless and wired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8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2100" y="5300246"/>
            <a:ext cx="58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7-2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The AP as the point of access into a wired network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C:\Users\Julie\Documents\DropBox\InstructorManuals\GuidetoWireless\Figures\07318_ch07\07318_ch07_f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4137"/>
            <a:ext cx="4724400" cy="36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9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2989</Words>
  <Application>Microsoft Office PowerPoint</Application>
  <PresentationFormat>นำเสนอทางหน้าจอ (4:3)</PresentationFormat>
  <Paragraphs>487</Paragraphs>
  <Slides>57</Slides>
  <Notes>53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57</vt:i4>
      </vt:variant>
    </vt:vector>
  </HeadingPairs>
  <TitlesOfParts>
    <vt:vector size="58" baseType="lpstr">
      <vt:lpstr>Median</vt:lpstr>
      <vt:lpstr>Chapter 7 Low speed wireless Local area networks</vt:lpstr>
      <vt:lpstr>Objectives</vt:lpstr>
      <vt:lpstr>WLAN Applications</vt:lpstr>
      <vt:lpstr>WLAN Components</vt:lpstr>
      <vt:lpstr>Wireless Network Interface Card</vt:lpstr>
      <vt:lpstr>ภาพนิ่ง 6</vt:lpstr>
      <vt:lpstr>Wireless Network Interface Card </vt:lpstr>
      <vt:lpstr>Access Points</vt:lpstr>
      <vt:lpstr>ภาพนิ่ง 9</vt:lpstr>
      <vt:lpstr>Access Points </vt:lpstr>
      <vt:lpstr>WLAN Modes</vt:lpstr>
      <vt:lpstr>Ad Hoc Mode</vt:lpstr>
      <vt:lpstr>ภาพนิ่ง 13</vt:lpstr>
      <vt:lpstr>Adhoc Network (Windows7)</vt:lpstr>
      <vt:lpstr>Adhoc Network (Windows7)</vt:lpstr>
      <vt:lpstr>Adhoc Network (Windows7)</vt:lpstr>
      <vt:lpstr>Infrastructure Mode</vt:lpstr>
      <vt:lpstr>ภาพนิ่ง 18</vt:lpstr>
      <vt:lpstr>Infrastructure Mode </vt:lpstr>
      <vt:lpstr>Infrastructure Mode </vt:lpstr>
      <vt:lpstr>Wireless LAN Standards and Operation</vt:lpstr>
      <vt:lpstr>ภาพนิ่ง 22</vt:lpstr>
      <vt:lpstr>Low speed wireless LAN</vt:lpstr>
      <vt:lpstr>IEEE 802.11 Standards</vt:lpstr>
      <vt:lpstr>IEEE 802.11b Standard</vt:lpstr>
      <vt:lpstr>IEEE 802.11b Standard </vt:lpstr>
      <vt:lpstr>ภาพนิ่ง 27</vt:lpstr>
      <vt:lpstr>IEEE 802.11b Standard </vt:lpstr>
      <vt:lpstr>ภาพนิ่ง 29</vt:lpstr>
      <vt:lpstr>IEEE 802.11b Standard </vt:lpstr>
      <vt:lpstr>IEEE 802.11b Standard </vt:lpstr>
      <vt:lpstr>ภาพนิ่ง 32</vt:lpstr>
      <vt:lpstr>IEEE 802.11b Standard </vt:lpstr>
      <vt:lpstr>ภาพนิ่ง 34</vt:lpstr>
      <vt:lpstr>IEEE 802.11b Standard </vt:lpstr>
      <vt:lpstr>ภาพนิ่ง 36</vt:lpstr>
      <vt:lpstr>IEEE 802.11b Standard </vt:lpstr>
      <vt:lpstr>ภาพนิ่ง 38</vt:lpstr>
      <vt:lpstr>IEEE 802.11b Standard </vt:lpstr>
      <vt:lpstr>IEEE 802.11b Standard </vt:lpstr>
      <vt:lpstr>IEEE 802.11b Standard </vt:lpstr>
      <vt:lpstr>ภาพนิ่ง 42</vt:lpstr>
      <vt:lpstr>IEEE 802.11b Standard </vt:lpstr>
      <vt:lpstr>IEEE 802.11b Standard </vt:lpstr>
      <vt:lpstr>ภาพนิ่ง 45</vt:lpstr>
      <vt:lpstr>IEEE 802.11b Standard </vt:lpstr>
      <vt:lpstr>ภาพนิ่ง 47</vt:lpstr>
      <vt:lpstr>ภาพนิ่ง 48</vt:lpstr>
      <vt:lpstr>ภาพนิ่ง 49</vt:lpstr>
      <vt:lpstr>IEEE 802.11b Standard </vt:lpstr>
      <vt:lpstr>IEEE 802.11b Standard </vt:lpstr>
      <vt:lpstr>ภาพนิ่ง 52</vt:lpstr>
      <vt:lpstr>IEEE 802.11b Standard </vt:lpstr>
      <vt:lpstr>ภาพนิ่ง 54</vt:lpstr>
      <vt:lpstr>Summary</vt:lpstr>
      <vt:lpstr>Summary </vt:lpstr>
      <vt:lpstr>Summary 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/>
  <cp:lastModifiedBy/>
  <cp:revision>320</cp:revision>
  <dcterms:created xsi:type="dcterms:W3CDTF">2002-09-27T23:29:22Z</dcterms:created>
  <dcterms:modified xsi:type="dcterms:W3CDTF">2014-09-30T13:52:29Z</dcterms:modified>
</cp:coreProperties>
</file>