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61"/>
  </p:notesMasterIdLst>
  <p:handoutMasterIdLst>
    <p:handoutMasterId r:id="rId62"/>
  </p:handoutMasterIdLst>
  <p:sldIdLst>
    <p:sldId id="319" r:id="rId2"/>
    <p:sldId id="320" r:id="rId3"/>
    <p:sldId id="385" r:id="rId4"/>
    <p:sldId id="321" r:id="rId5"/>
    <p:sldId id="323"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7" r:id="rId23"/>
    <p:sldId id="348" r:id="rId24"/>
    <p:sldId id="349" r:id="rId25"/>
    <p:sldId id="350" r:id="rId26"/>
    <p:sldId id="351" r:id="rId27"/>
    <p:sldId id="352" r:id="rId28"/>
    <p:sldId id="353" r:id="rId29"/>
    <p:sldId id="354" r:id="rId30"/>
    <p:sldId id="355" r:id="rId31"/>
    <p:sldId id="364" r:id="rId32"/>
    <p:sldId id="404" r:id="rId33"/>
    <p:sldId id="403" r:id="rId34"/>
    <p:sldId id="405" r:id="rId35"/>
    <p:sldId id="406" r:id="rId36"/>
    <p:sldId id="407" r:id="rId37"/>
    <p:sldId id="408" r:id="rId38"/>
    <p:sldId id="409" r:id="rId39"/>
    <p:sldId id="410" r:id="rId40"/>
    <p:sldId id="411" r:id="rId41"/>
    <p:sldId id="412" r:id="rId42"/>
    <p:sldId id="413" r:id="rId43"/>
    <p:sldId id="386" r:id="rId44"/>
    <p:sldId id="391" r:id="rId45"/>
    <p:sldId id="388" r:id="rId46"/>
    <p:sldId id="371" r:id="rId47"/>
    <p:sldId id="372" r:id="rId48"/>
    <p:sldId id="373" r:id="rId49"/>
    <p:sldId id="374" r:id="rId50"/>
    <p:sldId id="375" r:id="rId51"/>
    <p:sldId id="376" r:id="rId52"/>
    <p:sldId id="401" r:id="rId53"/>
    <p:sldId id="378" r:id="rId54"/>
    <p:sldId id="379" r:id="rId55"/>
    <p:sldId id="380" r:id="rId56"/>
    <p:sldId id="381" r:id="rId57"/>
    <p:sldId id="382" r:id="rId58"/>
    <p:sldId id="383" r:id="rId59"/>
    <p:sldId id="384" r:id="rId60"/>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C937"/>
    <a:srgbClr val="0033CC"/>
    <a:srgbClr val="222222"/>
    <a:srgbClr val="FFFFFF"/>
    <a:srgbClr val="18B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6655" autoAdjust="0"/>
  </p:normalViewPr>
  <p:slideViewPr>
    <p:cSldViewPr>
      <p:cViewPr>
        <p:scale>
          <a:sx n="90" d="100"/>
          <a:sy n="90" d="100"/>
        </p:scale>
        <p:origin x="684" y="-540"/>
      </p:cViewPr>
      <p:guideLst>
        <p:guide orient="horz" pos="2160"/>
        <p:guide pos="2880"/>
      </p:guideLst>
    </p:cSldViewPr>
  </p:slideViewPr>
  <p:outlineViewPr>
    <p:cViewPr>
      <p:scale>
        <a:sx n="33" d="100"/>
        <a:sy n="33" d="100"/>
      </p:scale>
      <p:origin x="0" y="17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1228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1228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DE2134E-A337-4474-98C5-9E0117F5B762}" type="slidenum">
              <a:rPr lang="en-US"/>
              <a:pPr/>
              <a:t>‹#›</a:t>
            </a:fld>
            <a:endParaRPr lang="en-US" dirty="0"/>
          </a:p>
        </p:txBody>
      </p:sp>
    </p:spTree>
    <p:extLst>
      <p:ext uri="{BB962C8B-B14F-4D97-AF65-F5344CB8AC3E}">
        <p14:creationId xmlns:p14="http://schemas.microsoft.com/office/powerpoint/2010/main" val="360242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C3481FFB-31D3-4714-846C-5AFB84A4FB4F}" type="slidenum">
              <a:rPr lang="en-US"/>
              <a:pPr/>
              <a:t>‹#›</a:t>
            </a:fld>
            <a:endParaRPr lang="en-US" dirty="0"/>
          </a:p>
        </p:txBody>
      </p:sp>
    </p:spTree>
    <p:extLst>
      <p:ext uri="{BB962C8B-B14F-4D97-AF65-F5344CB8AC3E}">
        <p14:creationId xmlns:p14="http://schemas.microsoft.com/office/powerpoint/2010/main" val="37536064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ifijedi.wordpress.com/2009/01/24/how-stuff-works-80211n-mimo/"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ifijedi.wordpress.com/2009/01/25/how-stuff-works-channel-bonding/" TargetMode="External"/><Relationship Id="rId4" Type="http://schemas.openxmlformats.org/officeDocument/2006/relationships/hyperlink" Target="http://wifijedi.wordpress.com/2009/02/01/how-stuff-works-spatial-multiplexin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n.wikipedia.org/wiki/Wi-Fi_Protected_Access"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en.wikipedia.org/wiki/Wired_Equivalent_Privacy" TargetMode="External"/><Relationship Id="rId4" Type="http://schemas.openxmlformats.org/officeDocument/2006/relationships/hyperlink" Target="http://en.wikipedia.org/wiki/IEEE_802.11"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5A12E-B956-46F5-85D7-4FAEB6B068A4}" type="slidenum">
              <a:rPr lang="en-US"/>
              <a:pPr/>
              <a:t>1</a:t>
            </a:fld>
            <a:endParaRPr lang="en-US" dirty="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9217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E1C63-67C6-4C61-A6D9-0F17D277FCF8}" type="slidenum">
              <a:rPr lang="en-US"/>
              <a:pPr/>
              <a:t>11</a:t>
            </a:fld>
            <a:endParaRPr lang="en-US" dirty="0"/>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2210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9A54A-3996-4D16-B644-2C8FFC00D03A}" type="slidenum">
              <a:rPr lang="en-US"/>
              <a:pPr/>
              <a:t>12</a:t>
            </a:fld>
            <a:endParaRPr lang="en-US" dirty="0"/>
          </a:p>
        </p:txBody>
      </p:sp>
      <p:sp>
        <p:nvSpPr>
          <p:cNvPr id="894978" name="Rectangle 2"/>
          <p:cNvSpPr>
            <a:spLocks noGrp="1" noRot="1" noChangeAspect="1" noChangeArrowheads="1" noTextEdit="1"/>
          </p:cNvSpPr>
          <p:nvPr>
            <p:ph type="sldImg"/>
          </p:nvPr>
        </p:nvSpPr>
        <p:spPr>
          <a:ln/>
        </p:spPr>
      </p:sp>
      <p:sp>
        <p:nvSpPr>
          <p:cNvPr id="8949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1099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AD298-27D1-4B83-9017-8EC85D8E540F}" type="slidenum">
              <a:rPr lang="en-US"/>
              <a:pPr/>
              <a:t>13</a:t>
            </a:fld>
            <a:endParaRPr lang="en-US" dirty="0"/>
          </a:p>
        </p:txBody>
      </p:sp>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9576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4F089-2E31-4C3F-BF3F-3209EEBB6FE8}" type="slidenum">
              <a:rPr lang="en-US"/>
              <a:pPr/>
              <a:t>14</a:t>
            </a:fld>
            <a:endParaRPr lang="en-US" dirty="0"/>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9959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F8564-C15A-4B08-A972-6DB6D3D1E1EF}" type="slidenum">
              <a:rPr lang="en-US"/>
              <a:pPr/>
              <a:t>15</a:t>
            </a:fld>
            <a:endParaRPr lang="en-US" dirty="0"/>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113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E03EF-1FB2-4A60-9410-F847A605EE5E}" type="slidenum">
              <a:rPr lang="en-US"/>
              <a:pPr/>
              <a:t>16</a:t>
            </a:fld>
            <a:endParaRPr lang="en-US" dirty="0"/>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52095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2F64DC-D7EE-4396-A4F1-1B9D29BFD9C5}" type="slidenum">
              <a:rPr lang="en-US"/>
              <a:pPr/>
              <a:t>17</a:t>
            </a:fld>
            <a:endParaRPr lang="en-US" dirty="0"/>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02230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72D60-9F68-4EBC-8F3E-A06CE017896F}" type="slidenum">
              <a:rPr lang="en-US"/>
              <a:pPr/>
              <a:t>18</a:t>
            </a:fld>
            <a:endParaRPr lang="en-US" dirty="0"/>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263898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971F18-4E2B-400B-A121-7A2BAD473C07}" type="slidenum">
              <a:rPr lang="en-US"/>
              <a:pPr/>
              <a:t>19</a:t>
            </a:fld>
            <a:endParaRPr lang="en-US" dirty="0"/>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r>
              <a:rPr lang="en-US" dirty="0" smtClean="0"/>
              <a:t>Rate – Data rate</a:t>
            </a:r>
          </a:p>
          <a:p>
            <a:r>
              <a:rPr lang="en-US" dirty="0" smtClean="0"/>
              <a:t>Length – data length from 1 – 4096 octet</a:t>
            </a:r>
          </a:p>
          <a:p>
            <a:r>
              <a:rPr lang="en-US" dirty="0" smtClean="0"/>
              <a:t>Service</a:t>
            </a:r>
            <a:r>
              <a:rPr lang="en-US" baseline="0" dirty="0" smtClean="0"/>
              <a:t> – The first seven bits are used to initialize part of the transmitter and receiver circuits and are set to 0.  Remaining reserved to future use and also set to 0.</a:t>
            </a:r>
            <a:endParaRPr lang="en-US" dirty="0"/>
          </a:p>
        </p:txBody>
      </p:sp>
    </p:spTree>
    <p:extLst>
      <p:ext uri="{BB962C8B-B14F-4D97-AF65-F5344CB8AC3E}">
        <p14:creationId xmlns:p14="http://schemas.microsoft.com/office/powerpoint/2010/main" val="1279710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A8049-6285-4449-AE86-7CAF42A55461}" type="slidenum">
              <a:rPr lang="en-US"/>
              <a:pPr/>
              <a:t>20</a:t>
            </a:fld>
            <a:endParaRPr lang="en-US" dirty="0"/>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98199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4A58E-3E44-4675-A4AB-BF972722CF56}" type="slidenum">
              <a:rPr lang="en-US"/>
              <a:pPr/>
              <a:t>2</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254555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BE402-ECDC-4F61-92A2-CE6B35B394C5}" type="slidenum">
              <a:rPr lang="en-US"/>
              <a:pPr/>
              <a:t>21</a:t>
            </a:fld>
            <a:endParaRPr lang="en-US" dirty="0"/>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74941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1243C-15B2-4563-99DA-FEF312E62669}" type="slidenum">
              <a:rPr lang="en-US"/>
              <a:pPr/>
              <a:t>22</a:t>
            </a:fld>
            <a:endParaRPr lang="en-US" dirty="0"/>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355093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AF7E7-9230-4746-9D9C-D111A927ED9D}" type="slidenum">
              <a:rPr lang="en-US"/>
              <a:pPr/>
              <a:t>23</a:t>
            </a:fld>
            <a:endParaRPr lang="en-US" dirty="0"/>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934829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AF7E7-9230-4746-9D9C-D111A927ED9D}" type="slidenum">
              <a:rPr lang="en-US"/>
              <a:pPr/>
              <a:t>25</a:t>
            </a:fld>
            <a:endParaRPr lang="en-US" dirty="0"/>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554738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AF7E7-9230-4746-9D9C-D111A927ED9D}" type="slidenum">
              <a:rPr lang="en-US"/>
              <a:pPr/>
              <a:t>26</a:t>
            </a:fld>
            <a:endParaRPr lang="en-US" dirty="0"/>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r>
              <a:rPr lang="en-CA" dirty="0" smtClean="0"/>
              <a:t>https://superuser.com/questions/772145/optimal-wi-fi-channels-in-2-4-ghz</a:t>
            </a:r>
          </a:p>
          <a:p>
            <a:r>
              <a:rPr lang="en-CA" dirty="0" smtClean="0"/>
              <a:t>802.11b – DSSS</a:t>
            </a:r>
            <a:r>
              <a:rPr lang="en-CA" baseline="0" dirty="0" smtClean="0"/>
              <a:t> 22 MHz, 802.11g/n OFDM 20 MHz wide</a:t>
            </a:r>
            <a:endParaRPr lang="en-CA" dirty="0"/>
          </a:p>
        </p:txBody>
      </p:sp>
    </p:spTree>
    <p:extLst>
      <p:ext uri="{BB962C8B-B14F-4D97-AF65-F5344CB8AC3E}">
        <p14:creationId xmlns:p14="http://schemas.microsoft.com/office/powerpoint/2010/main" val="1387224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AF7E7-9230-4746-9D9C-D111A927ED9D}" type="slidenum">
              <a:rPr lang="en-US"/>
              <a:pPr/>
              <a:t>28</a:t>
            </a:fld>
            <a:endParaRPr lang="en-US" dirty="0"/>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r>
              <a:rPr lang="en-CA" dirty="0" smtClean="0"/>
              <a:t>Because of multiple factors involved in determining</a:t>
            </a:r>
            <a:r>
              <a:rPr lang="en-CA" baseline="0" dirty="0" smtClean="0"/>
              <a:t> the data rate in 802.11n – the type of modulation, the number of spatial streams, the GI, the FEC coding , etc.</a:t>
            </a:r>
          </a:p>
          <a:p>
            <a:r>
              <a:rPr lang="en-CA" baseline="0" dirty="0" smtClean="0"/>
              <a:t>The amendment now uses combination of nine different factors to define the data rates. These combination are referred to as </a:t>
            </a:r>
            <a:r>
              <a:rPr lang="en-CA" baseline="0" dirty="0" err="1" smtClean="0"/>
              <a:t>MCSs</a:t>
            </a:r>
            <a:r>
              <a:rPr lang="en-CA" baseline="0" dirty="0" smtClean="0"/>
              <a:t>.</a:t>
            </a:r>
          </a:p>
          <a:p>
            <a:endParaRPr lang="en-CA" baseline="0" dirty="0" smtClean="0"/>
          </a:p>
          <a:p>
            <a:r>
              <a:rPr lang="en-CA" baseline="0" dirty="0" smtClean="0"/>
              <a:t>HT PHY</a:t>
            </a:r>
          </a:p>
          <a:p>
            <a:r>
              <a:rPr lang="en-CA" baseline="0" dirty="0" smtClean="0"/>
              <a:t>1 – non HT mode</a:t>
            </a:r>
          </a:p>
          <a:p>
            <a:r>
              <a:rPr lang="en-CA" baseline="0" dirty="0" smtClean="0"/>
              <a:t>2 – mix HT (both HT and non-HT)</a:t>
            </a:r>
          </a:p>
          <a:p>
            <a:r>
              <a:rPr lang="en-CA" baseline="0" dirty="0" smtClean="0"/>
              <a:t>3 – HT only</a:t>
            </a:r>
          </a:p>
          <a:p>
            <a:endParaRPr lang="en-CA" baseline="0" dirty="0" smtClean="0"/>
          </a:p>
          <a:p>
            <a:r>
              <a:rPr lang="en-US" sz="1200" b="0" i="0" kern="1200" dirty="0" smtClean="0">
                <a:solidFill>
                  <a:schemeClr val="tx1"/>
                </a:solidFill>
                <a:effectLst/>
                <a:latin typeface="Times New Roman" pitchFamily="18" charset="0"/>
                <a:ea typeface="+mn-ea"/>
                <a:cs typeface="+mn-cs"/>
              </a:rPr>
              <a:t>In the first several “How Stuff Works” posts, I have been talking about technical improvements to 802.11n such as </a:t>
            </a:r>
            <a:r>
              <a:rPr lang="en-US" sz="1200" b="0" i="0" u="sng" kern="1200" dirty="0" smtClean="0">
                <a:solidFill>
                  <a:schemeClr val="tx1"/>
                </a:solidFill>
                <a:effectLst/>
                <a:latin typeface="Times New Roman" pitchFamily="18" charset="0"/>
                <a:ea typeface="+mn-ea"/>
                <a:cs typeface="+mn-cs"/>
                <a:hlinkClick r:id="rId3"/>
              </a:rPr>
              <a:t>MIMO antennas</a:t>
            </a:r>
            <a:r>
              <a:rPr lang="en-US" sz="1200" b="0" i="0" kern="1200" dirty="0" smtClean="0">
                <a:solidFill>
                  <a:schemeClr val="tx1"/>
                </a:solidFill>
                <a:effectLst/>
                <a:latin typeface="Times New Roman" pitchFamily="18" charset="0"/>
                <a:ea typeface="+mn-ea"/>
                <a:cs typeface="+mn-cs"/>
              </a:rPr>
              <a:t>, </a:t>
            </a:r>
            <a:r>
              <a:rPr lang="en-US" sz="1200" b="0" i="0" u="sng" kern="1200" dirty="0" smtClean="0">
                <a:solidFill>
                  <a:schemeClr val="tx1"/>
                </a:solidFill>
                <a:effectLst/>
                <a:latin typeface="Times New Roman" pitchFamily="18" charset="0"/>
                <a:ea typeface="+mn-ea"/>
                <a:cs typeface="+mn-cs"/>
                <a:hlinkClick r:id="rId4"/>
              </a:rPr>
              <a:t>Spatial Multiplexing</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and</a:t>
            </a:r>
            <a:r>
              <a:rPr lang="en-US" sz="1200" b="0" i="0" u="sng" kern="1200" dirty="0" err="1" smtClean="0">
                <a:solidFill>
                  <a:schemeClr val="tx1"/>
                </a:solidFill>
                <a:effectLst/>
                <a:latin typeface="Times New Roman" pitchFamily="18" charset="0"/>
                <a:ea typeface="+mn-ea"/>
                <a:cs typeface="+mn-cs"/>
                <a:hlinkClick r:id="rId5"/>
              </a:rPr>
              <a:t>Channel</a:t>
            </a:r>
            <a:r>
              <a:rPr lang="en-US" sz="1200" b="0" i="0" u="sng" kern="1200" dirty="0" smtClean="0">
                <a:solidFill>
                  <a:schemeClr val="tx1"/>
                </a:solidFill>
                <a:effectLst/>
                <a:latin typeface="Times New Roman" pitchFamily="18" charset="0"/>
                <a:ea typeface="+mn-ea"/>
                <a:cs typeface="+mn-cs"/>
                <a:hlinkClick r:id="rId5"/>
              </a:rPr>
              <a:t> Bonding</a:t>
            </a:r>
            <a:r>
              <a:rPr lang="en-US" sz="1200" b="0" i="0" kern="1200" dirty="0" smtClean="0">
                <a:solidFill>
                  <a:schemeClr val="tx1"/>
                </a:solidFill>
                <a:effectLst/>
                <a:latin typeface="Times New Roman" pitchFamily="18" charset="0"/>
                <a:ea typeface="+mn-ea"/>
                <a:cs typeface="+mn-cs"/>
              </a:rPr>
              <a:t>.  In this post, I want to talk about another such technical improvement, </a:t>
            </a:r>
            <a:r>
              <a:rPr lang="en-US" sz="1200" b="0" i="0" u="sng" kern="1200" dirty="0" smtClean="0">
                <a:solidFill>
                  <a:schemeClr val="tx1"/>
                </a:solidFill>
                <a:effectLst/>
                <a:latin typeface="Times New Roman" pitchFamily="18" charset="0"/>
                <a:ea typeface="+mn-ea"/>
                <a:cs typeface="+mn-cs"/>
              </a:rPr>
              <a:t>Short Guard Interval</a:t>
            </a:r>
            <a:r>
              <a:rPr lang="en-US" sz="1200" b="0" i="0" kern="1200" dirty="0" smtClean="0">
                <a:solidFill>
                  <a:schemeClr val="tx1"/>
                </a:solidFill>
                <a:effectLst/>
                <a:latin typeface="Times New Roman" pitchFamily="18" charset="0"/>
                <a:ea typeface="+mn-ea"/>
                <a:cs typeface="+mn-cs"/>
              </a:rPr>
              <a:t>.</a:t>
            </a:r>
          </a:p>
          <a:p>
            <a:r>
              <a:rPr lang="en-US" sz="1200" b="0" i="0" kern="1200" dirty="0" smtClean="0">
                <a:solidFill>
                  <a:schemeClr val="tx1"/>
                </a:solidFill>
                <a:effectLst/>
                <a:latin typeface="Times New Roman" pitchFamily="18" charset="0"/>
                <a:ea typeface="+mn-ea"/>
                <a:cs typeface="+mn-cs"/>
              </a:rPr>
              <a:t>The guard interval is the </a:t>
            </a:r>
            <a:r>
              <a:rPr lang="en-US" sz="1200" b="0" i="0" u="sng" kern="1200" dirty="0" smtClean="0">
                <a:solidFill>
                  <a:schemeClr val="tx1"/>
                </a:solidFill>
                <a:effectLst/>
                <a:latin typeface="Times New Roman" pitchFamily="18" charset="0"/>
                <a:ea typeface="+mn-ea"/>
                <a:cs typeface="+mn-cs"/>
              </a:rPr>
              <a:t>space between symbols</a:t>
            </a:r>
            <a:r>
              <a:rPr lang="en-US" sz="1200" b="0" i="0" kern="1200" dirty="0" smtClean="0">
                <a:solidFill>
                  <a:schemeClr val="tx1"/>
                </a:solidFill>
                <a:effectLst/>
                <a:latin typeface="Times New Roman" pitchFamily="18" charset="0"/>
                <a:ea typeface="+mn-ea"/>
                <a:cs typeface="+mn-cs"/>
              </a:rPr>
              <a:t> (characters) being transmitted.  This is often confused with the space between packets, which is the </a:t>
            </a:r>
            <a:r>
              <a:rPr lang="en-US" sz="1200" b="0" i="0" kern="1200" dirty="0" err="1" smtClean="0">
                <a:solidFill>
                  <a:schemeClr val="tx1"/>
                </a:solidFill>
                <a:effectLst/>
                <a:latin typeface="Times New Roman" pitchFamily="18" charset="0"/>
                <a:ea typeface="+mn-ea"/>
                <a:cs typeface="+mn-cs"/>
              </a:rPr>
              <a:t>interframe</a:t>
            </a:r>
            <a:r>
              <a:rPr lang="en-US" sz="1200" b="0" i="0" kern="1200" dirty="0" smtClean="0">
                <a:solidFill>
                  <a:schemeClr val="tx1"/>
                </a:solidFill>
                <a:effectLst/>
                <a:latin typeface="Times New Roman" pitchFamily="18" charset="0"/>
                <a:ea typeface="+mn-ea"/>
                <a:cs typeface="+mn-cs"/>
              </a:rPr>
              <a:t> space (IFS).  The guard interval is there to eliminate </a:t>
            </a:r>
            <a:r>
              <a:rPr lang="en-US" sz="1200" b="0" i="0" kern="1200" dirty="0" err="1" smtClean="0">
                <a:solidFill>
                  <a:schemeClr val="tx1"/>
                </a:solidFill>
                <a:effectLst/>
                <a:latin typeface="Times New Roman" pitchFamily="18" charset="0"/>
                <a:ea typeface="+mn-ea"/>
                <a:cs typeface="+mn-cs"/>
              </a:rPr>
              <a:t>intersymbol</a:t>
            </a:r>
            <a:r>
              <a:rPr lang="en-US" sz="1200" b="0" i="0" kern="1200" dirty="0" smtClean="0">
                <a:solidFill>
                  <a:schemeClr val="tx1"/>
                </a:solidFill>
                <a:effectLst/>
                <a:latin typeface="Times New Roman" pitchFamily="18" charset="0"/>
                <a:ea typeface="+mn-ea"/>
                <a:cs typeface="+mn-cs"/>
              </a:rPr>
              <a:t> interference, which is referred to as ISI.  ISI happens when </a:t>
            </a:r>
            <a:r>
              <a:rPr lang="en-US" sz="1200" b="0" i="0" kern="1200" dirty="0" err="1" smtClean="0">
                <a:solidFill>
                  <a:schemeClr val="tx1"/>
                </a:solidFill>
                <a:effectLst/>
                <a:latin typeface="Times New Roman" pitchFamily="18" charset="0"/>
                <a:ea typeface="+mn-ea"/>
                <a:cs typeface="+mn-cs"/>
              </a:rPr>
              <a:t>echos</a:t>
            </a:r>
            <a:r>
              <a:rPr lang="en-US" sz="1200" b="0" i="0" kern="1200" dirty="0" smtClean="0">
                <a:solidFill>
                  <a:schemeClr val="tx1"/>
                </a:solidFill>
                <a:effectLst/>
                <a:latin typeface="Times New Roman" pitchFamily="18" charset="0"/>
                <a:ea typeface="+mn-ea"/>
                <a:cs typeface="+mn-cs"/>
              </a:rPr>
              <a:t> or reflections from one symbol interfere with another.  </a:t>
            </a:r>
            <a:r>
              <a:rPr lang="en-US" sz="1200" b="0" i="1" kern="1200" dirty="0" smtClean="0">
                <a:solidFill>
                  <a:schemeClr val="tx1"/>
                </a:solidFill>
                <a:effectLst/>
                <a:latin typeface="Times New Roman" pitchFamily="18" charset="0"/>
                <a:ea typeface="+mn-ea"/>
                <a:cs typeface="+mn-cs"/>
              </a:rPr>
              <a:t>Adding time between symbol transmission allows these </a:t>
            </a:r>
            <a:r>
              <a:rPr lang="en-US" sz="1200" b="0" i="1" kern="1200" dirty="0" err="1" smtClean="0">
                <a:solidFill>
                  <a:schemeClr val="tx1"/>
                </a:solidFill>
                <a:effectLst/>
                <a:latin typeface="Times New Roman" pitchFamily="18" charset="0"/>
                <a:ea typeface="+mn-ea"/>
                <a:cs typeface="+mn-cs"/>
              </a:rPr>
              <a:t>echos</a:t>
            </a:r>
            <a:r>
              <a:rPr lang="en-US" sz="1200" b="0" i="1" kern="1200" dirty="0" smtClean="0">
                <a:solidFill>
                  <a:schemeClr val="tx1"/>
                </a:solidFill>
                <a:effectLst/>
                <a:latin typeface="Times New Roman" pitchFamily="18" charset="0"/>
                <a:ea typeface="+mn-ea"/>
                <a:cs typeface="+mn-cs"/>
              </a:rPr>
              <a:t> and reflections to settle in before the next symbol is transmitted</a:t>
            </a:r>
            <a:r>
              <a:rPr lang="en-US" sz="1200" b="0" i="0" kern="1200" dirty="0" smtClean="0">
                <a:solidFill>
                  <a:schemeClr val="tx1"/>
                </a:solidFill>
                <a:effectLst/>
                <a:latin typeface="Times New Roman" pitchFamily="18" charset="0"/>
                <a:ea typeface="+mn-ea"/>
                <a:cs typeface="+mn-cs"/>
              </a:rPr>
              <a:t>.  In normal 802.11 operation, the guard interval is 800 ns.</a:t>
            </a:r>
          </a:p>
          <a:p>
            <a:r>
              <a:rPr lang="en-US" sz="1200" b="0" i="0" kern="1200" dirty="0" smtClean="0">
                <a:solidFill>
                  <a:schemeClr val="tx1"/>
                </a:solidFill>
                <a:effectLst/>
                <a:latin typeface="Times New Roman" pitchFamily="18" charset="0"/>
                <a:ea typeface="+mn-ea"/>
                <a:cs typeface="+mn-cs"/>
              </a:rPr>
              <a:t>With 802.11n, short guard intervals are possible.   The short guard interval time is 400ns, or half of what it used to be.  Shorter wait time (guard interval) between symbols increases throughput.  However, if it’s too short, the amount of ISI will increase, and throughput will decrease.  On the other hand, if the guard interval is too long, there is increased overhead due to the additional idle time.    If you look at an 802.11 Modulation and Coding Scheme (MCS) chart, you will see </a:t>
            </a:r>
            <a:r>
              <a:rPr lang="en-US" sz="1200" b="0" i="0" kern="1200" dirty="0" err="1" smtClean="0">
                <a:solidFill>
                  <a:schemeClr val="tx1"/>
                </a:solidFill>
                <a:effectLst/>
                <a:latin typeface="Times New Roman" pitchFamily="18" charset="0"/>
                <a:ea typeface="+mn-ea"/>
                <a:cs typeface="+mn-cs"/>
              </a:rPr>
              <a:t>that</a:t>
            </a:r>
            <a:r>
              <a:rPr lang="en-US" sz="1200" b="0" i="0" u="sng" kern="1200" dirty="0" err="1" smtClean="0">
                <a:solidFill>
                  <a:schemeClr val="tx1"/>
                </a:solidFill>
                <a:effectLst/>
                <a:latin typeface="Times New Roman" pitchFamily="18" charset="0"/>
                <a:ea typeface="+mn-ea"/>
                <a:cs typeface="+mn-cs"/>
              </a:rPr>
              <a:t>Short</a:t>
            </a:r>
            <a:r>
              <a:rPr lang="en-US" sz="1200" b="0" i="0" u="sng" kern="1200" dirty="0" smtClean="0">
                <a:solidFill>
                  <a:schemeClr val="tx1"/>
                </a:solidFill>
                <a:effectLst/>
                <a:latin typeface="Times New Roman" pitchFamily="18" charset="0"/>
                <a:ea typeface="+mn-ea"/>
                <a:cs typeface="+mn-cs"/>
              </a:rPr>
              <a:t> Guard Interval increases the data rate by roughly 10-11%.</a:t>
            </a:r>
            <a:endParaRPr lang="en-US" sz="1200" b="0" i="0" kern="1200" dirty="0" smtClean="0">
              <a:solidFill>
                <a:schemeClr val="tx1"/>
              </a:solidFill>
              <a:effectLst/>
              <a:latin typeface="Times New Roman" pitchFamily="18" charset="0"/>
              <a:ea typeface="+mn-ea"/>
              <a:cs typeface="+mn-cs"/>
            </a:endParaRPr>
          </a:p>
          <a:p>
            <a:endParaRPr lang="en-CA" dirty="0" smtClean="0"/>
          </a:p>
          <a:p>
            <a:endParaRPr lang="en-CA" dirty="0" smtClean="0"/>
          </a:p>
          <a:p>
            <a:r>
              <a:rPr lang="en-CA" dirty="0" smtClean="0"/>
              <a:t>http://wifijedi.com/2009/02/11/how-stuff-works-short-guard-interval/</a:t>
            </a:r>
            <a:endParaRPr lang="en-CA" dirty="0"/>
          </a:p>
        </p:txBody>
      </p:sp>
    </p:spTree>
    <p:extLst>
      <p:ext uri="{BB962C8B-B14F-4D97-AF65-F5344CB8AC3E}">
        <p14:creationId xmlns:p14="http://schemas.microsoft.com/office/powerpoint/2010/main" val="3015809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AF7E7-9230-4746-9D9C-D111A927ED9D}" type="slidenum">
              <a:rPr lang="en-US"/>
              <a:pPr/>
              <a:t>29</a:t>
            </a:fld>
            <a:endParaRPr lang="en-US" dirty="0"/>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r>
              <a:rPr lang="en-CA" dirty="0" smtClean="0"/>
              <a:t>Power management is important because the optional use of</a:t>
            </a:r>
            <a:r>
              <a:rPr lang="en-CA" baseline="0" dirty="0" smtClean="0"/>
              <a:t> multiple radios</a:t>
            </a:r>
            <a:r>
              <a:rPr lang="en-CA" dirty="0" smtClean="0"/>
              <a:t> (the more radios a device</a:t>
            </a:r>
            <a:r>
              <a:rPr lang="en-CA" baseline="0" dirty="0" smtClean="0"/>
              <a:t> has, the more power it will consume</a:t>
            </a:r>
            <a:r>
              <a:rPr lang="en-CA" dirty="0" smtClean="0"/>
              <a:t>).</a:t>
            </a:r>
          </a:p>
          <a:p>
            <a:endParaRPr lang="en-CA" dirty="0" smtClean="0"/>
          </a:p>
          <a:p>
            <a:r>
              <a:rPr lang="en-CA" dirty="0" smtClean="0"/>
              <a:t>SMPS – AP sent a beacon frame (with</a:t>
            </a:r>
            <a:r>
              <a:rPr lang="en-CA" baseline="0" dirty="0" smtClean="0"/>
              <a:t> TIM) to notify client of waiting frame.</a:t>
            </a:r>
            <a:endParaRPr lang="en-CA" dirty="0"/>
          </a:p>
        </p:txBody>
      </p:sp>
    </p:spTree>
    <p:extLst>
      <p:ext uri="{BB962C8B-B14F-4D97-AF65-F5344CB8AC3E}">
        <p14:creationId xmlns:p14="http://schemas.microsoft.com/office/powerpoint/2010/main" val="2550577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AF7E7-9230-4746-9D9C-D111A927ED9D}" type="slidenum">
              <a:rPr lang="en-US"/>
              <a:pPr/>
              <a:t>30</a:t>
            </a:fld>
            <a:endParaRPr lang="en-US" dirty="0"/>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340478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544D9-2A1C-409A-A5F5-F6AA56234057}" type="slidenum">
              <a:rPr lang="en-US"/>
              <a:pPr/>
              <a:t>31</a:t>
            </a:fld>
            <a:endParaRPr lang="en-US" dirty="0"/>
          </a:p>
        </p:txBody>
      </p:sp>
      <p:sp>
        <p:nvSpPr>
          <p:cNvPr id="792578" name="Rectangle 2"/>
          <p:cNvSpPr>
            <a:spLocks noGrp="1" noRot="1" noChangeAspect="1" noChangeArrowheads="1" noTextEdit="1"/>
          </p:cNvSpPr>
          <p:nvPr>
            <p:ph type="sldImg"/>
          </p:nvPr>
        </p:nvSpPr>
        <p:spPr>
          <a:ln/>
        </p:spPr>
      </p:sp>
      <p:sp>
        <p:nvSpPr>
          <p:cNvPr id="792579" name="Rectangle 3"/>
          <p:cNvSpPr>
            <a:spLocks noGrp="1" noChangeArrowheads="1"/>
          </p:cNvSpPr>
          <p:nvPr>
            <p:ph type="body" idx="1"/>
          </p:nvPr>
        </p:nvSpPr>
        <p:spPr/>
        <p:txBody>
          <a:bodyPr/>
          <a:lstStyle/>
          <a:p>
            <a:r>
              <a:rPr lang="en-CA" dirty="0" smtClean="0"/>
              <a:t>802.11ac 6.93 </a:t>
            </a:r>
            <a:r>
              <a:rPr lang="en-CA" dirty="0" err="1" smtClean="0"/>
              <a:t>Gbps</a:t>
            </a:r>
            <a:r>
              <a:rPr lang="en-CA" dirty="0" smtClean="0"/>
              <a:t> with 160 MHz</a:t>
            </a:r>
            <a:endParaRPr lang="en-CA" dirty="0"/>
          </a:p>
        </p:txBody>
      </p:sp>
    </p:spTree>
    <p:extLst>
      <p:ext uri="{BB962C8B-B14F-4D97-AF65-F5344CB8AC3E}">
        <p14:creationId xmlns:p14="http://schemas.microsoft.com/office/powerpoint/2010/main" val="13261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Multi-user MIMO</a:t>
            </a:r>
            <a:r>
              <a:rPr lang="en-US" sz="1200" dirty="0" smtClean="0"/>
              <a:t> – supports simultaneous transmissions to multiple clients and maximizes RF band utilization. Up to four distinct clients can receive data simultaneously from a single AP at full channel data rate.</a:t>
            </a:r>
          </a:p>
          <a:p>
            <a:endParaRPr lang="en-US" dirty="0"/>
          </a:p>
        </p:txBody>
      </p:sp>
      <p:sp>
        <p:nvSpPr>
          <p:cNvPr id="4" name="ตัวยึดหมายเลขภาพนิ่ง 3"/>
          <p:cNvSpPr>
            <a:spLocks noGrp="1"/>
          </p:cNvSpPr>
          <p:nvPr>
            <p:ph type="sldNum" sz="quarter" idx="10"/>
          </p:nvPr>
        </p:nvSpPr>
        <p:spPr/>
        <p:txBody>
          <a:bodyPr/>
          <a:lstStyle/>
          <a:p>
            <a:fld id="{C3481FFB-31D3-4714-846C-5AFB84A4FB4F}" type="slidenum">
              <a:rPr lang="en-US" smtClean="0"/>
              <a:pPr/>
              <a:t>33</a:t>
            </a:fld>
            <a:endParaRPr lang="en-US" dirty="0"/>
          </a:p>
        </p:txBody>
      </p:sp>
    </p:spTree>
    <p:extLst>
      <p:ext uri="{BB962C8B-B14F-4D97-AF65-F5344CB8AC3E}">
        <p14:creationId xmlns:p14="http://schemas.microsoft.com/office/powerpoint/2010/main" val="130540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06C23-D0D7-4F2F-ADAF-7CB1A18E8BC6}" type="slidenum">
              <a:rPr lang="en-US"/>
              <a:pPr/>
              <a:t>4</a:t>
            </a:fld>
            <a:endParaRPr lang="en-US" dirty="0"/>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544638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iscoSansTT ExtraLight" pitchFamily="34" charset="0"/>
                <a:cs typeface="CiscoSansTT ExtraLight" pitchFamily="34" charset="0"/>
              </a:rPr>
              <a:t>Remove the graphics and enlarge the color blocks – put graphics in back up slide – same header (hide slide)</a:t>
            </a:r>
          </a:p>
          <a:p>
            <a:endParaRPr lang="en-US" dirty="0">
              <a:latin typeface="CiscoSansTT ExtraLight" pitchFamily="34" charset="0"/>
              <a:cs typeface="CiscoSansTT ExtraLight" pitchFamily="34" charset="0"/>
            </a:endParaRPr>
          </a:p>
          <a:p>
            <a:pPr eaLnBrk="1" fontAlgn="t" hangingPunct="1"/>
            <a:r>
              <a:rPr lang="en-US" b="1" dirty="0">
                <a:latin typeface="CiscoSansTT ExtraLight" pitchFamily="34" charset="0"/>
                <a:cs typeface="CiscoSansTT ExtraLight" pitchFamily="34" charset="0"/>
              </a:rPr>
              <a:t>Multi-gigabit Performance</a:t>
            </a:r>
            <a:endParaRPr lang="en-US" dirty="0">
              <a:latin typeface="CiscoSansTT ExtraLight" pitchFamily="34" charset="0"/>
              <a:cs typeface="CiscoSansTT ExtraLight" pitchFamily="34" charset="0"/>
            </a:endParaRPr>
          </a:p>
          <a:p>
            <a:pPr eaLnBrk="1" fontAlgn="b" hangingPunct="1"/>
            <a:r>
              <a:rPr lang="fi-FI" b="1" dirty="0">
                <a:latin typeface="CiscoSansTT ExtraLight" pitchFamily="34" charset="0"/>
                <a:cs typeface="CiscoSansTT ExtraLight" pitchFamily="34" charset="0"/>
              </a:rPr>
              <a:t>4x throughput increase over 802.11ac by doubling the number of RF chains</a:t>
            </a:r>
            <a:endParaRPr lang="en-US" dirty="0">
              <a:latin typeface="CiscoSansTT ExtraLight" pitchFamily="34" charset="0"/>
              <a:cs typeface="CiscoSansTT ExtraLight" pitchFamily="34" charset="0"/>
            </a:endParaRPr>
          </a:p>
          <a:p>
            <a:pPr eaLnBrk="1" fontAlgn="b" hangingPunct="1"/>
            <a:r>
              <a:rPr lang="is-IS" b="1" dirty="0">
                <a:latin typeface="CiscoSansTT ExtraLight" pitchFamily="34" charset="0"/>
                <a:cs typeface="CiscoSansTT ExtraLight" pitchFamily="34" charset="0"/>
              </a:rPr>
              <a:t>2.5x more throughput to a single Client allowing 1.2Gbps per 1SS client</a:t>
            </a:r>
            <a:endParaRPr lang="en-US" dirty="0">
              <a:latin typeface="CiscoSansTT ExtraLight" pitchFamily="34" charset="0"/>
              <a:cs typeface="CiscoSansTT ExtraLight" pitchFamily="34" charset="0"/>
            </a:endParaRPr>
          </a:p>
          <a:p>
            <a:pPr eaLnBrk="1" fontAlgn="auto" hangingPunct="1"/>
            <a:r>
              <a:rPr lang="is-IS" dirty="0">
                <a:latin typeface="CiscoSansTT ExtraLight" pitchFamily="34" charset="0"/>
                <a:cs typeface="CiscoSansTT ExtraLight" pitchFamily="34" charset="0"/>
              </a:rPr>
              <a:t>Client scalabiity</a:t>
            </a:r>
            <a:endParaRPr lang="en-US" dirty="0">
              <a:latin typeface="CiscoSansTT ExtraLight" pitchFamily="34" charset="0"/>
              <a:cs typeface="CiscoSansTT ExtraLight" pitchFamily="34" charset="0"/>
            </a:endParaRPr>
          </a:p>
          <a:p>
            <a:pPr eaLnBrk="1" fontAlgn="auto" hangingPunct="1"/>
            <a:r>
              <a:rPr lang="is-IS" dirty="0">
                <a:latin typeface="CiscoSansTT ExtraLight" pitchFamily="34" charset="0"/>
                <a:cs typeface="CiscoSansTT ExtraLight" pitchFamily="34" charset="0"/>
              </a:rPr>
              <a:t>Increase Capacity by providing the ability to Tx/Rx to multiple client at the same time</a:t>
            </a:r>
            <a:endParaRPr lang="en-US" dirty="0">
              <a:latin typeface="CiscoSansTT ExtraLight" pitchFamily="34" charset="0"/>
              <a:cs typeface="CiscoSansTT ExtraLight" pitchFamily="34" charset="0"/>
            </a:endParaRPr>
          </a:p>
          <a:p>
            <a:pPr eaLnBrk="1" fontAlgn="auto" hangingPunct="1"/>
            <a:r>
              <a:rPr lang="is-IS" dirty="0">
                <a:latin typeface="CiscoSansTT ExtraLight" pitchFamily="34" charset="0"/>
                <a:cs typeface="CiscoSansTT ExtraLight" pitchFamily="34" charset="0"/>
              </a:rPr>
              <a:t>Quality of experience</a:t>
            </a:r>
            <a:endParaRPr lang="en-US" dirty="0">
              <a:latin typeface="CiscoSansTT ExtraLight" pitchFamily="34" charset="0"/>
              <a:cs typeface="CiscoSansTT ExtraLight" pitchFamily="34" charset="0"/>
            </a:endParaRPr>
          </a:p>
          <a:p>
            <a:pPr eaLnBrk="1" fontAlgn="auto" hangingPunct="1"/>
            <a:r>
              <a:rPr lang="is-IS" dirty="0">
                <a:latin typeface="CiscoSansTT ExtraLight" pitchFamily="34" charset="0"/>
                <a:cs typeface="CiscoSansTT ExtraLight" pitchFamily="34" charset="0"/>
              </a:rPr>
              <a:t>Increase physcal number of clients by breaking channel into smaller IOT focused slots</a:t>
            </a:r>
            <a:endParaRPr lang="en-US" dirty="0">
              <a:latin typeface="CiscoSansTT ExtraLight" pitchFamily="34" charset="0"/>
              <a:cs typeface="CiscoSansTT ExtraLight" pitchFamily="34" charset="0"/>
            </a:endParaRPr>
          </a:p>
          <a:p>
            <a:pPr eaLnBrk="1" fontAlgn="t" hangingPunct="1"/>
            <a:r>
              <a:rPr lang="en-US" dirty="0">
                <a:latin typeface="CiscoSansTT ExtraLight" pitchFamily="34" charset="0"/>
                <a:cs typeface="CiscoSansTT ExtraLight" pitchFamily="34" charset="0"/>
              </a:rPr>
              <a:t>Cellular-like</a:t>
            </a:r>
            <a:br>
              <a:rPr lang="en-US" dirty="0">
                <a:latin typeface="CiscoSansTT ExtraLight" pitchFamily="34" charset="0"/>
                <a:cs typeface="CiscoSansTT ExtraLight" pitchFamily="34" charset="0"/>
              </a:rPr>
            </a:br>
            <a:r>
              <a:rPr lang="en-US" dirty="0">
                <a:latin typeface="CiscoSansTT ExtraLight" pitchFamily="34" charset="0"/>
                <a:cs typeface="CiscoSansTT ExtraLight" pitchFamily="34" charset="0"/>
              </a:rPr>
              <a:t>determinism &amp; reliability</a:t>
            </a:r>
          </a:p>
          <a:p>
            <a:pPr eaLnBrk="1" fontAlgn="auto" hangingPunct="1"/>
            <a:r>
              <a:rPr lang="is-IS" dirty="0">
                <a:latin typeface="CiscoSansTT ExtraLight" pitchFamily="34" charset="0"/>
                <a:cs typeface="CiscoSansTT ExtraLight" pitchFamily="34" charset="0"/>
              </a:rPr>
              <a:t>Increases throughput per AP</a:t>
            </a:r>
            <a:endParaRPr lang="en-US" dirty="0">
              <a:latin typeface="CiscoSansTT ExtraLight" pitchFamily="34" charset="0"/>
              <a:cs typeface="CiscoSansTT ExtraLight" pitchFamily="34" charset="0"/>
            </a:endParaRPr>
          </a:p>
          <a:p>
            <a:pPr eaLnBrk="1" fontAlgn="t" hangingPunct="1"/>
            <a:r>
              <a:rPr lang="en-US" dirty="0">
                <a:latin typeface="CiscoSansTT ExtraLight" pitchFamily="34" charset="0"/>
                <a:cs typeface="CiscoSansTT ExtraLight" pitchFamily="34" charset="0"/>
              </a:rPr>
              <a:t>Battery Savings</a:t>
            </a:r>
          </a:p>
          <a:p>
            <a:pPr eaLnBrk="1" fontAlgn="auto" hangingPunct="1"/>
            <a:r>
              <a:rPr lang="is-IS" dirty="0">
                <a:latin typeface="CiscoSansTT ExtraLight" pitchFamily="34" charset="0"/>
                <a:cs typeface="CiscoSansTT ExtraLight" pitchFamily="34" charset="0"/>
              </a:rPr>
              <a:t>Improve device battery life up to 3x by scheduling radio wake time</a:t>
            </a:r>
            <a:endParaRPr lang="en-US" dirty="0">
              <a:latin typeface="CiscoSansTT ExtraLight" pitchFamily="34" charset="0"/>
              <a:cs typeface="CiscoSansTT ExtraLight" pitchFamily="34" charset="0"/>
            </a:endParaRPr>
          </a:p>
          <a:p>
            <a:endParaRPr lang="en-US" dirty="0">
              <a:latin typeface="CiscoSansTT ExtraLight" pitchFamily="34" charset="0"/>
              <a:cs typeface="CiscoSansTT ExtraLight" pitchFamily="34" charset="0"/>
            </a:endParaRPr>
          </a:p>
          <a:p>
            <a:endParaRPr lang="en-US" dirty="0">
              <a:latin typeface="CiscoSansTT ExtraLight" pitchFamily="34" charset="0"/>
              <a:cs typeface="CiscoSansTT ExtraLight" pitchFamily="34" charset="0"/>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36</a:t>
            </a:fld>
            <a:endParaRPr lang="en-US" dirty="0"/>
          </a:p>
        </p:txBody>
      </p:sp>
    </p:spTree>
    <p:extLst>
      <p:ext uri="{BB962C8B-B14F-4D97-AF65-F5344CB8AC3E}">
        <p14:creationId xmlns:p14="http://schemas.microsoft.com/office/powerpoint/2010/main" val="2413714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800" dirty="0">
                <a:latin typeface="CiscoSansTT ExtraLight" pitchFamily="34" charset="0"/>
                <a:cs typeface="CiscoSansTT ExtraLight" pitchFamily="34" charset="0"/>
                <a:sym typeface="Wingdings" pitchFamily="2" charset="2"/>
              </a:rPr>
              <a:t>In the notes.. Perhaps list the conditions..??? Ask Malcolm Smith chances are pretty good he used theoretical modeling</a:t>
            </a:r>
          </a:p>
          <a:p>
            <a:endParaRPr lang="en-US" sz="800" dirty="0">
              <a:latin typeface="CiscoSansTT ExtraLight" pitchFamily="34" charset="0"/>
              <a:cs typeface="CiscoSansTT ExtraLight" pitchFamily="34" charset="0"/>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38</a:t>
            </a:fld>
            <a:endParaRPr lang="en-US" dirty="0"/>
          </a:p>
        </p:txBody>
      </p:sp>
    </p:spTree>
    <p:extLst>
      <p:ext uri="{BB962C8B-B14F-4D97-AF65-F5344CB8AC3E}">
        <p14:creationId xmlns:p14="http://schemas.microsoft.com/office/powerpoint/2010/main" val="961258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4798E2-29C5-44B5-A4FA-747EC307262F}" type="slidenum">
              <a:rPr lang="en-US"/>
              <a:pPr/>
              <a:t>40</a:t>
            </a:fld>
            <a:endParaRPr lang="en-US" dirty="0"/>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325348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C842A-22FD-4FBE-802C-A42B9479263A}" type="slidenum">
              <a:rPr lang="en-US"/>
              <a:pPr/>
              <a:t>41</a:t>
            </a:fld>
            <a:endParaRPr lang="en-US" dirty="0"/>
          </a:p>
        </p:txBody>
      </p:sp>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1536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194AA-949A-471D-9344-516136AC15C8}" type="slidenum">
              <a:rPr lang="en-US"/>
              <a:pPr/>
              <a:t>42</a:t>
            </a:fld>
            <a:endParaRPr lang="en-US" dirty="0"/>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87646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3E365-484A-4F1A-872C-FCE9377F2AA4}" type="slidenum">
              <a:rPr lang="en-US"/>
              <a:pPr/>
              <a:t>43</a:t>
            </a:fld>
            <a:endParaRPr lang="en-US" dirty="0"/>
          </a:p>
        </p:txBody>
      </p:sp>
      <p:sp>
        <p:nvSpPr>
          <p:cNvPr id="837634" name="Rectangle 2"/>
          <p:cNvSpPr>
            <a:spLocks noGrp="1" noRot="1" noChangeAspect="1" noChangeArrowheads="1" noTextEdit="1"/>
          </p:cNvSpPr>
          <p:nvPr>
            <p:ph type="sldImg"/>
          </p:nvPr>
        </p:nvSpPr>
        <p:spPr>
          <a:ln/>
        </p:spPr>
      </p:sp>
      <p:sp>
        <p:nvSpPr>
          <p:cNvPr id="837635" name="Rectangle 3"/>
          <p:cNvSpPr>
            <a:spLocks noGrp="1" noChangeArrowheads="1"/>
          </p:cNvSpPr>
          <p:nvPr>
            <p:ph type="body" idx="1"/>
          </p:nvPr>
        </p:nvSpPr>
        <p:spPr/>
        <p:txBody>
          <a:bodyPr/>
          <a:lstStyle/>
          <a:p>
            <a:r>
              <a:rPr lang="en-US" dirty="0" smtClean="0"/>
              <a:t>Connect two wired networks (Via wireless APs or base stations)</a:t>
            </a:r>
          </a:p>
        </p:txBody>
      </p:sp>
    </p:spTree>
    <p:extLst>
      <p:ext uri="{BB962C8B-B14F-4D97-AF65-F5344CB8AC3E}">
        <p14:creationId xmlns:p14="http://schemas.microsoft.com/office/powerpoint/2010/main" val="3333881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F8ACB-CA85-43B0-B0B6-8AF710D5B8D9}" type="slidenum">
              <a:rPr lang="en-US"/>
              <a:pPr/>
              <a:t>44</a:t>
            </a:fld>
            <a:endParaRPr lang="en-US" dirty="0"/>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220170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426E7-2BA3-4B3F-83DC-A30F5E4F95FD}" type="slidenum">
              <a:rPr lang="en-US"/>
              <a:pPr/>
              <a:t>46</a:t>
            </a:fld>
            <a:endParaRPr lang="en-US" dirty="0"/>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350592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BD07C-5553-4384-970A-A5E2B7A0ECAB}" type="slidenum">
              <a:rPr lang="en-US"/>
              <a:pPr/>
              <a:t>47</a:t>
            </a:fld>
            <a:endParaRPr lang="en-US" dirty="0"/>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566300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57299-9743-4173-AD5D-86614C49CFEC}" type="slidenum">
              <a:rPr lang="en-US"/>
              <a:pPr/>
              <a:t>48</a:t>
            </a:fld>
            <a:endParaRPr lang="en-US" dirty="0"/>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53500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04717-ED0B-4457-83EF-DB78EBBB524B}" type="slidenum">
              <a:rPr lang="en-US"/>
              <a:pPr/>
              <a:t>5</a:t>
            </a:fld>
            <a:endParaRPr lang="en-US" dirty="0"/>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27264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AB415-51C9-4FC9-AED4-A453C7BB8512}" type="slidenum">
              <a:rPr lang="en-US"/>
              <a:pPr/>
              <a:t>49</a:t>
            </a:fld>
            <a:endParaRPr lang="en-US" dirty="0"/>
          </a:p>
        </p:txBody>
      </p:sp>
      <p:sp>
        <p:nvSpPr>
          <p:cNvPr id="927746" name="Rectangle 2"/>
          <p:cNvSpPr>
            <a:spLocks noGrp="1" noRot="1" noChangeAspect="1" noChangeArrowheads="1" noTextEdit="1"/>
          </p:cNvSpPr>
          <p:nvPr>
            <p:ph type="sldImg"/>
          </p:nvPr>
        </p:nvSpPr>
        <p:spPr>
          <a:ln/>
        </p:spPr>
      </p:sp>
      <p:sp>
        <p:nvSpPr>
          <p:cNvPr id="927747"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042676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D2C3F-923D-463B-8927-70E358FEB1BB}" type="slidenum">
              <a:rPr lang="en-US"/>
              <a:pPr/>
              <a:t>50</a:t>
            </a:fld>
            <a:endParaRPr lang="en-US" dirty="0"/>
          </a:p>
        </p:txBody>
      </p:sp>
      <p:sp>
        <p:nvSpPr>
          <p:cNvPr id="929794" name="Rectangle 2"/>
          <p:cNvSpPr>
            <a:spLocks noGrp="1" noRot="1" noChangeAspect="1" noChangeArrowheads="1" noTextEdit="1"/>
          </p:cNvSpPr>
          <p:nvPr>
            <p:ph type="sldImg"/>
          </p:nvPr>
        </p:nvSpPr>
        <p:spPr>
          <a:ln/>
        </p:spPr>
      </p:sp>
      <p:sp>
        <p:nvSpPr>
          <p:cNvPr id="929795"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48705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1E8DB-70A3-480E-B506-6714045E819C}" type="slidenum">
              <a:rPr lang="en-US"/>
              <a:pPr/>
              <a:t>51</a:t>
            </a:fld>
            <a:endParaRPr lang="en-US" dirty="0"/>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946372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F81F9-9893-437F-A7A7-C4361A9A7085}" type="slidenum">
              <a:rPr lang="en-US"/>
              <a:pPr/>
              <a:t>52</a:t>
            </a:fld>
            <a:endParaRPr lang="en-US" dirty="0"/>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p:txBody>
          <a:bodyPr/>
          <a:lstStyle/>
          <a:p>
            <a:r>
              <a:rPr lang="en-US" sz="1200" b="1" i="0" kern="1200" dirty="0" smtClean="0">
                <a:solidFill>
                  <a:schemeClr val="tx1"/>
                </a:solidFill>
                <a:latin typeface="Times New Roman" pitchFamily="18" charset="0"/>
                <a:ea typeface="+mn-ea"/>
                <a:cs typeface="+mn-cs"/>
              </a:rPr>
              <a:t>IEEE 802.11i-2004</a:t>
            </a:r>
            <a:r>
              <a:rPr lang="en-US" sz="1200" b="0" i="0" kern="1200" dirty="0" smtClean="0">
                <a:solidFill>
                  <a:schemeClr val="tx1"/>
                </a:solidFill>
                <a:latin typeface="Times New Roman" pitchFamily="18" charset="0"/>
                <a:ea typeface="+mn-ea"/>
                <a:cs typeface="+mn-cs"/>
              </a:rPr>
              <a:t> or </a:t>
            </a:r>
            <a:r>
              <a:rPr lang="en-US" sz="1200" b="1" i="0" kern="1200" dirty="0" smtClean="0">
                <a:solidFill>
                  <a:schemeClr val="tx1"/>
                </a:solidFill>
                <a:latin typeface="Times New Roman" pitchFamily="18" charset="0"/>
                <a:ea typeface="+mn-ea"/>
                <a:cs typeface="+mn-cs"/>
              </a:rPr>
              <a:t>802.11i</a:t>
            </a:r>
            <a:r>
              <a:rPr lang="en-US" sz="1200" b="0" i="0" kern="1200" dirty="0" smtClean="0">
                <a:solidFill>
                  <a:schemeClr val="tx1"/>
                </a:solidFill>
                <a:latin typeface="Times New Roman" pitchFamily="18" charset="0"/>
                <a:ea typeface="+mn-ea"/>
                <a:cs typeface="+mn-cs"/>
              </a:rPr>
              <a:t>, implemented as </a:t>
            </a:r>
            <a:r>
              <a:rPr lang="en-US" sz="1200" b="0" i="0" u="none" strike="noStrike" kern="1200" dirty="0" smtClean="0">
                <a:solidFill>
                  <a:schemeClr val="tx1"/>
                </a:solidFill>
                <a:latin typeface="Times New Roman" pitchFamily="18" charset="0"/>
                <a:ea typeface="+mn-ea"/>
                <a:cs typeface="+mn-cs"/>
                <a:hlinkClick r:id="rId3" tooltip="Wi-Fi Protected Access"/>
              </a:rPr>
              <a:t>WPA2</a:t>
            </a:r>
            <a:r>
              <a:rPr lang="en-US" sz="1200" b="0" i="0" kern="1200" dirty="0" smtClean="0">
                <a:solidFill>
                  <a:schemeClr val="tx1"/>
                </a:solidFill>
                <a:latin typeface="Times New Roman" pitchFamily="18" charset="0"/>
                <a:ea typeface="+mn-ea"/>
                <a:cs typeface="+mn-cs"/>
              </a:rPr>
              <a:t>, is an amendment to the original </a:t>
            </a:r>
            <a:r>
              <a:rPr lang="en-US" sz="1200" b="0" i="0" u="none" strike="noStrike" kern="1200" dirty="0" smtClean="0">
                <a:solidFill>
                  <a:schemeClr val="tx1"/>
                </a:solidFill>
                <a:latin typeface="Times New Roman" pitchFamily="18" charset="0"/>
                <a:ea typeface="+mn-ea"/>
                <a:cs typeface="+mn-cs"/>
                <a:hlinkClick r:id="rId4" tooltip="IEEE 802.11"/>
              </a:rPr>
              <a:t>IEEE 802.11</a:t>
            </a:r>
            <a:r>
              <a:rPr lang="en-US" sz="1200" b="0" i="0" kern="1200" dirty="0" smtClean="0">
                <a:solidFill>
                  <a:schemeClr val="tx1"/>
                </a:solidFill>
                <a:latin typeface="Times New Roman" pitchFamily="18" charset="0"/>
                <a:ea typeface="+mn-ea"/>
                <a:cs typeface="+mn-cs"/>
              </a:rPr>
              <a:t>. </a:t>
            </a:r>
          </a:p>
          <a:p>
            <a:r>
              <a:rPr lang="en-US" sz="1200" b="0" i="0" kern="1200" dirty="0" smtClean="0">
                <a:solidFill>
                  <a:schemeClr val="tx1"/>
                </a:solidFill>
                <a:latin typeface="Times New Roman" pitchFamily="18" charset="0"/>
                <a:ea typeface="+mn-ea"/>
                <a:cs typeface="+mn-cs"/>
              </a:rPr>
              <a:t>802.11i supersedes the previous security specification, </a:t>
            </a:r>
            <a:r>
              <a:rPr lang="en-US" sz="1200" b="0" i="0" u="none" strike="noStrike" kern="1200" dirty="0" smtClean="0">
                <a:solidFill>
                  <a:schemeClr val="tx1"/>
                </a:solidFill>
                <a:latin typeface="Times New Roman" pitchFamily="18" charset="0"/>
                <a:ea typeface="+mn-ea"/>
                <a:cs typeface="+mn-cs"/>
                <a:hlinkClick r:id="rId5" tooltip="Wired Equivalent Privacy"/>
              </a:rPr>
              <a:t>Wired Equivalent Privacy</a:t>
            </a:r>
            <a:r>
              <a:rPr lang="en-US" sz="1200" b="0" i="0" kern="1200" dirty="0" smtClean="0">
                <a:solidFill>
                  <a:schemeClr val="tx1"/>
                </a:solidFill>
                <a:latin typeface="Times New Roman" pitchFamily="18" charset="0"/>
                <a:ea typeface="+mn-ea"/>
                <a:cs typeface="+mn-cs"/>
              </a:rPr>
              <a:t> (WEP), which was shown to have security vulnerabilities.</a:t>
            </a: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802.1x -&gt; Port base authen (Port switch for wire network,</a:t>
            </a:r>
            <a:r>
              <a:rPr lang="en-US" sz="1200" b="0" i="0" kern="1200" baseline="0" dirty="0" smtClean="0">
                <a:solidFill>
                  <a:schemeClr val="tx1"/>
                </a:solidFill>
                <a:latin typeface="Times New Roman" pitchFamily="18" charset="0"/>
                <a:ea typeface="+mn-ea"/>
                <a:cs typeface="+mn-cs"/>
              </a:rPr>
              <a:t> client connect to AP (in wireless)); using LEAP/PEAP/EAP-TLS/EAP-FAST with authentication server (e.g. Radius server) to authen clients.</a:t>
            </a:r>
          </a:p>
          <a:p>
            <a:endParaRPr lang="en-US" sz="1200" b="0" i="0" kern="1200" baseline="0" dirty="0" smtClean="0">
              <a:solidFill>
                <a:schemeClr val="tx1"/>
              </a:solidFill>
              <a:latin typeface="Times New Roman" pitchFamily="18" charset="0"/>
              <a:ea typeface="+mn-ea"/>
              <a:cs typeface="+mn-cs"/>
            </a:endParaRPr>
          </a:p>
          <a:p>
            <a:r>
              <a:rPr lang="en-CA" dirty="0" smtClean="0"/>
              <a:t>https://supportforums.cisco.com/discussion/10019606/difference-between-wpa2eapleap-and-8021x</a:t>
            </a:r>
          </a:p>
          <a:p>
            <a:r>
              <a:rPr lang="en-CA" smtClean="0"/>
              <a:t>http://www.cisco.com/c/en/us/support/docs/wireless-mobility/wlan-security/68583-FAQ-Wireless-Security.html</a:t>
            </a:r>
            <a:endParaRPr lang="en-CA" dirty="0"/>
          </a:p>
        </p:txBody>
      </p:sp>
    </p:spTree>
    <p:extLst>
      <p:ext uri="{BB962C8B-B14F-4D97-AF65-F5344CB8AC3E}">
        <p14:creationId xmlns:p14="http://schemas.microsoft.com/office/powerpoint/2010/main" val="1131081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E86DC-B3EF-4CF5-BCAA-24A0B3F32280}" type="slidenum">
              <a:rPr lang="en-US"/>
              <a:pPr/>
              <a:t>53</a:t>
            </a:fld>
            <a:endParaRPr lang="en-US" dirty="0"/>
          </a:p>
        </p:txBody>
      </p:sp>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78373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B0FA9-4032-4367-BA64-EFB9DFE7D769}" type="slidenum">
              <a:rPr lang="en-US"/>
              <a:pPr/>
              <a:t>54</a:t>
            </a:fld>
            <a:endParaRPr lang="en-US" dirty="0"/>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130705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6ED83-642F-44E7-8C7F-51F18EA84AEE}" type="slidenum">
              <a:rPr lang="en-US"/>
              <a:pPr/>
              <a:t>55</a:t>
            </a:fld>
            <a:endParaRPr lang="en-US" dirty="0"/>
          </a:p>
        </p:txBody>
      </p:sp>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747788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82800-D247-4546-92ED-EBAF2FED4F8C}" type="slidenum">
              <a:rPr lang="en-US"/>
              <a:pPr/>
              <a:t>56</a:t>
            </a:fld>
            <a:endParaRPr lang="en-US" dirty="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28019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0BF4E-B510-4799-9D87-CDA329929582}" type="slidenum">
              <a:rPr lang="en-US"/>
              <a:pPr/>
              <a:t>57</a:t>
            </a:fld>
            <a:endParaRPr lang="en-US" dirty="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69116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515EF-F8B9-47C5-965E-EC2BF1B9E3E4}" type="slidenum">
              <a:rPr lang="en-US"/>
              <a:pPr/>
              <a:t>58</a:t>
            </a:fld>
            <a:endParaRPr lang="en-US" dirty="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969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DFA25-667C-4D99-846D-16F4386336BA}" type="slidenum">
              <a:rPr lang="en-US"/>
              <a:pPr/>
              <a:t>6</a:t>
            </a:fld>
            <a:endParaRPr lang="en-US" dirty="0"/>
          </a:p>
        </p:txBody>
      </p:sp>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752953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515EF-F8B9-47C5-965E-EC2BF1B9E3E4}" type="slidenum">
              <a:rPr lang="en-US"/>
              <a:pPr/>
              <a:t>59</a:t>
            </a:fld>
            <a:endParaRPr lang="en-US" dirty="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0113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38B2D-29A1-45BF-A2F6-A41817452FD1}" type="slidenum">
              <a:rPr lang="en-US"/>
              <a:pPr/>
              <a:t>7</a:t>
            </a:fld>
            <a:endParaRPr lang="en-US" dirty="0"/>
          </a:p>
        </p:txBody>
      </p:sp>
      <p:sp>
        <p:nvSpPr>
          <p:cNvPr id="813058"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2215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38072-14D4-4A54-A1DD-B0AE3B2EEBE9}" type="slidenum">
              <a:rPr lang="en-US"/>
              <a:pPr/>
              <a:t>8</a:t>
            </a:fld>
            <a:endParaRPr lang="en-US" dirty="0"/>
          </a:p>
        </p:txBody>
      </p:sp>
      <p:sp>
        <p:nvSpPr>
          <p:cNvPr id="888834" name="Rectangle 2"/>
          <p:cNvSpPr>
            <a:spLocks noGrp="1" noRot="1" noChangeAspect="1" noChangeArrowheads="1" noTextEdit="1"/>
          </p:cNvSpPr>
          <p:nvPr>
            <p:ph type="sldImg"/>
          </p:nvPr>
        </p:nvSpPr>
        <p:spPr>
          <a:ln/>
        </p:spPr>
      </p:sp>
      <p:sp>
        <p:nvSpPr>
          <p:cNvPr id="888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6351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B1738-AD79-45BF-A399-75F4B1BFFB40}" type="slidenum">
              <a:rPr lang="en-US"/>
              <a:pPr/>
              <a:t>9</a:t>
            </a:fld>
            <a:endParaRPr lang="en-US" dirty="0"/>
          </a:p>
        </p:txBody>
      </p:sp>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7741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8B46A-5D68-4640-91D2-D057669B72DA}" type="slidenum">
              <a:rPr lang="en-US"/>
              <a:pPr/>
              <a:t>10</a:t>
            </a:fld>
            <a:endParaRPr lang="en-US" dirty="0"/>
          </a:p>
        </p:txBody>
      </p:sp>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364120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A6B762-6C47-44B6-8FB4-8E3E36BC30B2}" type="datetime1">
              <a:rPr lang="en-US" smtClean="0"/>
              <a:pPr/>
              <a:t>11/6/2020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242-306 Mobile and Wireless Computing</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456F621-E33F-459E-B695-6585999EC174}" type="slidenum">
              <a:rPr lang="en-US" smtClean="0"/>
              <a:pPr/>
              <a:t>‹#›</a:t>
            </a:fld>
            <a:endParaRPr lang="en-US" dirty="0"/>
          </a:p>
        </p:txBody>
      </p:sp>
      <p:pic>
        <p:nvPicPr>
          <p:cNvPr id="12" name="Picture 2" descr="C:\Users\wwarodom\Desktop\CoE-logo.gif"/>
          <p:cNvPicPr>
            <a:picLocks noChangeAspect="1" noChangeArrowheads="1"/>
          </p:cNvPicPr>
          <p:nvPr userDrawn="1"/>
        </p:nvPicPr>
        <p:blipFill>
          <a:blip r:embed="rId2" cstate="print"/>
          <a:srcRect/>
          <a:stretch>
            <a:fillRect/>
          </a:stretch>
        </p:blipFill>
        <p:spPr bwMode="auto">
          <a:xfrm>
            <a:off x="696225" y="6067125"/>
            <a:ext cx="734036" cy="685800"/>
          </a:xfrm>
          <a:prstGeom prst="rect">
            <a:avLst/>
          </a:prstGeom>
          <a:noFill/>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99FC46-03A7-4B61-BD34-CEF64651068D}" type="datetime1">
              <a:rPr lang="en-US" smtClean="0"/>
              <a:pPr/>
              <a:t>11/6/2020</a:t>
            </a:fld>
            <a:endParaRPr lang="en-US"/>
          </a:p>
        </p:txBody>
      </p:sp>
      <p:sp>
        <p:nvSpPr>
          <p:cNvPr id="5" name="Footer Placeholder 4"/>
          <p:cNvSpPr>
            <a:spLocks noGrp="1"/>
          </p:cNvSpPr>
          <p:nvPr>
            <p:ph type="ftr" sz="quarter" idx="11"/>
          </p:nvPr>
        </p:nvSpPr>
        <p:spPr/>
        <p:txBody>
          <a:bodyPr/>
          <a:lstStyle/>
          <a:p>
            <a:r>
              <a:rPr lang="en-US" smtClean="0"/>
              <a:t>242-306 Mobile and Wireless Computing</a:t>
            </a:r>
            <a:endParaRPr lang="en-US" dirty="0"/>
          </a:p>
        </p:txBody>
      </p:sp>
      <p:sp>
        <p:nvSpPr>
          <p:cNvPr id="6" name="Slide Number Placeholder 5"/>
          <p:cNvSpPr>
            <a:spLocks noGrp="1"/>
          </p:cNvSpPr>
          <p:nvPr>
            <p:ph type="sldNum" sz="quarter" idx="12"/>
          </p:nvPr>
        </p:nvSpPr>
        <p:spPr/>
        <p:txBody>
          <a:bodyPr/>
          <a:lstStyle/>
          <a:p>
            <a:fld id="{172A1E03-0BC7-43DF-9ED0-B4950C2250AC}" type="slidenum">
              <a:rPr lang="en-US" smtClean="0"/>
              <a:pPr/>
              <a:t>‹#›</a:t>
            </a:fld>
            <a:endParaRPr lang="en-US" sz="2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DD35709-44E3-4F9B-9849-88D067B151C7}" type="datetime1">
              <a:rPr lang="en-US" smtClean="0"/>
              <a:pPr/>
              <a:t>11/6/2020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smtClean="0"/>
              <a:t>242-306 Mobile and Wireless Computing</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56D702-C1CC-4808-B700-8071853D4844}" type="slidenum">
              <a:rPr lang="en-US" smtClean="0"/>
              <a:pPr/>
              <a:t>‹#›</a:t>
            </a:fld>
            <a:endParaRPr lang="en-US" sz="2000"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455085"/>
            <a:ext cx="8345488"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245472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64216D-56D1-49B7-A03B-EEFF00372666}" type="datetime1">
              <a:rPr lang="en-US" smtClean="0"/>
              <a:pPr/>
              <a:t>11/6/2020</a:t>
            </a:fld>
            <a:endParaRPr lang="en-US" sz="1400" dirty="0">
              <a:solidFill>
                <a:schemeClr val="tx2"/>
              </a:solidFill>
            </a:endParaRPr>
          </a:p>
        </p:txBody>
      </p:sp>
      <p:sp>
        <p:nvSpPr>
          <p:cNvPr id="9" name="Slide Number Placeholder 8"/>
          <p:cNvSpPr>
            <a:spLocks noGrp="1"/>
          </p:cNvSpPr>
          <p:nvPr>
            <p:ph type="sldNum" sz="quarter" idx="11"/>
          </p:nvPr>
        </p:nvSpPr>
        <p:spPr/>
        <p:txBody>
          <a:bodyPr/>
          <a:lstStyle/>
          <a:p>
            <a:fld id="{777DBB4F-1F53-437B-B5E5-7725B304CC3B}" type="slidenum">
              <a:rPr lang="en-US" smtClean="0"/>
              <a:pPr/>
              <a:t>‹#›</a:t>
            </a:fld>
            <a:endParaRPr lang="en-US" sz="2000" dirty="0"/>
          </a:p>
        </p:txBody>
      </p:sp>
      <p:sp>
        <p:nvSpPr>
          <p:cNvPr id="10" name="Footer Placeholder 9"/>
          <p:cNvSpPr>
            <a:spLocks noGrp="1"/>
          </p:cNvSpPr>
          <p:nvPr>
            <p:ph type="ftr" sz="quarter" idx="12"/>
          </p:nvPr>
        </p:nvSpPr>
        <p:spPr/>
        <p:txBody>
          <a:bodyPr/>
          <a:lstStyle/>
          <a:p>
            <a:r>
              <a:rPr lang="en-US" smtClean="0"/>
              <a:t>242-306 Mobile and Wireless Computing</a:t>
            </a:r>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7259777-27A5-4903-9E59-148DD66AD26C}" type="datetime1">
              <a:rPr lang="en-US" smtClean="0"/>
              <a:pPr/>
              <a:t>11/6/2020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041FB5D-350D-4DDD-8A34-0E414F51AE7B}" type="slidenum">
              <a:rPr lang="en-US" smtClean="0"/>
              <a:pPr/>
              <a:t>‹#›</a:t>
            </a:fld>
            <a:endParaRPr lang="en-US" sz="2000" dirty="0"/>
          </a:p>
        </p:txBody>
      </p:sp>
      <p:sp>
        <p:nvSpPr>
          <p:cNvPr id="14" name="Footer Placeholder 13"/>
          <p:cNvSpPr>
            <a:spLocks noGrp="1"/>
          </p:cNvSpPr>
          <p:nvPr>
            <p:ph type="ftr" sz="quarter" idx="12"/>
          </p:nvPr>
        </p:nvSpPr>
        <p:spPr/>
        <p:txBody>
          <a:bodyPr/>
          <a:lstStyle/>
          <a:p>
            <a:r>
              <a:rPr lang="en-US" smtClean="0"/>
              <a:t>242-306 Mobile and Wireless Computing</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060FC52-5C9D-4B6B-80D3-9A7DB4819509}" type="datetime1">
              <a:rPr lang="en-US" smtClean="0"/>
              <a:pPr/>
              <a:t>11/6/2020</a:t>
            </a:fld>
            <a:endParaRPr lang="en-US"/>
          </a:p>
        </p:txBody>
      </p:sp>
      <p:sp>
        <p:nvSpPr>
          <p:cNvPr id="10" name="Slide Number Placeholder 9"/>
          <p:cNvSpPr>
            <a:spLocks noGrp="1"/>
          </p:cNvSpPr>
          <p:nvPr>
            <p:ph type="sldNum" sz="quarter" idx="16"/>
          </p:nvPr>
        </p:nvSpPr>
        <p:spPr/>
        <p:txBody>
          <a:bodyPr rtlCol="0"/>
          <a:lstStyle/>
          <a:p>
            <a:fld id="{02428206-DC19-45F8-A10E-796721CFAA4F}" type="slidenum">
              <a:rPr lang="en-US" smtClean="0"/>
              <a:pPr/>
              <a:t>‹#›</a:t>
            </a:fld>
            <a:endParaRPr lang="en-US" sz="2000" dirty="0"/>
          </a:p>
        </p:txBody>
      </p:sp>
      <p:sp>
        <p:nvSpPr>
          <p:cNvPr id="12" name="Footer Placeholder 11"/>
          <p:cNvSpPr>
            <a:spLocks noGrp="1"/>
          </p:cNvSpPr>
          <p:nvPr>
            <p:ph type="ftr" sz="quarter" idx="17"/>
          </p:nvPr>
        </p:nvSpPr>
        <p:spPr/>
        <p:txBody>
          <a:bodyPr rtlCol="0"/>
          <a:lstStyle/>
          <a:p>
            <a:r>
              <a:rPr lang="en-US" smtClean="0"/>
              <a:t>242-306 Mobile and Wireless Computing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EA9066B-16A7-4C5D-9CA4-05818117D9F6}" type="datetime1">
              <a:rPr lang="en-US" smtClean="0"/>
              <a:pPr/>
              <a:t>11/6/2020</a:t>
            </a:fld>
            <a:endParaRPr lang="en-US"/>
          </a:p>
        </p:txBody>
      </p:sp>
      <p:sp>
        <p:nvSpPr>
          <p:cNvPr id="12" name="Slide Number Placeholder 11"/>
          <p:cNvSpPr>
            <a:spLocks noGrp="1"/>
          </p:cNvSpPr>
          <p:nvPr>
            <p:ph type="sldNum" sz="quarter" idx="16"/>
          </p:nvPr>
        </p:nvSpPr>
        <p:spPr/>
        <p:txBody>
          <a:bodyPr rtlCol="0"/>
          <a:lstStyle/>
          <a:p>
            <a:fld id="{D4EBE6E2-581F-4F9F-90A0-1F8847263EBC}" type="slidenum">
              <a:rPr lang="en-US" smtClean="0"/>
              <a:pPr/>
              <a:t>‹#›</a:t>
            </a:fld>
            <a:endParaRPr lang="en-US" sz="2000" dirty="0"/>
          </a:p>
        </p:txBody>
      </p:sp>
      <p:sp>
        <p:nvSpPr>
          <p:cNvPr id="14" name="Footer Placeholder 13"/>
          <p:cNvSpPr>
            <a:spLocks noGrp="1"/>
          </p:cNvSpPr>
          <p:nvPr>
            <p:ph type="ftr" sz="quarter" idx="17"/>
          </p:nvPr>
        </p:nvSpPr>
        <p:spPr/>
        <p:txBody>
          <a:bodyPr rtlCol="0"/>
          <a:lstStyle/>
          <a:p>
            <a:r>
              <a:rPr lang="en-US" smtClean="0"/>
              <a:t>242-306 Mobile and Wireless Computing</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EB0815-C295-403D-9242-79ACB10E680B}" type="datetime1">
              <a:rPr lang="en-US" smtClean="0"/>
              <a:pPr/>
              <a:t>11/6/2020</a:t>
            </a:fld>
            <a:endParaRPr lang="en-US"/>
          </a:p>
        </p:txBody>
      </p:sp>
      <p:sp>
        <p:nvSpPr>
          <p:cNvPr id="4" name="Footer Placeholder 3"/>
          <p:cNvSpPr>
            <a:spLocks noGrp="1"/>
          </p:cNvSpPr>
          <p:nvPr>
            <p:ph type="ftr" sz="quarter" idx="11"/>
          </p:nvPr>
        </p:nvSpPr>
        <p:spPr/>
        <p:txBody>
          <a:bodyPr/>
          <a:lstStyle/>
          <a:p>
            <a:r>
              <a:rPr lang="en-US" smtClean="0"/>
              <a:t>242-306 Mobile and Wireless Computing</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394B4A-E975-484A-BE51-38BA3E919170}" type="slidenum">
              <a:rPr lang="en-US" smtClean="0"/>
              <a:pPr/>
              <a:t>‹#›</a:t>
            </a:fld>
            <a:endParaRPr lang="en-US" sz="2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6A933-62A8-4F7C-ABF9-822B4A9F920C}" type="datetime1">
              <a:rPr lang="en-US" smtClean="0"/>
              <a:pPr/>
              <a:t>11/6/2020</a:t>
            </a:fld>
            <a:endParaRPr lang="en-US"/>
          </a:p>
        </p:txBody>
      </p:sp>
      <p:sp>
        <p:nvSpPr>
          <p:cNvPr id="3" name="Footer Placeholder 2"/>
          <p:cNvSpPr>
            <a:spLocks noGrp="1"/>
          </p:cNvSpPr>
          <p:nvPr>
            <p:ph type="ftr" sz="quarter" idx="11"/>
          </p:nvPr>
        </p:nvSpPr>
        <p:spPr/>
        <p:txBody>
          <a:bodyPr/>
          <a:lstStyle/>
          <a:p>
            <a:r>
              <a:rPr lang="en-US" smtClean="0"/>
              <a:t>242-306 Mobile and Wireless Computing</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FDC8790-31D3-493E-8B8A-33259BC327DE}" type="slidenum">
              <a:rPr lang="en-US" smtClean="0"/>
              <a:pPr/>
              <a:t>‹#›</a:t>
            </a:fld>
            <a:endParaRPr lang="en-US" sz="20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131576-14A7-4C2F-A818-80EE5D2CBABA}" type="datetime1">
              <a:rPr lang="en-US" smtClean="0"/>
              <a:pPr/>
              <a:t>11/6/2020</a:t>
            </a:fld>
            <a:endParaRPr lang="en-US"/>
          </a:p>
        </p:txBody>
      </p:sp>
      <p:sp>
        <p:nvSpPr>
          <p:cNvPr id="6" name="Footer Placeholder 5"/>
          <p:cNvSpPr>
            <a:spLocks noGrp="1"/>
          </p:cNvSpPr>
          <p:nvPr>
            <p:ph type="ftr" sz="quarter" idx="11"/>
          </p:nvPr>
        </p:nvSpPr>
        <p:spPr/>
        <p:txBody>
          <a:bodyPr/>
          <a:lstStyle/>
          <a:p>
            <a:r>
              <a:rPr lang="en-US" smtClean="0"/>
              <a:t>242-306 Mobile and Wireless Computing</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50FC9E1-1AE5-4539-B4E3-9091AE08A663}" type="slidenum">
              <a:rPr lang="en-US" smtClean="0"/>
              <a:pPr/>
              <a:t>‹#›</a:t>
            </a:fld>
            <a:endParaRPr lang="en-US" sz="2000"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A14FE6E-3279-47B4-A4E6-7BC00FE92DAD}" type="datetime1">
              <a:rPr lang="en-US" smtClean="0"/>
              <a:pPr/>
              <a:t>11/6/2020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AA788C7-3601-4B05-836F-5C0474E32527}" type="slidenum">
              <a:rPr lang="en-US" smtClean="0"/>
              <a:pPr/>
              <a:t>‹#›</a:t>
            </a:fld>
            <a:endParaRPr lang="en-US" sz="2000"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242-306 Mobile and Wireless Computing</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77648AB-60A3-41EA-832A-A0861B076BCF}" type="datetime1">
              <a:rPr lang="en-US" smtClean="0"/>
              <a:pPr/>
              <a:t>11/6/2020</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242-306 Mobile and Wireless Computing</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77DBB4F-1F53-437B-B5E5-7725B304CC3B}" type="slidenum">
              <a:rPr lang="en-US" smtClean="0"/>
              <a:pPr/>
              <a:t>‹#›</a:t>
            </a:fld>
            <a:endParaRPr lang="en-US" sz="2000" dirty="0"/>
          </a:p>
        </p:txBody>
      </p:sp>
      <p:pic>
        <p:nvPicPr>
          <p:cNvPr id="125954" name="Picture 2" descr="C:\Users\wwarodom\Desktop\CoE-logo.gif"/>
          <p:cNvPicPr>
            <a:picLocks noChangeAspect="1" noChangeArrowheads="1"/>
          </p:cNvPicPr>
          <p:nvPr userDrawn="1"/>
        </p:nvPicPr>
        <p:blipFill>
          <a:blip r:embed="rId14" cstate="print"/>
          <a:srcRect/>
          <a:stretch>
            <a:fillRect/>
          </a:stretch>
        </p:blipFill>
        <p:spPr bwMode="auto">
          <a:xfrm>
            <a:off x="118535" y="524936"/>
            <a:ext cx="434363" cy="405819"/>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isco.com/c/en/us/products/collateral/wireless/white-paper-c11-740788.html" TargetMode="External"/><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609600" y="1600200"/>
            <a:ext cx="8001000" cy="1600200"/>
          </a:xfrm>
        </p:spPr>
        <p:txBody>
          <a:bodyPr>
            <a:normAutofit fontScale="90000"/>
          </a:bodyPr>
          <a:lstStyle/>
          <a:p>
            <a:r>
              <a:rPr lang="en-US" sz="3600" b="1" dirty="0" smtClean="0"/>
              <a:t>Chapter 8</a:t>
            </a:r>
            <a:br>
              <a:rPr lang="en-US" sz="3600" b="1" dirty="0" smtClean="0"/>
            </a:br>
            <a:r>
              <a:rPr lang="en-US" sz="3600" b="1" dirty="0" smtClean="0"/>
              <a:t>High speed wireless LAN and security</a:t>
            </a:r>
          </a:p>
        </p:txBody>
      </p:sp>
      <p:sp>
        <p:nvSpPr>
          <p:cNvPr id="4" name="Rectangle 3"/>
          <p:cNvSpPr/>
          <p:nvPr/>
        </p:nvSpPr>
        <p:spPr>
          <a:xfrm>
            <a:off x="609600" y="4114800"/>
            <a:ext cx="7543800" cy="646331"/>
          </a:xfrm>
          <a:prstGeom prst="rect">
            <a:avLst/>
          </a:prstGeom>
        </p:spPr>
        <p:txBody>
          <a:bodyPr wrap="square">
            <a:spAutoFit/>
          </a:bodyPr>
          <a:lstStyle/>
          <a:p>
            <a:r>
              <a:rPr lang="en-US" sz="1800" b="1" i="1" dirty="0" smtClean="0"/>
              <a:t>Reference:</a:t>
            </a:r>
            <a:r>
              <a:rPr lang="en-US" sz="1800" i="1" dirty="0" smtClean="0"/>
              <a:t> Jorge </a:t>
            </a:r>
            <a:r>
              <a:rPr lang="en-US" sz="1800" i="1" dirty="0" err="1" smtClean="0"/>
              <a:t>Olenewa</a:t>
            </a:r>
            <a:r>
              <a:rPr lang="en-US" sz="1800" i="1" dirty="0" smtClean="0"/>
              <a:t>, Guide to Wireless Communications, 3</a:t>
            </a:r>
            <a:r>
              <a:rPr lang="en-US" sz="1800" i="1" baseline="30000" dirty="0" smtClean="0"/>
              <a:t>rd</a:t>
            </a:r>
            <a:r>
              <a:rPr lang="en-US" sz="1800" i="1" dirty="0" smtClean="0"/>
              <a:t> edition, ISBN-13: 9781111307318, 2013</a:t>
            </a:r>
            <a:endParaRPr lang="en-US" sz="1800" i="1" dirty="0"/>
          </a:p>
        </p:txBody>
      </p:sp>
      <p:sp>
        <p:nvSpPr>
          <p:cNvPr id="6" name="Rectangle 5"/>
          <p:cNvSpPr/>
          <p:nvPr/>
        </p:nvSpPr>
        <p:spPr>
          <a:xfrm>
            <a:off x="3657600" y="4462790"/>
            <a:ext cx="1951175" cy="261610"/>
          </a:xfrm>
          <a:prstGeom prst="rect">
            <a:avLst/>
          </a:prstGeom>
        </p:spPr>
        <p:txBody>
          <a:bodyPr wrap="none">
            <a:spAutoFit/>
          </a:bodyPr>
          <a:lstStyle/>
          <a:p>
            <a:r>
              <a:rPr lang="en-US" sz="1100" b="1" kern="1200" dirty="0" smtClean="0">
                <a:solidFill>
                  <a:schemeClr val="tx1"/>
                </a:solidFill>
                <a:effectLst/>
                <a:latin typeface="Arial" charset="0"/>
                <a:ea typeface="ＭＳ Ｐゴシック" pitchFamily="-110" charset="-128"/>
                <a:cs typeface="+mn-cs"/>
              </a:rPr>
              <a:t>© Cengage Learning  2014</a:t>
            </a:r>
            <a:endParaRPr lang="en-US" sz="1100" b="1" kern="1200" dirty="0">
              <a:solidFill>
                <a:schemeClr val="tx1"/>
              </a:solidFill>
              <a:effectLst/>
              <a:latin typeface="Arial" charset="0"/>
              <a:ea typeface="ＭＳ Ｐゴシック" pitchFamily="-110" charset="-128"/>
              <a:cs typeface="+mn-cs"/>
            </a:endParaRPr>
          </a:p>
        </p:txBody>
      </p:sp>
      <p:sp>
        <p:nvSpPr>
          <p:cNvPr id="7" name="Subtitle 6"/>
          <p:cNvSpPr>
            <a:spLocks noGrp="1"/>
          </p:cNvSpPr>
          <p:nvPr>
            <p:ph type="subTitle" idx="1"/>
          </p:nvPr>
        </p:nvSpPr>
        <p:spPr/>
        <p:txBody>
          <a:bodyPr>
            <a:normAutofit fontScale="62500" lnSpcReduction="20000"/>
          </a:bodyPr>
          <a:lstStyle/>
          <a:p>
            <a:r>
              <a:rPr lang="en-US" b="1" dirty="0" smtClean="0"/>
              <a:t>Department of Computer Engineering, Faculty of Engineering</a:t>
            </a:r>
            <a:br>
              <a:rPr lang="en-US" b="1" dirty="0" smtClean="0"/>
            </a:br>
            <a:r>
              <a:rPr lang="en-US" b="1" dirty="0" smtClean="0"/>
              <a:t>Prince of </a:t>
            </a:r>
            <a:r>
              <a:rPr lang="en-US" b="1" dirty="0" err="1" smtClean="0"/>
              <a:t>Songkla</a:t>
            </a:r>
            <a:r>
              <a:rPr lang="en-US" b="1" dirty="0" smtClean="0"/>
              <a:t> University, </a:t>
            </a:r>
            <a:r>
              <a:rPr lang="en-US" b="1" dirty="0" err="1" smtClean="0"/>
              <a:t>Phuket</a:t>
            </a:r>
            <a:r>
              <a:rPr lang="en-US" b="1" dirty="0" smtClean="0"/>
              <a:t> Campus</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1026"/>
          <p:cNvSpPr>
            <a:spLocks noGrp="1" noChangeArrowheads="1"/>
          </p:cNvSpPr>
          <p:nvPr>
            <p:ph type="title"/>
          </p:nvPr>
        </p:nvSpPr>
        <p:spPr>
          <a:xfrm>
            <a:off x="533400" y="76200"/>
            <a:ext cx="8077200" cy="1295400"/>
          </a:xfrm>
        </p:spPr>
        <p:txBody>
          <a:bodyPr>
            <a:normAutofit/>
          </a:bodyPr>
          <a:lstStyle/>
          <a:p>
            <a:r>
              <a:rPr lang="en-US" sz="3600" dirty="0"/>
              <a:t>Orthogonal Frequency Division Multiplexing</a:t>
            </a:r>
          </a:p>
        </p:txBody>
      </p:sp>
      <p:sp>
        <p:nvSpPr>
          <p:cNvPr id="814083" name="Rectangle 1027"/>
          <p:cNvSpPr>
            <a:spLocks noGrp="1" noChangeArrowheads="1"/>
          </p:cNvSpPr>
          <p:nvPr>
            <p:ph type="body" idx="1"/>
          </p:nvPr>
        </p:nvSpPr>
        <p:spPr>
          <a:xfrm>
            <a:off x="457200" y="1905000"/>
            <a:ext cx="8229600" cy="4343400"/>
          </a:xfrm>
        </p:spPr>
        <p:txBody>
          <a:bodyPr>
            <a:normAutofit fontScale="92500" lnSpcReduction="10000"/>
          </a:bodyPr>
          <a:lstStyle/>
          <a:p>
            <a:r>
              <a:rPr lang="en-US" dirty="0"/>
              <a:t>Multipath distortion</a:t>
            </a:r>
          </a:p>
          <a:p>
            <a:pPr lvl="1"/>
            <a:r>
              <a:rPr lang="en-US" dirty="0"/>
              <a:t>Receiving device gets the signal from several different directions at different times</a:t>
            </a:r>
          </a:p>
          <a:p>
            <a:pPr lvl="2"/>
            <a:r>
              <a:rPr lang="en-US" dirty="0"/>
              <a:t>Must wait until all reflections are received</a:t>
            </a:r>
          </a:p>
          <a:p>
            <a:r>
              <a:rPr lang="en-US" dirty="0"/>
              <a:t>802.11a solves this problems using OFDM</a:t>
            </a:r>
          </a:p>
          <a:p>
            <a:r>
              <a:rPr lang="en-US" dirty="0"/>
              <a:t>Orthogonal Frequency Division Multiplexing (OFDM)</a:t>
            </a:r>
          </a:p>
          <a:p>
            <a:pPr lvl="1"/>
            <a:r>
              <a:rPr lang="en-US" dirty="0"/>
              <a:t>Splits a high-speed digital signal into several slower signals running in parallel</a:t>
            </a:r>
          </a:p>
          <a:p>
            <a:pPr lvl="1"/>
            <a:r>
              <a:rPr lang="en-US" dirty="0"/>
              <a:t>Sends the transmission in parallel across several </a:t>
            </a:r>
            <a:r>
              <a:rPr lang="en-US" dirty="0" smtClean="0"/>
              <a:t>lower-speed, narrower frequency </a:t>
            </a:r>
            <a:r>
              <a:rPr lang="en-US" dirty="0"/>
              <a:t>channels</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10</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5350" y="4724400"/>
            <a:ext cx="6011967" cy="338554"/>
          </a:xfrm>
          <a:prstGeom prst="rect">
            <a:avLst/>
          </a:prstGeom>
          <a:noFill/>
        </p:spPr>
        <p:txBody>
          <a:bodyPr wrap="none" rtlCol="0">
            <a:spAutoFit/>
          </a:bodyPr>
          <a:lstStyle/>
          <a:p>
            <a:r>
              <a:rPr lang="en-US" sz="1600" b="1" dirty="0" smtClean="0">
                <a:solidFill>
                  <a:schemeClr val="tx1"/>
                </a:solidFill>
                <a:latin typeface="+mn-lt"/>
              </a:rPr>
              <a:t>Figure 8-4 </a:t>
            </a:r>
            <a:r>
              <a:rPr lang="en-US" sz="1600" dirty="0" smtClean="0">
                <a:solidFill>
                  <a:schemeClr val="tx1"/>
                </a:solidFill>
                <a:latin typeface="+mn-lt"/>
              </a:rPr>
              <a:t>Transmitting on multiple subchannels simultaneously</a:t>
            </a:r>
            <a:endParaRPr lang="en-US" sz="1600" dirty="0">
              <a:solidFill>
                <a:schemeClr val="tx1"/>
              </a:solidFill>
              <a:latin typeface="+mn-lt"/>
            </a:endParaRPr>
          </a:p>
        </p:txBody>
      </p:sp>
      <p:pic>
        <p:nvPicPr>
          <p:cNvPr id="4098" name="Picture 2" descr="C:\Users\Julie\Documents\DropBox\InstructorManuals\GuidetoWireless\Figures\07318_ch08\07318_ch08_f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09800"/>
            <a:ext cx="7638668" cy="18621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FDC8790-31D3-493E-8B8A-33259BC327DE}" type="slidenum">
              <a:rPr lang="en-US" smtClean="0"/>
              <a:pPr/>
              <a:t>11</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125" y="5147846"/>
            <a:ext cx="6192721" cy="338554"/>
          </a:xfrm>
          <a:prstGeom prst="rect">
            <a:avLst/>
          </a:prstGeom>
          <a:noFill/>
        </p:spPr>
        <p:txBody>
          <a:bodyPr wrap="none" rtlCol="0">
            <a:spAutoFit/>
          </a:bodyPr>
          <a:lstStyle/>
          <a:p>
            <a:r>
              <a:rPr lang="en-US" sz="1600" b="1" dirty="0" smtClean="0">
                <a:solidFill>
                  <a:schemeClr val="tx1"/>
                </a:solidFill>
                <a:latin typeface="+mn-lt"/>
              </a:rPr>
              <a:t>Figure 8-5 </a:t>
            </a:r>
            <a:r>
              <a:rPr lang="en-US" sz="1600" dirty="0" smtClean="0">
                <a:solidFill>
                  <a:schemeClr val="tx1"/>
                </a:solidFill>
                <a:latin typeface="+mn-lt"/>
              </a:rPr>
              <a:t>Comparison of OFDM and single channel transmission</a:t>
            </a:r>
            <a:endParaRPr lang="en-US" sz="1600" dirty="0">
              <a:solidFill>
                <a:schemeClr val="tx1"/>
              </a:solidFill>
              <a:latin typeface="+mn-lt"/>
            </a:endParaRPr>
          </a:p>
        </p:txBody>
      </p:sp>
      <p:pic>
        <p:nvPicPr>
          <p:cNvPr id="5122" name="Picture 2" descr="C:\Users\Julie\Documents\DropBox\InstructorManuals\GuidetoWireless\Figures\07318_ch08\07318_ch08_f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447800"/>
            <a:ext cx="6372173" cy="31242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FDC8790-31D3-493E-8B8A-33259BC327DE}" type="slidenum">
              <a:rPr lang="en-US" smtClean="0"/>
              <a:pPr/>
              <a:t>12</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1026"/>
          <p:cNvSpPr>
            <a:spLocks noGrp="1" noChangeArrowheads="1"/>
          </p:cNvSpPr>
          <p:nvPr>
            <p:ph type="title"/>
          </p:nvPr>
        </p:nvSpPr>
        <p:spPr>
          <a:xfrm>
            <a:off x="533400" y="152400"/>
            <a:ext cx="8077200" cy="1143000"/>
          </a:xfrm>
        </p:spPr>
        <p:txBody>
          <a:bodyPr>
            <a:noAutofit/>
          </a:bodyPr>
          <a:lstStyle/>
          <a:p>
            <a:r>
              <a:rPr lang="en-US" sz="3600" dirty="0"/>
              <a:t>Orthogonal Frequency Division Multiplexing </a:t>
            </a:r>
          </a:p>
        </p:txBody>
      </p:sp>
      <p:sp>
        <p:nvSpPr>
          <p:cNvPr id="896003" name="Rectangle 1027"/>
          <p:cNvSpPr>
            <a:spLocks noGrp="1" noChangeArrowheads="1"/>
          </p:cNvSpPr>
          <p:nvPr>
            <p:ph type="body" idx="1"/>
          </p:nvPr>
        </p:nvSpPr>
        <p:spPr>
          <a:xfrm>
            <a:off x="457200" y="1905000"/>
            <a:ext cx="8229600" cy="4343400"/>
          </a:xfrm>
        </p:spPr>
        <p:txBody>
          <a:bodyPr/>
          <a:lstStyle/>
          <a:p>
            <a:r>
              <a:rPr lang="en-US" dirty="0"/>
              <a:t>OFDM uses 48 of the 52 subchannels for data</a:t>
            </a:r>
          </a:p>
          <a:p>
            <a:r>
              <a:rPr lang="en-US" dirty="0"/>
              <a:t>Modulation techniques</a:t>
            </a:r>
          </a:p>
          <a:p>
            <a:pPr lvl="1"/>
            <a:r>
              <a:rPr lang="en-US" dirty="0"/>
              <a:t>At 6 Mbps, phase shift keying (PSK)</a:t>
            </a:r>
          </a:p>
          <a:p>
            <a:pPr lvl="1"/>
            <a:r>
              <a:rPr lang="en-US" dirty="0"/>
              <a:t>At 12 Mbps, quadrature phase shift keying (QPSK)</a:t>
            </a:r>
          </a:p>
          <a:p>
            <a:pPr lvl="1"/>
            <a:r>
              <a:rPr lang="en-US" dirty="0"/>
              <a:t>At 24 Mbps, 16-level quadrature amplitude modulation (16-QAM)</a:t>
            </a:r>
          </a:p>
          <a:p>
            <a:pPr lvl="1"/>
            <a:r>
              <a:rPr lang="en-US" dirty="0"/>
              <a:t>At 54 Mbps, 64-level quadrature amplitude modulation (64-QAM</a:t>
            </a:r>
            <a:r>
              <a:rPr lang="en-US" dirty="0" smtClean="0"/>
              <a:t>)</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13</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870" y="4648200"/>
            <a:ext cx="4267515" cy="338554"/>
          </a:xfrm>
          <a:prstGeom prst="rect">
            <a:avLst/>
          </a:prstGeom>
          <a:noFill/>
        </p:spPr>
        <p:txBody>
          <a:bodyPr wrap="none" rtlCol="0">
            <a:spAutoFit/>
          </a:bodyPr>
          <a:lstStyle/>
          <a:p>
            <a:r>
              <a:rPr lang="en-US" sz="1600" b="1" dirty="0" smtClean="0">
                <a:solidFill>
                  <a:schemeClr val="tx1"/>
                </a:solidFill>
                <a:latin typeface="+mn-lt"/>
              </a:rPr>
              <a:t>Figure 8-6 </a:t>
            </a:r>
            <a:r>
              <a:rPr lang="en-US" sz="1600" dirty="0" smtClean="0">
                <a:solidFill>
                  <a:schemeClr val="tx1"/>
                </a:solidFill>
                <a:latin typeface="+mn-lt"/>
              </a:rPr>
              <a:t>Quadrature amplitude modulation</a:t>
            </a:r>
            <a:endParaRPr lang="en-US" sz="1600" dirty="0">
              <a:solidFill>
                <a:schemeClr val="tx1"/>
              </a:solidFill>
              <a:latin typeface="+mn-lt"/>
            </a:endParaRPr>
          </a:p>
        </p:txBody>
      </p:sp>
      <p:pic>
        <p:nvPicPr>
          <p:cNvPr id="6146" name="Picture 2" descr="C:\Users\Julie\Documents\DropBox\InstructorManuals\GuidetoWireless\Figures\07318_ch08\07318_ch08_f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47800"/>
            <a:ext cx="5640457"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FDC8790-31D3-493E-8B8A-33259BC327DE}" type="slidenum">
              <a:rPr lang="en-US" smtClean="0"/>
              <a:pPr/>
              <a:t>14</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8038" y="5147846"/>
            <a:ext cx="5955476" cy="338554"/>
          </a:xfrm>
          <a:prstGeom prst="rect">
            <a:avLst/>
          </a:prstGeom>
          <a:noFill/>
        </p:spPr>
        <p:txBody>
          <a:bodyPr wrap="none" rtlCol="0">
            <a:spAutoFit/>
          </a:bodyPr>
          <a:lstStyle/>
          <a:p>
            <a:r>
              <a:rPr lang="en-US" sz="1600" b="1" dirty="0" smtClean="0">
                <a:solidFill>
                  <a:schemeClr val="tx1"/>
                </a:solidFill>
                <a:latin typeface="+mn-lt"/>
              </a:rPr>
              <a:t>Figure 8-7 </a:t>
            </a:r>
            <a:r>
              <a:rPr lang="fr-FR" sz="1600" dirty="0">
                <a:solidFill>
                  <a:schemeClr val="tx1"/>
                </a:solidFill>
                <a:latin typeface="+mn-lt"/>
              </a:rPr>
              <a:t>16-level quadrature amplitude modulation (16-QAM)</a:t>
            </a:r>
            <a:endParaRPr lang="en-US" sz="1600" dirty="0">
              <a:solidFill>
                <a:schemeClr val="tx1"/>
              </a:solidFill>
              <a:latin typeface="+mn-lt"/>
            </a:endParaRPr>
          </a:p>
        </p:txBody>
      </p:sp>
      <p:pic>
        <p:nvPicPr>
          <p:cNvPr id="7170" name="Picture 2" descr="C:\Users\Julie\Documents\DropBox\InstructorManuals\GuidetoWireless\Figures\07318_ch08\07318_ch08_f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1676" y="1146079"/>
            <a:ext cx="4648200" cy="355612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FDC8790-31D3-493E-8B8A-33259BC327DE}" type="slidenum">
              <a:rPr lang="en-US" smtClean="0"/>
              <a:pPr/>
              <a:t>15</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399" y="5161494"/>
            <a:ext cx="6003567" cy="338554"/>
          </a:xfrm>
          <a:prstGeom prst="rect">
            <a:avLst/>
          </a:prstGeom>
          <a:noFill/>
        </p:spPr>
        <p:txBody>
          <a:bodyPr wrap="none" rtlCol="0">
            <a:spAutoFit/>
          </a:bodyPr>
          <a:lstStyle/>
          <a:p>
            <a:r>
              <a:rPr lang="en-US" sz="1600" b="1" dirty="0" smtClean="0">
                <a:solidFill>
                  <a:schemeClr val="tx1"/>
                </a:solidFill>
                <a:latin typeface="+mn-lt"/>
              </a:rPr>
              <a:t>Figure 8-8 </a:t>
            </a:r>
            <a:r>
              <a:rPr lang="en-US" sz="1600" dirty="0" smtClean="0">
                <a:solidFill>
                  <a:schemeClr val="tx1"/>
                </a:solidFill>
                <a:latin typeface="+mn-lt"/>
              </a:rPr>
              <a:t>64-level quadrature amplitude modulation (64-QAM)</a:t>
            </a:r>
            <a:endParaRPr lang="en-US" sz="1600" dirty="0">
              <a:solidFill>
                <a:schemeClr val="tx1"/>
              </a:solidFill>
              <a:latin typeface="+mn-lt"/>
            </a:endParaRPr>
          </a:p>
        </p:txBody>
      </p:sp>
      <p:pic>
        <p:nvPicPr>
          <p:cNvPr id="8194" name="Picture 2" descr="C:\Users\Julie\Documents\DropBox\InstructorManuals\GuidetoWireless\Figures\07318_ch08\07318_ch08_f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838200"/>
            <a:ext cx="5241567" cy="399999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FDC8790-31D3-493E-8B8A-33259BC327DE}" type="slidenum">
              <a:rPr lang="en-US" smtClean="0"/>
              <a:pPr/>
              <a:t>16</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533400" y="76200"/>
            <a:ext cx="8077200" cy="1295400"/>
          </a:xfrm>
        </p:spPr>
        <p:txBody>
          <a:bodyPr/>
          <a:lstStyle/>
          <a:p>
            <a:r>
              <a:rPr lang="en-US" dirty="0"/>
              <a:t>Error Correction in 802.11a</a:t>
            </a:r>
          </a:p>
        </p:txBody>
      </p:sp>
      <p:sp>
        <p:nvSpPr>
          <p:cNvPr id="777219" name="Rectangle 3"/>
          <p:cNvSpPr>
            <a:spLocks noGrp="1" noChangeArrowheads="1"/>
          </p:cNvSpPr>
          <p:nvPr>
            <p:ph type="body" idx="1"/>
          </p:nvPr>
        </p:nvSpPr>
        <p:spPr>
          <a:xfrm>
            <a:off x="457200" y="1828800"/>
            <a:ext cx="8229600" cy="4343400"/>
          </a:xfrm>
        </p:spPr>
        <p:txBody>
          <a:bodyPr>
            <a:normAutofit lnSpcReduction="10000"/>
          </a:bodyPr>
          <a:lstStyle/>
          <a:p>
            <a:r>
              <a:rPr lang="en-US" dirty="0"/>
              <a:t>Number of errors is significantly reduced</a:t>
            </a:r>
          </a:p>
          <a:p>
            <a:pPr lvl="1"/>
            <a:r>
              <a:rPr lang="en-US" dirty="0"/>
              <a:t>Due to the nature of 802.11a transmissions</a:t>
            </a:r>
          </a:p>
          <a:p>
            <a:r>
              <a:rPr lang="en-US" dirty="0"/>
              <a:t>Because transmissions are sent over parallel subcarriers</a:t>
            </a:r>
          </a:p>
          <a:p>
            <a:pPr lvl="1"/>
            <a:r>
              <a:rPr lang="en-US" dirty="0"/>
              <a:t>Radio interference from outside sources is minimized</a:t>
            </a:r>
          </a:p>
          <a:p>
            <a:r>
              <a:rPr lang="en-US" dirty="0"/>
              <a:t>Forward Error Correction (FEC) transmits </a:t>
            </a:r>
            <a:r>
              <a:rPr lang="en-US" dirty="0" smtClean="0"/>
              <a:t>extra bits per byte of data</a:t>
            </a:r>
            <a:endParaRPr lang="en-US" dirty="0"/>
          </a:p>
          <a:p>
            <a:pPr lvl="1"/>
            <a:r>
              <a:rPr lang="en-US" dirty="0"/>
              <a:t>Eliminates the need to retransmit if an error occurs, which saves </a:t>
            </a:r>
            <a:r>
              <a:rPr lang="en-US" dirty="0" smtClean="0"/>
              <a:t>time, increases throughput</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17</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33400" y="76200"/>
            <a:ext cx="8077200" cy="1295400"/>
          </a:xfrm>
        </p:spPr>
        <p:txBody>
          <a:bodyPr/>
          <a:lstStyle/>
          <a:p>
            <a:r>
              <a:rPr lang="en-US" dirty="0"/>
              <a:t>802.11a PHY Layer</a:t>
            </a:r>
          </a:p>
        </p:txBody>
      </p:sp>
      <p:sp>
        <p:nvSpPr>
          <p:cNvPr id="676867" name="Rectangle 3"/>
          <p:cNvSpPr>
            <a:spLocks noGrp="1" noChangeArrowheads="1"/>
          </p:cNvSpPr>
          <p:nvPr>
            <p:ph type="body" idx="1"/>
          </p:nvPr>
        </p:nvSpPr>
        <p:spPr>
          <a:xfrm>
            <a:off x="457200" y="1905000"/>
            <a:ext cx="8229600" cy="4343400"/>
          </a:xfrm>
        </p:spPr>
        <p:txBody>
          <a:bodyPr>
            <a:normAutofit lnSpcReduction="10000"/>
          </a:bodyPr>
          <a:lstStyle/>
          <a:p>
            <a:r>
              <a:rPr lang="en-US" dirty="0"/>
              <a:t>The 802.11a PHY layer is divided into two parts</a:t>
            </a:r>
          </a:p>
          <a:p>
            <a:pPr lvl="1"/>
            <a:r>
              <a:rPr lang="en-US" dirty="0"/>
              <a:t>Physical Medium Dependent (PMD) sublayer</a:t>
            </a:r>
          </a:p>
          <a:p>
            <a:pPr lvl="2"/>
            <a:r>
              <a:rPr lang="en-US" dirty="0" smtClean="0"/>
              <a:t>Defines the </a:t>
            </a:r>
            <a:r>
              <a:rPr lang="en-US" dirty="0"/>
              <a:t>characteristics of the wireless medium</a:t>
            </a:r>
          </a:p>
          <a:p>
            <a:pPr lvl="2"/>
            <a:r>
              <a:rPr lang="en-US" dirty="0"/>
              <a:t>Defines the method for transmitting and receiving data through that medium</a:t>
            </a:r>
          </a:p>
          <a:p>
            <a:pPr lvl="1"/>
            <a:r>
              <a:rPr lang="en-US" dirty="0"/>
              <a:t>Physical Layer Convergence Procedure (PLCP)</a:t>
            </a:r>
          </a:p>
          <a:p>
            <a:pPr lvl="2"/>
            <a:r>
              <a:rPr lang="en-US" dirty="0" smtClean="0"/>
              <a:t>Based on OFDM instead of DSSS</a:t>
            </a:r>
          </a:p>
          <a:p>
            <a:pPr lvl="2"/>
            <a:r>
              <a:rPr lang="en-US" dirty="0" smtClean="0"/>
              <a:t>Reformats </a:t>
            </a:r>
            <a:r>
              <a:rPr lang="en-US" dirty="0"/>
              <a:t>the data received from the MAC layer into a frame that the PMD sublayer can transmit</a:t>
            </a:r>
          </a:p>
          <a:p>
            <a:pPr lvl="2"/>
            <a:r>
              <a:rPr lang="en-US" dirty="0" smtClean="0"/>
              <a:t>Determines </a:t>
            </a:r>
            <a:r>
              <a:rPr lang="en-US" dirty="0"/>
              <a:t>when </a:t>
            </a:r>
            <a:r>
              <a:rPr lang="en-US" dirty="0" smtClean="0"/>
              <a:t>the medium is free so data </a:t>
            </a:r>
            <a:r>
              <a:rPr lang="en-US" dirty="0"/>
              <a:t>can be sent</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18</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76260" y="4876800"/>
            <a:ext cx="3120021" cy="338554"/>
          </a:xfrm>
          <a:prstGeom prst="rect">
            <a:avLst/>
          </a:prstGeom>
          <a:noFill/>
        </p:spPr>
        <p:txBody>
          <a:bodyPr wrap="none" rtlCol="0">
            <a:spAutoFit/>
          </a:bodyPr>
          <a:lstStyle/>
          <a:p>
            <a:r>
              <a:rPr lang="en-US" sz="1600" b="1" dirty="0" smtClean="0">
                <a:solidFill>
                  <a:schemeClr val="tx1"/>
                </a:solidFill>
                <a:latin typeface="+mn-lt"/>
              </a:rPr>
              <a:t>Figure 8-9 </a:t>
            </a:r>
            <a:r>
              <a:rPr lang="en-US" sz="1600" dirty="0" smtClean="0">
                <a:solidFill>
                  <a:schemeClr val="tx1"/>
                </a:solidFill>
                <a:latin typeface="+mn-lt"/>
              </a:rPr>
              <a:t>802.11a PLCP frame</a:t>
            </a:r>
            <a:endParaRPr lang="en-US" sz="1600" dirty="0">
              <a:solidFill>
                <a:schemeClr val="tx1"/>
              </a:solidFill>
              <a:latin typeface="+mn-lt"/>
            </a:endParaRPr>
          </a:p>
        </p:txBody>
      </p:sp>
      <p:pic>
        <p:nvPicPr>
          <p:cNvPr id="9218" name="Picture 2" descr="C:\Users\Julie\Documents\DropBox\InstructorManuals\GuidetoWireless\Figures\07318_ch08\07318_ch08_f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340" y="1905000"/>
            <a:ext cx="7277862" cy="26241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FDC8790-31D3-493E-8B8A-33259BC327DE}" type="slidenum">
              <a:rPr lang="en-US" smtClean="0"/>
              <a:pPr/>
              <a:t>19</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Objectives</a:t>
            </a:r>
          </a:p>
        </p:txBody>
      </p:sp>
      <p:sp>
        <p:nvSpPr>
          <p:cNvPr id="3075" name="Rectangle 3"/>
          <p:cNvSpPr>
            <a:spLocks noGrp="1" noChangeArrowheads="1"/>
          </p:cNvSpPr>
          <p:nvPr>
            <p:ph type="body" idx="1"/>
          </p:nvPr>
        </p:nvSpPr>
        <p:spPr>
          <a:xfrm>
            <a:off x="457200" y="1676400"/>
            <a:ext cx="8305800" cy="4572000"/>
          </a:xfrm>
        </p:spPr>
        <p:txBody>
          <a:bodyPr>
            <a:normAutofit fontScale="92500"/>
          </a:bodyPr>
          <a:lstStyle/>
          <a:p>
            <a:r>
              <a:rPr lang="en-US" dirty="0"/>
              <a:t>Describe how IEEE 802.11a networks function and how they differ from 802.11 networks</a:t>
            </a:r>
          </a:p>
          <a:p>
            <a:r>
              <a:rPr lang="en-US" dirty="0"/>
              <a:t>Outline how 802.11g enhances 802.11b networks</a:t>
            </a:r>
          </a:p>
          <a:p>
            <a:r>
              <a:rPr lang="en-US" dirty="0"/>
              <a:t>Discuss the 802.11n, 802.11ac, and 802.11ad amendments to the </a:t>
            </a:r>
            <a:r>
              <a:rPr lang="en-US" dirty="0" smtClean="0"/>
              <a:t>standard</a:t>
            </a:r>
          </a:p>
          <a:p>
            <a:r>
              <a:rPr lang="en-US" dirty="0" smtClean="0"/>
              <a:t>Explain </a:t>
            </a:r>
            <a:r>
              <a:rPr lang="en-US" dirty="0"/>
              <a:t>how the use of wireless bridges and wireless switches expands the functionality and management of WLANs</a:t>
            </a:r>
          </a:p>
          <a:p>
            <a:r>
              <a:rPr lang="en-US" dirty="0"/>
              <a:t>List </a:t>
            </a:r>
            <a:r>
              <a:rPr lang="en-US" dirty="0" smtClean="0"/>
              <a:t>the security </a:t>
            </a:r>
            <a:r>
              <a:rPr lang="en-US" dirty="0"/>
              <a:t>features and issues </a:t>
            </a:r>
            <a:r>
              <a:rPr lang="en-US" dirty="0" smtClean="0"/>
              <a:t>with </a:t>
            </a:r>
            <a:r>
              <a:rPr lang="en-US" dirty="0"/>
              <a:t>IEEE 802.11 networks </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2</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1026"/>
          <p:cNvSpPr>
            <a:spLocks noGrp="1" noChangeArrowheads="1"/>
          </p:cNvSpPr>
          <p:nvPr>
            <p:ph type="title"/>
          </p:nvPr>
        </p:nvSpPr>
        <p:spPr>
          <a:xfrm>
            <a:off x="533400" y="76200"/>
            <a:ext cx="8077200" cy="1295400"/>
          </a:xfrm>
        </p:spPr>
        <p:txBody>
          <a:bodyPr/>
          <a:lstStyle/>
          <a:p>
            <a:r>
              <a:rPr lang="en-US" dirty="0"/>
              <a:t>802.11a PHY Layer </a:t>
            </a:r>
          </a:p>
        </p:txBody>
      </p:sp>
      <p:sp>
        <p:nvSpPr>
          <p:cNvPr id="904195" name="Rectangle 1027"/>
          <p:cNvSpPr>
            <a:spLocks noGrp="1" noChangeArrowheads="1"/>
          </p:cNvSpPr>
          <p:nvPr>
            <p:ph type="body" idx="1"/>
          </p:nvPr>
        </p:nvSpPr>
        <p:spPr>
          <a:xfrm>
            <a:off x="457200" y="1905000"/>
            <a:ext cx="8229600" cy="4343400"/>
          </a:xfrm>
        </p:spPr>
        <p:txBody>
          <a:bodyPr/>
          <a:lstStyle/>
          <a:p>
            <a:r>
              <a:rPr lang="en-US" dirty="0"/>
              <a:t>802.11a networks have a shorter range of coverage</a:t>
            </a:r>
          </a:p>
          <a:p>
            <a:pPr lvl="1"/>
            <a:r>
              <a:rPr lang="en-US" dirty="0"/>
              <a:t>Approximately 225 </a:t>
            </a:r>
            <a:r>
              <a:rPr lang="en-US" dirty="0" smtClean="0"/>
              <a:t>feet (70 meters)</a:t>
            </a:r>
            <a:endParaRPr lang="en-US" dirty="0"/>
          </a:p>
          <a:p>
            <a:pPr lvl="1"/>
            <a:r>
              <a:rPr lang="en-US" dirty="0"/>
              <a:t>Compared to 375 </a:t>
            </a:r>
            <a:r>
              <a:rPr lang="en-US" dirty="0" smtClean="0"/>
              <a:t>feet (114 meters) </a:t>
            </a:r>
            <a:r>
              <a:rPr lang="en-US" dirty="0"/>
              <a:t>for an </a:t>
            </a:r>
            <a:r>
              <a:rPr lang="en-US" dirty="0" smtClean="0"/>
              <a:t>802.11b WLAN </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20</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a:xfrm>
            <a:off x="533400" y="76200"/>
            <a:ext cx="8077200" cy="1295400"/>
          </a:xfrm>
        </p:spPr>
        <p:txBody>
          <a:bodyPr/>
          <a:lstStyle/>
          <a:p>
            <a:r>
              <a:rPr lang="en-US" dirty="0"/>
              <a:t>IEEE 802.11g</a:t>
            </a:r>
          </a:p>
        </p:txBody>
      </p:sp>
      <p:sp>
        <p:nvSpPr>
          <p:cNvPr id="781315" name="Rectangle 3"/>
          <p:cNvSpPr>
            <a:spLocks noGrp="1" noChangeArrowheads="1"/>
          </p:cNvSpPr>
          <p:nvPr>
            <p:ph type="body" idx="1"/>
          </p:nvPr>
        </p:nvSpPr>
        <p:spPr>
          <a:xfrm>
            <a:off x="457200" y="1905000"/>
            <a:ext cx="8229600" cy="4343400"/>
          </a:xfrm>
        </p:spPr>
        <p:txBody>
          <a:bodyPr>
            <a:normAutofit fontScale="92500" lnSpcReduction="20000"/>
          </a:bodyPr>
          <a:lstStyle/>
          <a:p>
            <a:r>
              <a:rPr lang="en-US" dirty="0" smtClean="0"/>
              <a:t>Operates </a:t>
            </a:r>
            <a:r>
              <a:rPr lang="en-US" dirty="0"/>
              <a:t>in the same frequency band as </a:t>
            </a:r>
            <a:r>
              <a:rPr lang="en-US" dirty="0" smtClean="0"/>
              <a:t>802.11b</a:t>
            </a:r>
          </a:p>
          <a:p>
            <a:r>
              <a:rPr lang="en-US" dirty="0" smtClean="0"/>
              <a:t>Follows the same specifications for 802.11b</a:t>
            </a:r>
          </a:p>
          <a:p>
            <a:r>
              <a:rPr lang="en-US" dirty="0" smtClean="0"/>
              <a:t>Standard outlines two mandatory transmission modes along with two optional modes</a:t>
            </a:r>
          </a:p>
          <a:p>
            <a:r>
              <a:rPr lang="en-US" dirty="0" smtClean="0"/>
              <a:t>Mandatory transmission modes</a:t>
            </a:r>
          </a:p>
          <a:p>
            <a:pPr lvl="1"/>
            <a:r>
              <a:rPr lang="en-US" dirty="0" smtClean="0"/>
              <a:t>Same mode used by 802.11b and must support the rates of 1, 2, 5.5, and 11 Mbps</a:t>
            </a:r>
          </a:p>
          <a:p>
            <a:pPr lvl="1"/>
            <a:r>
              <a:rPr lang="en-US" dirty="0" smtClean="0"/>
              <a:t>Same OFDM mode used by 802.11a but in the same frequency band used by 802.11b</a:t>
            </a:r>
          </a:p>
          <a:p>
            <a:r>
              <a:rPr lang="en-US" dirty="0" smtClean="0"/>
              <a:t>Number of channels available with 802.11g is three</a:t>
            </a:r>
          </a:p>
          <a:p>
            <a:pPr lvl="1"/>
            <a:r>
              <a:rPr lang="en-US" dirty="0" smtClean="0"/>
              <a:t>Compared with eight channels for 802.11a</a:t>
            </a:r>
          </a:p>
          <a:p>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21</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533400" y="228600"/>
            <a:ext cx="8077200" cy="1066800"/>
          </a:xfrm>
        </p:spPr>
        <p:txBody>
          <a:bodyPr>
            <a:normAutofit fontScale="90000"/>
          </a:bodyPr>
          <a:lstStyle/>
          <a:p>
            <a:r>
              <a:rPr lang="en-US" sz="4000" dirty="0" smtClean="0"/>
              <a:t>IEEE 802.11n and Other Amendments</a:t>
            </a:r>
            <a:endParaRPr lang="en-US" sz="4000" dirty="0"/>
          </a:p>
        </p:txBody>
      </p:sp>
      <p:sp>
        <p:nvSpPr>
          <p:cNvPr id="301059" name="Rectangle 3"/>
          <p:cNvSpPr>
            <a:spLocks noGrp="1" noChangeArrowheads="1"/>
          </p:cNvSpPr>
          <p:nvPr>
            <p:ph type="body" idx="1"/>
          </p:nvPr>
        </p:nvSpPr>
        <p:spPr>
          <a:xfrm>
            <a:off x="457200" y="1828800"/>
            <a:ext cx="8305800" cy="4343400"/>
          </a:xfrm>
        </p:spPr>
        <p:txBody>
          <a:bodyPr/>
          <a:lstStyle/>
          <a:p>
            <a:r>
              <a:rPr lang="en-US" dirty="0" smtClean="0"/>
              <a:t>IEEE 802.11n</a:t>
            </a:r>
          </a:p>
          <a:p>
            <a:pPr lvl="1"/>
            <a:r>
              <a:rPr lang="en-US" dirty="0" smtClean="0"/>
              <a:t>Ratified end of 2009</a:t>
            </a:r>
          </a:p>
          <a:p>
            <a:pPr lvl="1"/>
            <a:r>
              <a:rPr lang="en-US" dirty="0" smtClean="0"/>
              <a:t>Uses multiple radios and antennas in each device</a:t>
            </a:r>
          </a:p>
          <a:p>
            <a:pPr lvl="1"/>
            <a:r>
              <a:rPr lang="en-US" dirty="0" smtClean="0"/>
              <a:t>Works in 2.4 and 5 GHz bands; backward compatible with 802.11</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22</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533400" y="76200"/>
            <a:ext cx="8077200" cy="1295400"/>
          </a:xfrm>
        </p:spPr>
        <p:txBody>
          <a:bodyPr/>
          <a:lstStyle/>
          <a:p>
            <a:r>
              <a:rPr lang="en-US" dirty="0"/>
              <a:t>IEEE </a:t>
            </a:r>
            <a:r>
              <a:rPr lang="en-US" dirty="0" smtClean="0"/>
              <a:t>802.11n</a:t>
            </a:r>
            <a:endParaRPr lang="en-US" dirty="0"/>
          </a:p>
        </p:txBody>
      </p:sp>
      <p:sp>
        <p:nvSpPr>
          <p:cNvPr id="820227" name="Rectangle 3"/>
          <p:cNvSpPr>
            <a:spLocks noGrp="1" noChangeArrowheads="1"/>
          </p:cNvSpPr>
          <p:nvPr>
            <p:ph type="body" idx="1"/>
          </p:nvPr>
        </p:nvSpPr>
        <p:spPr>
          <a:xfrm>
            <a:off x="457200" y="1828800"/>
            <a:ext cx="8305800" cy="4343400"/>
          </a:xfrm>
        </p:spPr>
        <p:txBody>
          <a:bodyPr>
            <a:normAutofit fontScale="92500"/>
          </a:bodyPr>
          <a:lstStyle/>
          <a:p>
            <a:r>
              <a:rPr lang="en-US" dirty="0" smtClean="0"/>
              <a:t>Multiple-input and multiple-output (MIMO)</a:t>
            </a:r>
            <a:endParaRPr lang="en-US" dirty="0"/>
          </a:p>
          <a:p>
            <a:pPr lvl="1"/>
            <a:r>
              <a:rPr lang="en-US" dirty="0" smtClean="0"/>
              <a:t>Based on using multiple radios and antennas</a:t>
            </a:r>
          </a:p>
          <a:p>
            <a:pPr lvl="1"/>
            <a:r>
              <a:rPr lang="en-US" dirty="0" smtClean="0"/>
              <a:t>Prior to 802.11n, two antennas were used for </a:t>
            </a:r>
            <a:r>
              <a:rPr lang="en-US" b="1" dirty="0" smtClean="0"/>
              <a:t>antenna diversity</a:t>
            </a:r>
            <a:r>
              <a:rPr lang="en-US" dirty="0" smtClean="0"/>
              <a:t> – antenna with the </a:t>
            </a:r>
            <a:r>
              <a:rPr lang="en-US" u="sng" dirty="0" smtClean="0"/>
              <a:t>strongest signal</a:t>
            </a:r>
            <a:r>
              <a:rPr lang="en-US" dirty="0" smtClean="0"/>
              <a:t> is used</a:t>
            </a:r>
          </a:p>
          <a:p>
            <a:pPr lvl="1"/>
            <a:r>
              <a:rPr lang="en-US" dirty="0" smtClean="0"/>
              <a:t>802.11n MIMO devices employ </a:t>
            </a:r>
            <a:r>
              <a:rPr lang="en-US" u="sng" dirty="0" smtClean="0"/>
              <a:t>beamforming</a:t>
            </a:r>
            <a:r>
              <a:rPr lang="en-US" dirty="0" smtClean="0"/>
              <a:t> to </a:t>
            </a:r>
            <a:r>
              <a:rPr lang="en-US" u="sng" dirty="0" smtClean="0"/>
              <a:t>direct transmissions</a:t>
            </a:r>
            <a:r>
              <a:rPr lang="en-US" dirty="0" smtClean="0"/>
              <a:t> to the device </a:t>
            </a:r>
            <a:r>
              <a:rPr lang="en-US" u="sng" dirty="0" smtClean="0"/>
              <a:t>from which a frame was received</a:t>
            </a:r>
          </a:p>
          <a:p>
            <a:pPr lvl="1"/>
            <a:r>
              <a:rPr lang="en-US" dirty="0" smtClean="0"/>
              <a:t>802.11n MIMO also uses </a:t>
            </a:r>
            <a:r>
              <a:rPr lang="en-US" b="1" dirty="0" smtClean="0"/>
              <a:t>spatial multiplexing </a:t>
            </a:r>
            <a:r>
              <a:rPr lang="en-US" dirty="0" smtClean="0"/>
              <a:t>- frames are </a:t>
            </a:r>
            <a:r>
              <a:rPr lang="en-US" u="sng" dirty="0" smtClean="0"/>
              <a:t>broken up</a:t>
            </a:r>
            <a:r>
              <a:rPr lang="en-US" dirty="0" smtClean="0"/>
              <a:t> and sent in multiple parts from different radios</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23</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521" y="5147846"/>
            <a:ext cx="6899646" cy="338554"/>
          </a:xfrm>
          <a:prstGeom prst="rect">
            <a:avLst/>
          </a:prstGeom>
          <a:noFill/>
        </p:spPr>
        <p:txBody>
          <a:bodyPr wrap="none" rtlCol="0">
            <a:spAutoFit/>
          </a:bodyPr>
          <a:lstStyle/>
          <a:p>
            <a:r>
              <a:rPr lang="en-US" sz="1600" b="1" dirty="0" smtClean="0">
                <a:solidFill>
                  <a:schemeClr val="tx1"/>
                </a:solidFill>
                <a:latin typeface="+mn-lt"/>
              </a:rPr>
              <a:t>Figure 8-13 </a:t>
            </a:r>
            <a:r>
              <a:rPr lang="en-US" sz="1600" dirty="0" smtClean="0">
                <a:solidFill>
                  <a:schemeClr val="tx1"/>
                </a:solidFill>
                <a:latin typeface="+mn-lt"/>
              </a:rPr>
              <a:t>Spatial multiplexing sending multiple (spatial) streams of data</a:t>
            </a:r>
            <a:endParaRPr lang="en-US" sz="1600" dirty="0">
              <a:solidFill>
                <a:schemeClr val="tx1"/>
              </a:solidFill>
              <a:latin typeface="+mn-lt"/>
            </a:endParaRPr>
          </a:p>
        </p:txBody>
      </p:sp>
      <p:pic>
        <p:nvPicPr>
          <p:cNvPr id="13314" name="Picture 2" descr="C:\Users\Julie\Documents\DropBox\InstructorManuals\GuidetoWireless\Figures\07318_ch08\07318_ch08_f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657350"/>
            <a:ext cx="5870689" cy="306705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normAutofit fontScale="85000" lnSpcReduction="20000"/>
          </a:bodyPr>
          <a:lstStyle/>
          <a:p>
            <a:fld id="{777DBB4F-1F53-437B-B5E5-7725B304CC3B}" type="slidenum">
              <a:rPr lang="en-US" smtClean="0"/>
              <a:pPr/>
              <a:t>24</a:t>
            </a:fld>
            <a:endParaRPr lang="en-US" sz="2000" dirty="0"/>
          </a:p>
        </p:txBody>
      </p:sp>
      <p:sp>
        <p:nvSpPr>
          <p:cNvPr id="8" name="Footer Placeholder 7"/>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691561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533400" y="76200"/>
            <a:ext cx="8077200" cy="1295400"/>
          </a:xfrm>
        </p:spPr>
        <p:txBody>
          <a:bodyPr/>
          <a:lstStyle/>
          <a:p>
            <a:r>
              <a:rPr lang="en-US" dirty="0"/>
              <a:t>IEEE </a:t>
            </a:r>
            <a:r>
              <a:rPr lang="en-US" dirty="0" smtClean="0"/>
              <a:t>802.11n</a:t>
            </a:r>
            <a:endParaRPr lang="en-US" dirty="0"/>
          </a:p>
        </p:txBody>
      </p:sp>
      <p:sp>
        <p:nvSpPr>
          <p:cNvPr id="820227" name="Rectangle 3"/>
          <p:cNvSpPr>
            <a:spLocks noGrp="1" noChangeArrowheads="1"/>
          </p:cNvSpPr>
          <p:nvPr>
            <p:ph type="body" idx="1"/>
          </p:nvPr>
        </p:nvSpPr>
        <p:spPr>
          <a:xfrm>
            <a:off x="457200" y="1828800"/>
            <a:ext cx="8305800" cy="1828800"/>
          </a:xfrm>
        </p:spPr>
        <p:txBody>
          <a:bodyPr>
            <a:normAutofit lnSpcReduction="10000"/>
          </a:bodyPr>
          <a:lstStyle/>
          <a:p>
            <a:r>
              <a:rPr lang="en-US" dirty="0" smtClean="0"/>
              <a:t>Up to 4 transmitters and 4 receivers</a:t>
            </a:r>
          </a:p>
          <a:p>
            <a:pPr lvl="1"/>
            <a:r>
              <a:rPr lang="en-US" dirty="0" smtClean="0"/>
              <a:t>Max transmission speed of 600 Mbps</a:t>
            </a:r>
          </a:p>
          <a:p>
            <a:pPr lvl="1"/>
            <a:r>
              <a:rPr lang="en-US" dirty="0" smtClean="0"/>
              <a:t>Configurations such as 2x3 (2 transmitters and 3 receivers) and 3x3 (3 of each) exist</a:t>
            </a:r>
            <a:endParaRPr lang="en-US" dirty="0"/>
          </a:p>
        </p:txBody>
      </p:sp>
      <p:sp>
        <p:nvSpPr>
          <p:cNvPr id="6" name="TextBox 5"/>
          <p:cNvSpPr txBox="1"/>
          <p:nvPr/>
        </p:nvSpPr>
        <p:spPr>
          <a:xfrm>
            <a:off x="2683326" y="5835961"/>
            <a:ext cx="3433119" cy="338554"/>
          </a:xfrm>
          <a:prstGeom prst="rect">
            <a:avLst/>
          </a:prstGeom>
          <a:noFill/>
        </p:spPr>
        <p:txBody>
          <a:bodyPr wrap="none" rtlCol="0">
            <a:spAutoFit/>
          </a:bodyPr>
          <a:lstStyle/>
          <a:p>
            <a:r>
              <a:rPr lang="en-US" sz="1600" b="1" dirty="0" smtClean="0">
                <a:solidFill>
                  <a:schemeClr val="tx1"/>
                </a:solidFill>
                <a:latin typeface="+mn-lt"/>
              </a:rPr>
              <a:t>Figure 8-14 </a:t>
            </a:r>
            <a:r>
              <a:rPr lang="en-US" sz="1600" dirty="0" smtClean="0">
                <a:solidFill>
                  <a:schemeClr val="tx1"/>
                </a:solidFill>
                <a:latin typeface="+mn-lt"/>
              </a:rPr>
              <a:t>802.11n MIMO devices</a:t>
            </a:r>
            <a:endParaRPr lang="en-US" sz="1600" dirty="0">
              <a:solidFill>
                <a:schemeClr val="tx1"/>
              </a:solidFill>
              <a:latin typeface="+mn-lt"/>
            </a:endParaRPr>
          </a:p>
        </p:txBody>
      </p:sp>
      <p:pic>
        <p:nvPicPr>
          <p:cNvPr id="14338" name="Picture 2" descr="C:\Users\Julie\Documents\DropBox\InstructorManuals\GuidetoWireless\Figures\07318_ch08\07318_ch08_f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546" y="3581400"/>
            <a:ext cx="4334680" cy="19812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1"/>
          </p:nvPr>
        </p:nvSpPr>
        <p:spPr/>
        <p:txBody>
          <a:bodyPr>
            <a:normAutofit fontScale="85000" lnSpcReduction="20000"/>
          </a:bodyPr>
          <a:lstStyle/>
          <a:p>
            <a:fld id="{777DBB4F-1F53-437B-B5E5-7725B304CC3B}" type="slidenum">
              <a:rPr lang="en-US" smtClean="0"/>
              <a:pPr/>
              <a:t>25</a:t>
            </a:fld>
            <a:endParaRPr lang="en-US" sz="2000" dirty="0"/>
          </a:p>
        </p:txBody>
      </p:sp>
      <p:sp>
        <p:nvSpPr>
          <p:cNvPr id="9" name="Footer Placeholder 8"/>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4118283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533400" y="76200"/>
            <a:ext cx="8077200" cy="1295400"/>
          </a:xfrm>
        </p:spPr>
        <p:txBody>
          <a:bodyPr/>
          <a:lstStyle/>
          <a:p>
            <a:r>
              <a:rPr lang="en-US" dirty="0"/>
              <a:t>IEEE </a:t>
            </a:r>
            <a:r>
              <a:rPr lang="en-US" dirty="0" smtClean="0"/>
              <a:t>802.11n</a:t>
            </a:r>
            <a:endParaRPr lang="en-US" dirty="0"/>
          </a:p>
        </p:txBody>
      </p:sp>
      <p:sp>
        <p:nvSpPr>
          <p:cNvPr id="820227" name="Rectangle 3"/>
          <p:cNvSpPr>
            <a:spLocks noGrp="1" noChangeArrowheads="1"/>
          </p:cNvSpPr>
          <p:nvPr>
            <p:ph type="body" idx="1"/>
          </p:nvPr>
        </p:nvSpPr>
        <p:spPr>
          <a:xfrm>
            <a:off x="457200" y="1828800"/>
            <a:ext cx="8305800" cy="4267200"/>
          </a:xfrm>
        </p:spPr>
        <p:txBody>
          <a:bodyPr/>
          <a:lstStyle/>
          <a:p>
            <a:r>
              <a:rPr lang="en-US" dirty="0" smtClean="0"/>
              <a:t>Channel configuration</a:t>
            </a:r>
          </a:p>
          <a:p>
            <a:pPr lvl="1"/>
            <a:r>
              <a:rPr lang="en-US" dirty="0" smtClean="0"/>
              <a:t>Uses more bandwidth than other standards</a:t>
            </a:r>
          </a:p>
          <a:p>
            <a:pPr lvl="2"/>
            <a:r>
              <a:rPr lang="en-US" dirty="0" smtClean="0"/>
              <a:t>Can use 22 or 20 MHz to communicate with 802.11b (DSSS) or 802.11g/n (OFDM) devices</a:t>
            </a:r>
          </a:p>
          <a:p>
            <a:pPr lvl="2"/>
            <a:r>
              <a:rPr lang="en-US" dirty="0" smtClean="0"/>
              <a:t>Uses 40 MHz for High Throughput (HT); 300 to 600 Mbps</a:t>
            </a:r>
          </a:p>
          <a:p>
            <a:pPr lvl="1"/>
            <a:r>
              <a:rPr lang="en-US" dirty="0" smtClean="0"/>
              <a:t>Support DSSS and OFDM</a:t>
            </a:r>
          </a:p>
          <a:p>
            <a:pPr lvl="1"/>
            <a:r>
              <a:rPr lang="en-US" dirty="0" smtClean="0"/>
              <a:t>802.11n supports channel bonding – two channels are combined into on 40 MHz channel</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26</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2361541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5559" y="5757446"/>
            <a:ext cx="3883564" cy="338554"/>
          </a:xfrm>
          <a:prstGeom prst="rect">
            <a:avLst/>
          </a:prstGeom>
          <a:noFill/>
        </p:spPr>
        <p:txBody>
          <a:bodyPr wrap="none" rtlCol="0">
            <a:spAutoFit/>
          </a:bodyPr>
          <a:lstStyle/>
          <a:p>
            <a:r>
              <a:rPr lang="en-US" sz="1600" b="1" dirty="0" smtClean="0">
                <a:solidFill>
                  <a:schemeClr val="tx1"/>
                </a:solidFill>
                <a:latin typeface="+mn-lt"/>
              </a:rPr>
              <a:t>Figure 8-15 </a:t>
            </a:r>
            <a:r>
              <a:rPr lang="en-US" sz="1600" dirty="0" smtClean="0">
                <a:solidFill>
                  <a:schemeClr val="tx1"/>
                </a:solidFill>
                <a:latin typeface="+mn-lt"/>
              </a:rPr>
              <a:t>Channel bonding in 802.11n</a:t>
            </a:r>
            <a:endParaRPr lang="en-US" sz="1600" dirty="0">
              <a:solidFill>
                <a:schemeClr val="tx1"/>
              </a:solidFill>
              <a:latin typeface="+mn-lt"/>
            </a:endParaRPr>
          </a:p>
        </p:txBody>
      </p:sp>
      <p:pic>
        <p:nvPicPr>
          <p:cNvPr id="15362" name="Picture 2" descr="C:\Users\Julie\Documents\DropBox\InstructorManuals\GuidetoWireless\Figures\07318_ch08\07318_ch08_f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43062"/>
            <a:ext cx="5794282" cy="39957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normAutofit fontScale="85000" lnSpcReduction="20000"/>
          </a:bodyPr>
          <a:lstStyle/>
          <a:p>
            <a:fld id="{777DBB4F-1F53-437B-B5E5-7725B304CC3B}" type="slidenum">
              <a:rPr lang="en-US" smtClean="0"/>
              <a:pPr/>
              <a:t>27</a:t>
            </a:fld>
            <a:endParaRPr lang="en-US" sz="2000" dirty="0"/>
          </a:p>
        </p:txBody>
      </p:sp>
      <p:sp>
        <p:nvSpPr>
          <p:cNvPr id="8" name="Footer Placeholder 7"/>
          <p:cNvSpPr>
            <a:spLocks noGrp="1"/>
          </p:cNvSpPr>
          <p:nvPr>
            <p:ph type="ftr" sz="quarter" idx="12"/>
          </p:nvPr>
        </p:nvSpPr>
        <p:spPr/>
        <p:txBody>
          <a:bodyPr/>
          <a:lstStyle/>
          <a:p>
            <a:r>
              <a:rPr lang="en-US" smtClean="0"/>
              <a:t>242-306 Mobile and Wireless Computing</a:t>
            </a:r>
            <a:endParaRPr lang="en-US" dirty="0"/>
          </a:p>
        </p:txBody>
      </p:sp>
      <p:sp>
        <p:nvSpPr>
          <p:cNvPr id="9" name="Rectangle 2"/>
          <p:cNvSpPr>
            <a:spLocks noGrp="1" noChangeArrowheads="1"/>
          </p:cNvSpPr>
          <p:nvPr>
            <p:ph type="title"/>
          </p:nvPr>
        </p:nvSpPr>
        <p:spPr>
          <a:xfrm>
            <a:off x="533400" y="76200"/>
            <a:ext cx="8077200" cy="1295400"/>
          </a:xfrm>
        </p:spPr>
        <p:txBody>
          <a:bodyPr/>
          <a:lstStyle/>
          <a:p>
            <a:r>
              <a:rPr lang="en-US" dirty="0"/>
              <a:t>IEEE </a:t>
            </a:r>
            <a:r>
              <a:rPr lang="en-US" dirty="0" smtClean="0"/>
              <a:t>802.11n</a:t>
            </a:r>
            <a:endParaRPr lang="en-US" dirty="0"/>
          </a:p>
        </p:txBody>
      </p:sp>
    </p:spTree>
    <p:extLst>
      <p:ext uri="{BB962C8B-B14F-4D97-AF65-F5344CB8AC3E}">
        <p14:creationId xmlns:p14="http://schemas.microsoft.com/office/powerpoint/2010/main" val="3704928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533400" y="76200"/>
            <a:ext cx="8077200" cy="1295400"/>
          </a:xfrm>
        </p:spPr>
        <p:txBody>
          <a:bodyPr/>
          <a:lstStyle/>
          <a:p>
            <a:r>
              <a:rPr lang="en-US" dirty="0"/>
              <a:t>IEEE </a:t>
            </a:r>
            <a:r>
              <a:rPr lang="en-US" dirty="0" smtClean="0"/>
              <a:t>802.11n</a:t>
            </a:r>
            <a:endParaRPr lang="en-US" dirty="0"/>
          </a:p>
        </p:txBody>
      </p:sp>
      <p:sp>
        <p:nvSpPr>
          <p:cNvPr id="820227" name="Rectangle 3"/>
          <p:cNvSpPr>
            <a:spLocks noGrp="1" noChangeArrowheads="1"/>
          </p:cNvSpPr>
          <p:nvPr>
            <p:ph type="body" idx="1"/>
          </p:nvPr>
        </p:nvSpPr>
        <p:spPr>
          <a:xfrm>
            <a:off x="457200" y="1828800"/>
            <a:ext cx="8305800" cy="4267200"/>
          </a:xfrm>
        </p:spPr>
        <p:txBody>
          <a:bodyPr>
            <a:normAutofit fontScale="77500" lnSpcReduction="20000"/>
          </a:bodyPr>
          <a:lstStyle/>
          <a:p>
            <a:r>
              <a:rPr lang="en-US" dirty="0" smtClean="0"/>
              <a:t>Guard interval</a:t>
            </a:r>
          </a:p>
          <a:p>
            <a:pPr lvl="1"/>
            <a:r>
              <a:rPr lang="en-US" dirty="0" smtClean="0"/>
              <a:t>In non-HT transmissions, delay is required at the end of each frame to allow reflected signals to arrive</a:t>
            </a:r>
          </a:p>
          <a:p>
            <a:pPr lvl="2"/>
            <a:r>
              <a:rPr lang="en-US" dirty="0" smtClean="0"/>
              <a:t>The delay is called the </a:t>
            </a:r>
            <a:r>
              <a:rPr lang="en-US" b="1" dirty="0" smtClean="0"/>
              <a:t>guard interval</a:t>
            </a:r>
            <a:endParaRPr lang="en-US" dirty="0" smtClean="0"/>
          </a:p>
          <a:p>
            <a:pPr lvl="2"/>
            <a:r>
              <a:rPr lang="en-US" dirty="0" smtClean="0"/>
              <a:t>Prevents </a:t>
            </a:r>
            <a:r>
              <a:rPr lang="en-US" b="1" dirty="0" smtClean="0"/>
              <a:t>intersymbol interference (ISI)</a:t>
            </a:r>
          </a:p>
          <a:p>
            <a:r>
              <a:rPr lang="en-US" dirty="0" smtClean="0"/>
              <a:t>Modulation and coding scheme (MCS)</a:t>
            </a:r>
          </a:p>
          <a:p>
            <a:pPr lvl="1"/>
            <a:r>
              <a:rPr lang="en-US" dirty="0" smtClean="0"/>
              <a:t>Nine different factors define the data rates</a:t>
            </a:r>
          </a:p>
          <a:p>
            <a:pPr lvl="2"/>
            <a:r>
              <a:rPr lang="en-US" dirty="0" smtClean="0"/>
              <a:t>Examples: number of spatial streams, GI, FEC coding etc.</a:t>
            </a:r>
          </a:p>
          <a:p>
            <a:r>
              <a:rPr lang="en-US" dirty="0" smtClean="0"/>
              <a:t>HT PHY Layer</a:t>
            </a:r>
          </a:p>
          <a:p>
            <a:pPr lvl="1"/>
            <a:r>
              <a:rPr lang="en-US" dirty="0" smtClean="0"/>
              <a:t>Supports 3 frame formats</a:t>
            </a:r>
          </a:p>
          <a:p>
            <a:pPr lvl="2"/>
            <a:r>
              <a:rPr lang="en-US" dirty="0" smtClean="0"/>
              <a:t>1 – (non-HT) when communicating with 802.11a/g devices (54 mbps)</a:t>
            </a:r>
          </a:p>
          <a:p>
            <a:pPr lvl="2"/>
            <a:r>
              <a:rPr lang="en-US" dirty="0" smtClean="0"/>
              <a:t>2 – (mixed-HT) when used in mixed HT and legacy devices (802.11/b)</a:t>
            </a:r>
          </a:p>
          <a:p>
            <a:pPr lvl="2"/>
            <a:r>
              <a:rPr lang="en-US" dirty="0" smtClean="0"/>
              <a:t>3 </a:t>
            </a:r>
            <a:r>
              <a:rPr lang="en-US" smtClean="0"/>
              <a:t>– (greenfield) </a:t>
            </a:r>
            <a:r>
              <a:rPr lang="en-US" dirty="0" smtClean="0"/>
              <a:t>802.11n only</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28</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3206687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533400" y="76200"/>
            <a:ext cx="8077200" cy="1295400"/>
          </a:xfrm>
        </p:spPr>
        <p:txBody>
          <a:bodyPr/>
          <a:lstStyle/>
          <a:p>
            <a:r>
              <a:rPr lang="en-US" dirty="0"/>
              <a:t>IEEE </a:t>
            </a:r>
            <a:r>
              <a:rPr lang="en-US" dirty="0" smtClean="0"/>
              <a:t>802.11n</a:t>
            </a:r>
            <a:endParaRPr lang="en-US" dirty="0"/>
          </a:p>
        </p:txBody>
      </p:sp>
      <p:sp>
        <p:nvSpPr>
          <p:cNvPr id="820227" name="Rectangle 3"/>
          <p:cNvSpPr>
            <a:spLocks noGrp="1" noChangeArrowheads="1"/>
          </p:cNvSpPr>
          <p:nvPr>
            <p:ph type="body" idx="1"/>
          </p:nvPr>
        </p:nvSpPr>
        <p:spPr>
          <a:xfrm>
            <a:off x="457200" y="1828800"/>
            <a:ext cx="8305800" cy="4267200"/>
          </a:xfrm>
        </p:spPr>
        <p:txBody>
          <a:bodyPr>
            <a:normAutofit lnSpcReduction="10000"/>
          </a:bodyPr>
          <a:lstStyle/>
          <a:p>
            <a:r>
              <a:rPr lang="en-US" dirty="0" smtClean="0"/>
              <a:t>HT MAC Sublayer</a:t>
            </a:r>
          </a:p>
          <a:p>
            <a:pPr lvl="1"/>
            <a:r>
              <a:rPr lang="en-US" dirty="0" smtClean="0"/>
              <a:t>Enhancements to increase throughput and power management</a:t>
            </a:r>
          </a:p>
          <a:p>
            <a:pPr lvl="2"/>
            <a:r>
              <a:rPr lang="en-US" u="sng" dirty="0" smtClean="0"/>
              <a:t>Frame aggregation</a:t>
            </a:r>
            <a:r>
              <a:rPr lang="en-US" dirty="0" smtClean="0"/>
              <a:t> – combines multiple MAC frames into one PHY frame to reduce overhead</a:t>
            </a:r>
          </a:p>
          <a:p>
            <a:pPr lvl="2"/>
            <a:r>
              <a:rPr lang="en-US" dirty="0" smtClean="0"/>
              <a:t>Two new power management methods</a:t>
            </a:r>
          </a:p>
          <a:p>
            <a:pPr lvl="3"/>
            <a:r>
              <a:rPr lang="en-US" dirty="0" smtClean="0"/>
              <a:t>Spatial multiplexing power save mode (SMPS)</a:t>
            </a:r>
          </a:p>
          <a:p>
            <a:pPr lvl="4"/>
            <a:r>
              <a:rPr lang="en-US" dirty="0" smtClean="0"/>
              <a:t>Devices turn off all but one radio.</a:t>
            </a:r>
          </a:p>
          <a:p>
            <a:pPr lvl="4"/>
            <a:r>
              <a:rPr lang="en-US" dirty="0" smtClean="0"/>
              <a:t>AP can wakup devices (similar to previous power saving)</a:t>
            </a:r>
          </a:p>
          <a:p>
            <a:pPr lvl="3"/>
            <a:r>
              <a:rPr lang="en-US" dirty="0" smtClean="0"/>
              <a:t>Power save multi-poll (PSMP)</a:t>
            </a:r>
          </a:p>
          <a:p>
            <a:pPr lvl="4"/>
            <a:r>
              <a:rPr lang="en-US" dirty="0" smtClean="0"/>
              <a:t>Similar with SMPS, but using RTS frame sent by AP</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29</a:t>
            </a:fld>
            <a:endParaRPr lang="en-US" sz="2000" dirty="0"/>
          </a:p>
        </p:txBody>
      </p:sp>
      <p:sp>
        <p:nvSpPr>
          <p:cNvPr id="7" name="Footer Placeholder 6"/>
          <p:cNvSpPr>
            <a:spLocks noGrp="1"/>
          </p:cNvSpPr>
          <p:nvPr>
            <p:ph type="ftr" sz="quarter" idx="12"/>
          </p:nvPr>
        </p:nvSpPr>
        <p:spPr/>
        <p:txBody>
          <a:bodyPr/>
          <a:lstStyle/>
          <a:p>
            <a:r>
              <a:rPr lang="en-US" dirty="0" smtClean="0"/>
              <a:t>242-306 Mobile and Wireless Computing</a:t>
            </a:r>
            <a:endParaRPr lang="en-US" dirty="0"/>
          </a:p>
        </p:txBody>
      </p:sp>
    </p:spTree>
    <p:extLst>
      <p:ext uri="{BB962C8B-B14F-4D97-AF65-F5344CB8AC3E}">
        <p14:creationId xmlns:p14="http://schemas.microsoft.com/office/powerpoint/2010/main" val="4038701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noAutofit/>
          </a:bodyPr>
          <a:lstStyle/>
          <a:p>
            <a:r>
              <a:rPr lang="en-US" b="1" dirty="0" smtClean="0"/>
              <a:t>IEEE 802.11a</a:t>
            </a:r>
          </a:p>
          <a:p>
            <a:r>
              <a:rPr lang="en-US" b="1" dirty="0" smtClean="0"/>
              <a:t>IEEE 802.11g</a:t>
            </a:r>
          </a:p>
          <a:p>
            <a:r>
              <a:rPr lang="en-US" b="1" dirty="0" smtClean="0"/>
              <a:t>IEEE 802.11n 	</a:t>
            </a:r>
          </a:p>
          <a:p>
            <a:r>
              <a:rPr lang="en-US" b="1" dirty="0" smtClean="0"/>
              <a:t>IEEE 802.11ac</a:t>
            </a:r>
          </a:p>
          <a:p>
            <a:r>
              <a:rPr lang="en-US" b="1" dirty="0" smtClean="0"/>
              <a:t>IEEE 802.11ad</a:t>
            </a:r>
          </a:p>
          <a:p>
            <a:r>
              <a:rPr lang="en-US" b="1" dirty="0" smtClean="0"/>
              <a:t>IEEE 802.11ax</a:t>
            </a:r>
            <a:endParaRPr lang="en-US" dirty="0"/>
          </a:p>
        </p:txBody>
      </p:sp>
      <p:sp>
        <p:nvSpPr>
          <p:cNvPr id="6" name="Title 5"/>
          <p:cNvSpPr>
            <a:spLocks noGrp="1"/>
          </p:cNvSpPr>
          <p:nvPr>
            <p:ph type="title"/>
          </p:nvPr>
        </p:nvSpPr>
        <p:spPr/>
        <p:txBody>
          <a:bodyPr>
            <a:normAutofit/>
          </a:bodyPr>
          <a:lstStyle/>
          <a:p>
            <a:r>
              <a:rPr lang="en-US" b="1" dirty="0" smtClean="0"/>
              <a:t>High speed wireless LAN</a:t>
            </a:r>
            <a:endParaRPr lang="en-US" dirty="0"/>
          </a:p>
        </p:txBody>
      </p:sp>
      <p:sp>
        <p:nvSpPr>
          <p:cNvPr id="3" name="Slide Number Placeholder 2"/>
          <p:cNvSpPr>
            <a:spLocks noGrp="1"/>
          </p:cNvSpPr>
          <p:nvPr>
            <p:ph type="sldNum" sz="quarter" idx="11"/>
          </p:nvPr>
        </p:nvSpPr>
        <p:spPr/>
        <p:txBody>
          <a:bodyPr>
            <a:normAutofit/>
          </a:bodyPr>
          <a:lstStyle/>
          <a:p>
            <a:fld id="{777DBB4F-1F53-437B-B5E5-7725B304CC3B}" type="slidenum">
              <a:rPr lang="en-US" smtClean="0"/>
              <a:pPr/>
              <a:t>3</a:t>
            </a:fld>
            <a:endParaRPr lang="en-US" sz="2000" dirty="0"/>
          </a:p>
        </p:txBody>
      </p:sp>
      <p:sp>
        <p:nvSpPr>
          <p:cNvPr id="4" name="Footer Placeholder 3"/>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533400" y="76200"/>
            <a:ext cx="8077200" cy="1295400"/>
          </a:xfrm>
        </p:spPr>
        <p:txBody>
          <a:bodyPr/>
          <a:lstStyle/>
          <a:p>
            <a:r>
              <a:rPr lang="en-US" dirty="0"/>
              <a:t>IEEE </a:t>
            </a:r>
            <a:r>
              <a:rPr lang="en-US" dirty="0" smtClean="0"/>
              <a:t>802.11n</a:t>
            </a:r>
            <a:endParaRPr lang="en-US" dirty="0"/>
          </a:p>
        </p:txBody>
      </p:sp>
      <p:sp>
        <p:nvSpPr>
          <p:cNvPr id="820227" name="Rectangle 3"/>
          <p:cNvSpPr>
            <a:spLocks noGrp="1" noChangeArrowheads="1"/>
          </p:cNvSpPr>
          <p:nvPr>
            <p:ph type="body" idx="1"/>
          </p:nvPr>
        </p:nvSpPr>
        <p:spPr>
          <a:xfrm>
            <a:off x="457200" y="1828800"/>
            <a:ext cx="8305800" cy="4267200"/>
          </a:xfrm>
        </p:spPr>
        <p:txBody>
          <a:bodyPr>
            <a:normAutofit/>
          </a:bodyPr>
          <a:lstStyle/>
          <a:p>
            <a:r>
              <a:rPr lang="en-US" dirty="0" smtClean="0"/>
              <a:t>Reduced interframe space (RIFS)</a:t>
            </a:r>
          </a:p>
          <a:p>
            <a:pPr lvl="1"/>
            <a:r>
              <a:rPr lang="en-US" dirty="0" smtClean="0"/>
              <a:t>Allowed only in greenfield mode</a:t>
            </a:r>
          </a:p>
          <a:p>
            <a:pPr lvl="2"/>
            <a:r>
              <a:rPr lang="en-US" dirty="0" smtClean="0"/>
              <a:t>Shorter 2-microsecond interframe space</a:t>
            </a:r>
          </a:p>
          <a:p>
            <a:pPr lvl="2"/>
            <a:r>
              <a:rPr lang="en-US" dirty="0" smtClean="0"/>
              <a:t>Less timing overhead (normal SIFS interval is 10 microseconds)</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30</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3029499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a:xfrm>
            <a:off x="533400" y="76200"/>
            <a:ext cx="8077200" cy="1295400"/>
          </a:xfrm>
        </p:spPr>
        <p:txBody>
          <a:bodyPr/>
          <a:lstStyle/>
          <a:p>
            <a:r>
              <a:rPr lang="en-US" dirty="0" smtClean="0"/>
              <a:t>802.11ac and 802.11ad</a:t>
            </a:r>
            <a:endParaRPr lang="en-US" dirty="0"/>
          </a:p>
        </p:txBody>
      </p:sp>
      <p:sp>
        <p:nvSpPr>
          <p:cNvPr id="791555" name="Rectangle 3"/>
          <p:cNvSpPr>
            <a:spLocks noGrp="1" noChangeArrowheads="1"/>
          </p:cNvSpPr>
          <p:nvPr>
            <p:ph type="body" idx="1"/>
          </p:nvPr>
        </p:nvSpPr>
        <p:spPr>
          <a:xfrm>
            <a:off x="457200" y="1828800"/>
            <a:ext cx="8305800" cy="4343400"/>
          </a:xfrm>
        </p:spPr>
        <p:txBody>
          <a:bodyPr/>
          <a:lstStyle/>
          <a:p>
            <a:r>
              <a:rPr lang="en-US" dirty="0" smtClean="0"/>
              <a:t>802.11ac and 802.11ad are under development</a:t>
            </a:r>
          </a:p>
          <a:p>
            <a:pPr lvl="1"/>
            <a:r>
              <a:rPr lang="en-US" dirty="0" smtClean="0"/>
              <a:t>Ratification expected late 2013</a:t>
            </a:r>
          </a:p>
          <a:p>
            <a:pPr lvl="1"/>
            <a:r>
              <a:rPr lang="en-US" dirty="0" smtClean="0"/>
              <a:t>Achieves data rates from 433 Mbps to almost 7 Gbps</a:t>
            </a:r>
          </a:p>
          <a:p>
            <a:pPr lvl="1"/>
            <a:r>
              <a:rPr lang="en-US" dirty="0" smtClean="0"/>
              <a:t>Allows between two and eight radios</a:t>
            </a:r>
          </a:p>
          <a:p>
            <a:pPr lvl="1"/>
            <a:r>
              <a:rPr lang="en-US" dirty="0" smtClean="0"/>
              <a:t>802.11ac works only in the 5 GHz U-NII band</a:t>
            </a:r>
          </a:p>
          <a:p>
            <a:pPr lvl="1"/>
            <a:r>
              <a:rPr lang="en-US" dirty="0" smtClean="0"/>
              <a:t>802.11ad goal is to expand the 802.11 standard to work in the 60 GHz band while maintaining backward compatibility</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31</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ยึดหมายเลขภาพนิ่ง 2"/>
          <p:cNvSpPr>
            <a:spLocks noGrp="1"/>
          </p:cNvSpPr>
          <p:nvPr>
            <p:ph type="sldNum" sz="quarter" idx="11"/>
          </p:nvPr>
        </p:nvSpPr>
        <p:spPr/>
        <p:txBody>
          <a:bodyPr>
            <a:normAutofit fontScale="85000" lnSpcReduction="20000"/>
          </a:bodyPr>
          <a:lstStyle/>
          <a:p>
            <a:fld id="{777DBB4F-1F53-437B-B5E5-7725B304CC3B}" type="slidenum">
              <a:rPr lang="en-US" smtClean="0"/>
              <a:pPr/>
              <a:t>32</a:t>
            </a:fld>
            <a:endParaRPr lang="en-US" sz="2000" dirty="0"/>
          </a:p>
        </p:txBody>
      </p:sp>
      <p:sp>
        <p:nvSpPr>
          <p:cNvPr id="4" name="ตัวยึดท้ายกระดาษ 3"/>
          <p:cNvSpPr>
            <a:spLocks noGrp="1"/>
          </p:cNvSpPr>
          <p:nvPr>
            <p:ph type="ftr" sz="quarter" idx="12"/>
          </p:nvPr>
        </p:nvSpPr>
        <p:spPr/>
        <p:txBody>
          <a:bodyPr/>
          <a:lstStyle/>
          <a:p>
            <a:r>
              <a:rPr lang="en-US" smtClean="0"/>
              <a:t>242-306 Mobile and Wireless Computing</a:t>
            </a:r>
            <a:endParaRPr lang="en-US" dirty="0"/>
          </a:p>
        </p:txBody>
      </p:sp>
      <p:sp>
        <p:nvSpPr>
          <p:cNvPr id="5" name="ชื่อเรื่อง 4"/>
          <p:cNvSpPr>
            <a:spLocks noGrp="1"/>
          </p:cNvSpPr>
          <p:nvPr>
            <p:ph type="title"/>
          </p:nvPr>
        </p:nvSpPr>
        <p:spPr/>
        <p:txBody>
          <a:bodyPr>
            <a:normAutofit fontScale="90000"/>
          </a:bodyPr>
          <a:lstStyle/>
          <a:p>
            <a:r>
              <a:rPr lang="en-US" dirty="0" smtClean="0"/>
              <a:t>802.11ac features enhancements</a:t>
            </a:r>
            <a:endParaRPr lang="en-US" dirty="0"/>
          </a:p>
        </p:txBody>
      </p:sp>
      <p:graphicFrame>
        <p:nvGraphicFramePr>
          <p:cNvPr id="6" name="ตาราง 5"/>
          <p:cNvGraphicFramePr>
            <a:graphicFrameLocks noGrp="1"/>
          </p:cNvGraphicFramePr>
          <p:nvPr/>
        </p:nvGraphicFramePr>
        <p:xfrm>
          <a:off x="103760" y="1752600"/>
          <a:ext cx="8991600" cy="4267417"/>
        </p:xfrm>
        <a:graphic>
          <a:graphicData uri="http://schemas.openxmlformats.org/drawingml/2006/table">
            <a:tbl>
              <a:tblPr/>
              <a:tblGrid>
                <a:gridCol w="3055398"/>
                <a:gridCol w="5936202"/>
              </a:tblGrid>
              <a:tr h="457200">
                <a:tc>
                  <a:txBody>
                    <a:bodyPr/>
                    <a:lstStyle/>
                    <a:p>
                      <a:pPr algn="ctr" fontAlgn="t"/>
                      <a:r>
                        <a:rPr lang="en-US" sz="2400" b="1" dirty="0" smtClean="0"/>
                        <a:t>802.11ac features</a:t>
                      </a:r>
                      <a:endParaRPr lang="en-US" sz="2400" dirty="0"/>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EEE"/>
                    </a:solidFill>
                  </a:tcPr>
                </a:tc>
                <a:tc>
                  <a:txBody>
                    <a:bodyPr/>
                    <a:lstStyle/>
                    <a:p>
                      <a:pPr algn="ctr" fontAlgn="t"/>
                      <a:r>
                        <a:rPr lang="en-US" sz="2400" b="1" dirty="0" smtClean="0"/>
                        <a:t>Benefits</a:t>
                      </a:r>
                      <a:endParaRPr lang="en-US" sz="2400" dirty="0"/>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EEE"/>
                    </a:solidFill>
                  </a:tcPr>
                </a:tc>
              </a:tr>
              <a:tr h="633593">
                <a:tc>
                  <a:txBody>
                    <a:bodyPr/>
                    <a:lstStyle/>
                    <a:p>
                      <a:pPr algn="l" fontAlgn="t"/>
                      <a:r>
                        <a:rPr lang="en-US" sz="2400" smtClean="0"/>
                        <a:t>Wider channels</a:t>
                      </a:r>
                      <a:endParaRPr lang="en-US" sz="2400"/>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l" fontAlgn="t"/>
                      <a:r>
                        <a:rPr lang="en-US" sz="2400" dirty="0"/>
                        <a:t>Higher data </a:t>
                      </a:r>
                      <a:r>
                        <a:rPr lang="en-US" sz="2400" dirty="0" smtClean="0"/>
                        <a:t>rates</a:t>
                      </a:r>
                      <a:endParaRPr lang="en-US" sz="2400" dirty="0"/>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r h="594881">
                <a:tc>
                  <a:txBody>
                    <a:bodyPr/>
                    <a:lstStyle/>
                    <a:p>
                      <a:pPr algn="l" fontAlgn="t"/>
                      <a:r>
                        <a:rPr lang="en-US" sz="2400" smtClean="0"/>
                        <a:t>Higher encoding density</a:t>
                      </a:r>
                      <a:endParaRPr lang="en-US" sz="2400"/>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l" fontAlgn="t"/>
                      <a:r>
                        <a:rPr lang="en-US" sz="2400"/>
                        <a:t>Higher bit density per packet</a:t>
                      </a:r>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r h="904515">
                <a:tc>
                  <a:txBody>
                    <a:bodyPr/>
                    <a:lstStyle/>
                    <a:p>
                      <a:pPr algn="l" fontAlgn="t"/>
                      <a:r>
                        <a:rPr lang="en-US" sz="2400" smtClean="0"/>
                        <a:t>Increased number of spatial streams</a:t>
                      </a:r>
                      <a:endParaRPr lang="en-US" sz="2400"/>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l" fontAlgn="t"/>
                      <a:r>
                        <a:rPr lang="en-US" sz="2400" dirty="0"/>
                        <a:t>Higher data rates per AP/client link</a:t>
                      </a:r>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r h="633593">
                <a:tc>
                  <a:txBody>
                    <a:bodyPr/>
                    <a:lstStyle/>
                    <a:p>
                      <a:pPr algn="l" fontAlgn="t"/>
                      <a:r>
                        <a:rPr lang="en-US" sz="2400" smtClean="0"/>
                        <a:t>Beamforming</a:t>
                      </a:r>
                      <a:endParaRPr lang="en-US" sz="2400"/>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l" fontAlgn="t"/>
                      <a:r>
                        <a:rPr lang="en-US" sz="2400"/>
                        <a:t>Greater wireless AP/client link reliability</a:t>
                      </a:r>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r h="633593">
                <a:tc>
                  <a:txBody>
                    <a:bodyPr/>
                    <a:lstStyle/>
                    <a:p>
                      <a:pPr algn="l" fontAlgn="t"/>
                      <a:r>
                        <a:rPr lang="en-US" sz="2400" dirty="0" smtClean="0"/>
                        <a:t>Multi-user MIMO</a:t>
                      </a:r>
                      <a:endParaRPr lang="en-US" sz="2400" dirty="0"/>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c>
                  <a:txBody>
                    <a:bodyPr/>
                    <a:lstStyle/>
                    <a:p>
                      <a:pPr algn="l" fontAlgn="t"/>
                      <a:r>
                        <a:rPr lang="en-US" sz="2400" dirty="0"/>
                        <a:t>Greater AP/client capacity and efficient use of spectrum</a:t>
                      </a:r>
                    </a:p>
                  </a:txBody>
                  <a:tcPr marL="43869" marR="43869" marT="43869" marB="43869">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tcPr>
                </a:tc>
              </a:tr>
            </a:tbl>
          </a:graphicData>
        </a:graphic>
      </p:graphicFrame>
      <p:sp>
        <p:nvSpPr>
          <p:cNvPr id="1556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สี่เหลี่ยมผืนผ้า 7"/>
          <p:cNvSpPr/>
          <p:nvPr/>
        </p:nvSpPr>
        <p:spPr>
          <a:xfrm>
            <a:off x="76200" y="6019800"/>
            <a:ext cx="5105400" cy="307777"/>
          </a:xfrm>
          <a:prstGeom prst="rect">
            <a:avLst/>
          </a:prstGeom>
        </p:spPr>
        <p:txBody>
          <a:bodyPr wrap="square">
            <a:spAutoFit/>
          </a:bodyPr>
          <a:lstStyle/>
          <a:p>
            <a:r>
              <a:rPr lang="en-US" sz="1400" b="1" i="1" dirty="0" smtClean="0">
                <a:solidFill>
                  <a:schemeClr val="tx1"/>
                </a:solidFill>
              </a:rPr>
              <a:t>From: </a:t>
            </a:r>
            <a:r>
              <a:rPr lang="en-US" sz="1400" i="1" dirty="0" smtClean="0">
                <a:solidFill>
                  <a:schemeClr val="tx1"/>
                </a:solidFill>
              </a:rPr>
              <a:t>http://www.merunetworks.com/products/technology/80211ac/</a:t>
            </a:r>
            <a:endParaRPr lang="en-US" sz="1400" i="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ยึดหมายเลขภาพนิ่ง 2"/>
          <p:cNvSpPr>
            <a:spLocks noGrp="1"/>
          </p:cNvSpPr>
          <p:nvPr>
            <p:ph type="sldNum" sz="quarter" idx="11"/>
          </p:nvPr>
        </p:nvSpPr>
        <p:spPr/>
        <p:txBody>
          <a:bodyPr>
            <a:normAutofit fontScale="85000" lnSpcReduction="20000"/>
          </a:bodyPr>
          <a:lstStyle/>
          <a:p>
            <a:fld id="{777DBB4F-1F53-437B-B5E5-7725B304CC3B}" type="slidenum">
              <a:rPr lang="en-US" smtClean="0"/>
              <a:pPr/>
              <a:t>33</a:t>
            </a:fld>
            <a:endParaRPr lang="en-US" sz="2000" dirty="0"/>
          </a:p>
        </p:txBody>
      </p:sp>
      <p:sp>
        <p:nvSpPr>
          <p:cNvPr id="4" name="ตัวยึดท้ายกระดาษ 3"/>
          <p:cNvSpPr>
            <a:spLocks noGrp="1"/>
          </p:cNvSpPr>
          <p:nvPr>
            <p:ph type="ftr" sz="quarter" idx="12"/>
          </p:nvPr>
        </p:nvSpPr>
        <p:spPr/>
        <p:txBody>
          <a:bodyPr/>
          <a:lstStyle/>
          <a:p>
            <a:r>
              <a:rPr lang="en-US" smtClean="0"/>
              <a:t>242-306 Mobile and Wireless Computing</a:t>
            </a:r>
            <a:endParaRPr lang="en-US" dirty="0"/>
          </a:p>
        </p:txBody>
      </p:sp>
      <p:sp>
        <p:nvSpPr>
          <p:cNvPr id="5" name="ชื่อเรื่อง 4"/>
          <p:cNvSpPr>
            <a:spLocks noGrp="1"/>
          </p:cNvSpPr>
          <p:nvPr>
            <p:ph type="title"/>
          </p:nvPr>
        </p:nvSpPr>
        <p:spPr/>
        <p:txBody>
          <a:bodyPr>
            <a:normAutofit fontScale="90000"/>
          </a:bodyPr>
          <a:lstStyle/>
          <a:p>
            <a:r>
              <a:rPr lang="en-US" dirty="0" smtClean="0"/>
              <a:t>802.11ac features enhancements</a:t>
            </a:r>
            <a:endParaRPr lang="en-US" dirty="0"/>
          </a:p>
        </p:txBody>
      </p:sp>
      <p:pic>
        <p:nvPicPr>
          <p:cNvPr id="154627" name="Picture 3"/>
          <p:cNvPicPr>
            <a:picLocks noChangeAspect="1" noChangeArrowheads="1"/>
          </p:cNvPicPr>
          <p:nvPr/>
        </p:nvPicPr>
        <p:blipFill>
          <a:blip r:embed="rId3" cstate="print"/>
          <a:srcRect/>
          <a:stretch>
            <a:fillRect/>
          </a:stretch>
        </p:blipFill>
        <p:spPr bwMode="auto">
          <a:xfrm>
            <a:off x="4143984" y="3962400"/>
            <a:ext cx="4972050" cy="2381250"/>
          </a:xfrm>
          <a:prstGeom prst="rect">
            <a:avLst/>
          </a:prstGeom>
          <a:noFill/>
          <a:ln w="9525">
            <a:noFill/>
            <a:miter lim="800000"/>
            <a:headEnd/>
            <a:tailEnd/>
          </a:ln>
          <a:effectLst/>
        </p:spPr>
      </p:pic>
      <p:sp>
        <p:nvSpPr>
          <p:cNvPr id="9" name="TextBox 8"/>
          <p:cNvSpPr txBox="1"/>
          <p:nvPr/>
        </p:nvSpPr>
        <p:spPr>
          <a:xfrm>
            <a:off x="304800" y="1752600"/>
            <a:ext cx="3352800"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b="1" dirty="0" smtClean="0"/>
              <a:t>More spatial streams</a:t>
            </a:r>
            <a:r>
              <a:rPr lang="en-US" sz="1800" dirty="0" smtClean="0"/>
              <a:t> - </a:t>
            </a:r>
            <a:r>
              <a:rPr lang="en-US" sz="1600" dirty="0" smtClean="0"/>
              <a:t>up to 8 spatial streams, further increasing the data rate for each radio (802.11n has 4 spatial streams).</a:t>
            </a:r>
            <a:endParaRPr lang="en-US" sz="1600" dirty="0">
              <a:solidFill>
                <a:schemeClr val="tx1"/>
              </a:solidFill>
            </a:endParaRPr>
          </a:p>
        </p:txBody>
      </p:sp>
      <p:pic>
        <p:nvPicPr>
          <p:cNvPr id="154626" name="Picture 2"/>
          <p:cNvPicPr>
            <a:picLocks noChangeAspect="1" noChangeArrowheads="1"/>
          </p:cNvPicPr>
          <p:nvPr/>
        </p:nvPicPr>
        <p:blipFill>
          <a:blip r:embed="rId4" cstate="print"/>
          <a:srcRect/>
          <a:stretch>
            <a:fillRect/>
          </a:stretch>
        </p:blipFill>
        <p:spPr bwMode="auto">
          <a:xfrm>
            <a:off x="4114800" y="1676400"/>
            <a:ext cx="4905375" cy="1924050"/>
          </a:xfrm>
          <a:prstGeom prst="rect">
            <a:avLst/>
          </a:prstGeom>
          <a:noFill/>
          <a:ln w="9525">
            <a:noFill/>
            <a:miter lim="800000"/>
            <a:headEnd/>
            <a:tailEnd/>
          </a:ln>
          <a:effectLst/>
        </p:spPr>
      </p:pic>
      <p:pic>
        <p:nvPicPr>
          <p:cNvPr id="154628" name="Picture 4"/>
          <p:cNvPicPr>
            <a:picLocks noChangeAspect="1" noChangeArrowheads="1"/>
          </p:cNvPicPr>
          <p:nvPr/>
        </p:nvPicPr>
        <p:blipFill>
          <a:blip r:embed="rId5" cstate="print"/>
          <a:srcRect/>
          <a:stretch>
            <a:fillRect/>
          </a:stretch>
        </p:blipFill>
        <p:spPr bwMode="auto">
          <a:xfrm>
            <a:off x="78234" y="3124200"/>
            <a:ext cx="5769710" cy="1304925"/>
          </a:xfrm>
          <a:prstGeom prst="rect">
            <a:avLst/>
          </a:prstGeom>
          <a:noFill/>
          <a:ln w="9525">
            <a:noFill/>
            <a:miter lim="800000"/>
            <a:headEnd/>
            <a:tailEnd/>
          </a:ln>
          <a:effectLst/>
        </p:spPr>
      </p:pic>
      <p:sp>
        <p:nvSpPr>
          <p:cNvPr id="10" name="สี่เหลี่ยมผืนผ้า 9"/>
          <p:cNvSpPr/>
          <p:nvPr/>
        </p:nvSpPr>
        <p:spPr>
          <a:xfrm>
            <a:off x="228600" y="4953000"/>
            <a:ext cx="365760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800" b="1" dirty="0" smtClean="0"/>
              <a:t>Multi-user MIMO</a:t>
            </a:r>
            <a:r>
              <a:rPr lang="en-US" sz="1800" dirty="0" smtClean="0"/>
              <a:t> – supports simultaneous transmissions to multiple clients and maximizes RF band utilization.</a:t>
            </a:r>
            <a:endParaRPr lang="en-US" sz="1800" dirty="0"/>
          </a:p>
        </p:txBody>
      </p:sp>
      <p:sp>
        <p:nvSpPr>
          <p:cNvPr id="11" name="TextBox 10"/>
          <p:cNvSpPr txBox="1"/>
          <p:nvPr/>
        </p:nvSpPr>
        <p:spPr>
          <a:xfrm>
            <a:off x="609600" y="4276928"/>
            <a:ext cx="3276600"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i="1" dirty="0" smtClean="0"/>
              <a:t>802.11n supported 40 MHz channels</a:t>
            </a:r>
            <a:endParaRPr lang="en-US" sz="14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sz="quarter" idx="1"/>
          </p:nvPr>
        </p:nvSpPr>
        <p:spPr/>
        <p:txBody>
          <a:bodyPr>
            <a:normAutofit fontScale="92500" lnSpcReduction="10000"/>
          </a:bodyPr>
          <a:lstStyle/>
          <a:p>
            <a:r>
              <a:rPr lang="en-US" dirty="0" smtClean="0"/>
              <a:t>While IEEE 802.11ac is an extension of the existing 802.11n specification, IEEE 802.11ad represents a completely new paradigm. </a:t>
            </a:r>
          </a:p>
          <a:p>
            <a:r>
              <a:rPr lang="en-US" dirty="0" smtClean="0"/>
              <a:t>Today, the 2.4- and 5-GHz wireless bands for the earlier 802.11 standards are heavily congested. </a:t>
            </a:r>
          </a:p>
          <a:p>
            <a:pPr lvl="1"/>
            <a:r>
              <a:rPr lang="en-US" dirty="0" smtClean="0"/>
              <a:t>They also lack the capacity to deliver the extreme data rates required for emerging business and consumer applications. </a:t>
            </a:r>
          </a:p>
          <a:p>
            <a:pPr lvl="1"/>
            <a:r>
              <a:rPr lang="en-US" dirty="0" smtClean="0"/>
              <a:t>The multi-gigabit data rates required for uncompressed high-definition multimedia transmissions</a:t>
            </a:r>
            <a:endParaRPr lang="en-US" dirty="0"/>
          </a:p>
        </p:txBody>
      </p:sp>
      <p:sp>
        <p:nvSpPr>
          <p:cNvPr id="3" name="ตัวยึดหมายเลขภาพนิ่ง 2"/>
          <p:cNvSpPr>
            <a:spLocks noGrp="1"/>
          </p:cNvSpPr>
          <p:nvPr>
            <p:ph type="sldNum" sz="quarter" idx="11"/>
          </p:nvPr>
        </p:nvSpPr>
        <p:spPr/>
        <p:txBody>
          <a:bodyPr>
            <a:normAutofit fontScale="85000" lnSpcReduction="20000"/>
          </a:bodyPr>
          <a:lstStyle/>
          <a:p>
            <a:fld id="{777DBB4F-1F53-437B-B5E5-7725B304CC3B}" type="slidenum">
              <a:rPr lang="en-US" smtClean="0"/>
              <a:pPr/>
              <a:t>34</a:t>
            </a:fld>
            <a:endParaRPr lang="en-US" sz="2000" dirty="0"/>
          </a:p>
        </p:txBody>
      </p:sp>
      <p:sp>
        <p:nvSpPr>
          <p:cNvPr id="4" name="ตัวยึดท้ายกระดาษ 3"/>
          <p:cNvSpPr>
            <a:spLocks noGrp="1"/>
          </p:cNvSpPr>
          <p:nvPr>
            <p:ph type="ftr" sz="quarter" idx="12"/>
          </p:nvPr>
        </p:nvSpPr>
        <p:spPr/>
        <p:txBody>
          <a:bodyPr/>
          <a:lstStyle/>
          <a:p>
            <a:r>
              <a:rPr lang="en-US" smtClean="0"/>
              <a:t>242-306 Mobile and Wireless Computing</a:t>
            </a:r>
            <a:endParaRPr lang="en-US" dirty="0"/>
          </a:p>
        </p:txBody>
      </p:sp>
      <p:sp>
        <p:nvSpPr>
          <p:cNvPr id="5" name="ชื่อเรื่อง 4"/>
          <p:cNvSpPr>
            <a:spLocks noGrp="1"/>
          </p:cNvSpPr>
          <p:nvPr>
            <p:ph type="title"/>
          </p:nvPr>
        </p:nvSpPr>
        <p:spPr/>
        <p:txBody>
          <a:bodyPr/>
          <a:lstStyle/>
          <a:p>
            <a:r>
              <a:rPr lang="en-US" dirty="0" smtClean="0"/>
              <a:t>802.11ad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sz="quarter" idx="1"/>
          </p:nvPr>
        </p:nvSpPr>
        <p:spPr/>
        <p:txBody>
          <a:bodyPr>
            <a:normAutofit fontScale="92500" lnSpcReduction="20000"/>
          </a:bodyPr>
          <a:lstStyle/>
          <a:p>
            <a:r>
              <a:rPr lang="en-US" dirty="0" smtClean="0"/>
              <a:t>Because 60-GHz transmission suffers from large attenuation when propagating through physical barriers, this usage model is different from the other IEEE 802.11 standards. </a:t>
            </a:r>
          </a:p>
          <a:p>
            <a:r>
              <a:rPr lang="en-US" dirty="0" smtClean="0"/>
              <a:t>Low-power transmissions will not propagate very far. </a:t>
            </a:r>
          </a:p>
          <a:p>
            <a:pPr lvl="1"/>
            <a:r>
              <a:rPr lang="en-US" dirty="0" smtClean="0"/>
              <a:t>This is considered an advantage, as it reduces the likelihood of co-channel interference and increases the potential density for frequency re-use. </a:t>
            </a:r>
          </a:p>
          <a:p>
            <a:pPr lvl="1"/>
            <a:r>
              <a:rPr lang="en-US" dirty="0" smtClean="0"/>
              <a:t>Another perceived advantage of limited range is the reduced opportunity for "theft" of protected content by eavesdropping on nearby transmissions.</a:t>
            </a:r>
            <a:endParaRPr lang="en-US" dirty="0"/>
          </a:p>
        </p:txBody>
      </p:sp>
      <p:sp>
        <p:nvSpPr>
          <p:cNvPr id="3" name="ตัวยึดหมายเลขภาพนิ่ง 2"/>
          <p:cNvSpPr>
            <a:spLocks noGrp="1"/>
          </p:cNvSpPr>
          <p:nvPr>
            <p:ph type="sldNum" sz="quarter" idx="11"/>
          </p:nvPr>
        </p:nvSpPr>
        <p:spPr/>
        <p:txBody>
          <a:bodyPr>
            <a:normAutofit fontScale="85000" lnSpcReduction="20000"/>
          </a:bodyPr>
          <a:lstStyle/>
          <a:p>
            <a:fld id="{777DBB4F-1F53-437B-B5E5-7725B304CC3B}" type="slidenum">
              <a:rPr lang="en-US" smtClean="0"/>
              <a:pPr/>
              <a:t>35</a:t>
            </a:fld>
            <a:endParaRPr lang="en-US" sz="2000" dirty="0"/>
          </a:p>
        </p:txBody>
      </p:sp>
      <p:sp>
        <p:nvSpPr>
          <p:cNvPr id="4" name="ตัวยึดท้ายกระดาษ 3"/>
          <p:cNvSpPr>
            <a:spLocks noGrp="1"/>
          </p:cNvSpPr>
          <p:nvPr>
            <p:ph type="ftr" sz="quarter" idx="12"/>
          </p:nvPr>
        </p:nvSpPr>
        <p:spPr/>
        <p:txBody>
          <a:bodyPr/>
          <a:lstStyle/>
          <a:p>
            <a:r>
              <a:rPr lang="en-US" smtClean="0"/>
              <a:t>242-306 Mobile and Wireless Computing</a:t>
            </a:r>
            <a:endParaRPr lang="en-US" dirty="0"/>
          </a:p>
        </p:txBody>
      </p:sp>
      <p:sp>
        <p:nvSpPr>
          <p:cNvPr id="5" name="ชื่อเรื่อง 4"/>
          <p:cNvSpPr>
            <a:spLocks noGrp="1"/>
          </p:cNvSpPr>
          <p:nvPr>
            <p:ph type="title"/>
          </p:nvPr>
        </p:nvSpPr>
        <p:spPr/>
        <p:txBody>
          <a:bodyPr/>
          <a:lstStyle/>
          <a:p>
            <a:r>
              <a:rPr lang="en-US" dirty="0" smtClean="0"/>
              <a:t>802.11ad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304800"/>
            <a:ext cx="8345488" cy="975783"/>
          </a:xfrm>
        </p:spPr>
        <p:txBody>
          <a:bodyPr/>
          <a:lstStyle/>
          <a:p>
            <a:r>
              <a:rPr lang="en-US" dirty="0"/>
              <a:t>Experience: Wi-Fi 6 (802.11ax) </a:t>
            </a:r>
            <a:br>
              <a:rPr lang="en-US" dirty="0"/>
            </a:br>
            <a:r>
              <a:rPr lang="en-US" sz="1800" dirty="0"/>
              <a:t>What is the big deal? </a:t>
            </a:r>
            <a:endParaRPr lang="en-US" dirty="0"/>
          </a:p>
        </p:txBody>
      </p:sp>
      <p:sp>
        <p:nvSpPr>
          <p:cNvPr id="3" name="Round Same Side Corner Rectangle 2">
            <a:extLst>
              <a:ext uri="{FF2B5EF4-FFF2-40B4-BE49-F238E27FC236}">
                <a16:creationId xmlns="" xmlns:a16="http://schemas.microsoft.com/office/drawing/2014/main" id="{74790701-3CC7-BE4D-8AB1-72147AFFA7A9}"/>
              </a:ext>
            </a:extLst>
          </p:cNvPr>
          <p:cNvSpPr/>
          <p:nvPr/>
        </p:nvSpPr>
        <p:spPr>
          <a:xfrm>
            <a:off x="542287" y="2440517"/>
            <a:ext cx="1920240" cy="1075024"/>
          </a:xfrm>
          <a:prstGeom prst="round2Same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algn="ctr" defTabSz="457200">
              <a:defRPr/>
            </a:pPr>
            <a:r>
              <a:rPr lang="en-US" sz="1400" dirty="0">
                <a:solidFill>
                  <a:srgbClr val="00BCEB"/>
                </a:solidFill>
                <a:latin typeface="+mj-lt"/>
              </a:rPr>
              <a:t>Higher </a:t>
            </a:r>
            <a:br>
              <a:rPr lang="en-US" sz="1400" dirty="0">
                <a:solidFill>
                  <a:srgbClr val="00BCEB"/>
                </a:solidFill>
                <a:latin typeface="+mj-lt"/>
              </a:rPr>
            </a:br>
            <a:r>
              <a:rPr lang="en-US" sz="1400" dirty="0">
                <a:solidFill>
                  <a:srgbClr val="00BCEB"/>
                </a:solidFill>
                <a:latin typeface="+mj-lt"/>
              </a:rPr>
              <a:t>data rates</a:t>
            </a:r>
          </a:p>
        </p:txBody>
      </p:sp>
      <p:sp>
        <p:nvSpPr>
          <p:cNvPr id="4" name="Rectangle: Rounded Corners 9">
            <a:extLst>
              <a:ext uri="{FF2B5EF4-FFF2-40B4-BE49-F238E27FC236}">
                <a16:creationId xmlns="" xmlns:a16="http://schemas.microsoft.com/office/drawing/2014/main" id="{E5E80B7C-DEB0-4BEA-9FFA-81A40FCA0CB3}"/>
              </a:ext>
            </a:extLst>
          </p:cNvPr>
          <p:cNvSpPr>
            <a:spLocks/>
          </p:cNvSpPr>
          <p:nvPr/>
        </p:nvSpPr>
        <p:spPr>
          <a:xfrm>
            <a:off x="542287" y="3515540"/>
            <a:ext cx="1920240" cy="1554194"/>
          </a:xfrm>
          <a:prstGeom prst="round2SameRect">
            <a:avLst>
              <a:gd name="adj1" fmla="val 0"/>
              <a:gd name="adj2" fmla="val 4762"/>
            </a:avLst>
          </a:prstGeom>
          <a:solidFill>
            <a:schemeClr val="bg2">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371600" rtlCol="0" anchor="t"/>
          <a:lstStyle/>
          <a:p>
            <a:pPr algn="ctr" defTabSz="457200">
              <a:defRPr/>
            </a:pPr>
            <a:endParaRPr lang="en-US" sz="1400" dirty="0">
              <a:solidFill>
                <a:srgbClr val="00BCEB"/>
              </a:solidFill>
              <a:latin typeface="+mj-lt"/>
            </a:endParaRPr>
          </a:p>
        </p:txBody>
      </p:sp>
      <p:sp>
        <p:nvSpPr>
          <p:cNvPr id="5" name="Rectangle: Rounded Corners 10">
            <a:extLst>
              <a:ext uri="{FF2B5EF4-FFF2-40B4-BE49-F238E27FC236}">
                <a16:creationId xmlns="" xmlns:a16="http://schemas.microsoft.com/office/drawing/2014/main" id="{9C62EC66-6804-4DAD-B8F3-8B8A0F2F44F4}"/>
              </a:ext>
            </a:extLst>
          </p:cNvPr>
          <p:cNvSpPr>
            <a:spLocks/>
          </p:cNvSpPr>
          <p:nvPr/>
        </p:nvSpPr>
        <p:spPr>
          <a:xfrm>
            <a:off x="542287" y="3592515"/>
            <a:ext cx="1920240" cy="1371600"/>
          </a:xfrm>
          <a:prstGeom prst="roundRect">
            <a:avLst>
              <a:gd name="adj" fmla="val 0"/>
            </a:avLst>
          </a:prstGeom>
          <a:noFill/>
        </p:spPr>
        <p:txBody>
          <a:bodyPr wrap="square" lIns="91440" tIns="0" rIns="182880" bIns="0" rtlCol="0">
            <a:noAutofit/>
          </a:bodyPr>
          <a:lstStyle/>
          <a:p>
            <a:pPr marL="123825" indent="-123825" defTabSz="685983">
              <a:spcBef>
                <a:spcPts val="400"/>
              </a:spcBef>
              <a:spcAft>
                <a:spcPts val="200"/>
              </a:spcAft>
              <a:buClr>
                <a:schemeClr val="tx2"/>
              </a:buClr>
              <a:buSzPct val="100000"/>
              <a:buFont typeface="Arial" panose="020B0604020202020204" pitchFamily="34" charset="0"/>
              <a:buChar char="•"/>
              <a:defRPr/>
            </a:pPr>
            <a:r>
              <a:rPr lang="en-US" sz="1000" dirty="0">
                <a:solidFill>
                  <a:schemeClr val="tx2"/>
                </a:solidFill>
                <a:latin typeface="+mj-lt"/>
              </a:rPr>
              <a:t>1024-QAM for up to 9.6 </a:t>
            </a:r>
            <a:r>
              <a:rPr lang="en-US" sz="1000" dirty="0" err="1">
                <a:solidFill>
                  <a:schemeClr val="tx2"/>
                </a:solidFill>
                <a:latin typeface="+mj-lt"/>
              </a:rPr>
              <a:t>Gbps</a:t>
            </a:r>
            <a:r>
              <a:rPr lang="en-US" sz="1000" dirty="0">
                <a:solidFill>
                  <a:schemeClr val="tx2"/>
                </a:solidFill>
                <a:latin typeface="+mj-lt"/>
              </a:rPr>
              <a:t> per radio and single-antenna speeds of </a:t>
            </a:r>
            <a:br>
              <a:rPr lang="en-US" sz="1000" dirty="0">
                <a:solidFill>
                  <a:schemeClr val="tx2"/>
                </a:solidFill>
                <a:latin typeface="+mj-lt"/>
              </a:rPr>
            </a:br>
            <a:r>
              <a:rPr lang="en-US" sz="1000" dirty="0">
                <a:solidFill>
                  <a:schemeClr val="tx2"/>
                </a:solidFill>
                <a:latin typeface="+mj-lt"/>
              </a:rPr>
              <a:t>1.2 </a:t>
            </a:r>
            <a:r>
              <a:rPr lang="en-US" sz="1000" dirty="0" err="1">
                <a:solidFill>
                  <a:schemeClr val="tx2"/>
                </a:solidFill>
                <a:latin typeface="+mj-lt"/>
              </a:rPr>
              <a:t>Gbps</a:t>
            </a:r>
            <a:endParaRPr lang="en-US" sz="1000" dirty="0">
              <a:solidFill>
                <a:schemeClr val="tx2"/>
              </a:solidFill>
              <a:latin typeface="+mj-lt"/>
            </a:endParaRPr>
          </a:p>
          <a:p>
            <a:pPr marL="123825" indent="-123825" defTabSz="685983">
              <a:spcBef>
                <a:spcPts val="400"/>
              </a:spcBef>
              <a:spcAft>
                <a:spcPts val="200"/>
              </a:spcAft>
              <a:buClr>
                <a:schemeClr val="tx2"/>
              </a:buClr>
              <a:buSzPct val="100000"/>
              <a:buFont typeface="Arial" panose="020B0604020202020204" pitchFamily="34" charset="0"/>
              <a:buChar char="•"/>
              <a:defRPr/>
            </a:pPr>
            <a:r>
              <a:rPr lang="en-US" sz="1000" dirty="0">
                <a:solidFill>
                  <a:schemeClr val="tx2"/>
                </a:solidFill>
                <a:latin typeface="+mj-lt"/>
              </a:rPr>
              <a:t>8x8:8SS</a:t>
            </a:r>
          </a:p>
          <a:p>
            <a:pPr marL="123825" indent="-123825" defTabSz="685983">
              <a:spcBef>
                <a:spcPts val="400"/>
              </a:spcBef>
              <a:spcAft>
                <a:spcPts val="200"/>
              </a:spcAft>
              <a:buClr>
                <a:schemeClr val="tx2"/>
              </a:buClr>
              <a:buSzPct val="100000"/>
              <a:buFont typeface="Arial" panose="020B0604020202020204" pitchFamily="34" charset="0"/>
              <a:buChar char="•"/>
              <a:defRPr/>
            </a:pPr>
            <a:r>
              <a:rPr lang="en-US" sz="1000" dirty="0">
                <a:solidFill>
                  <a:schemeClr val="tx2"/>
                </a:solidFill>
                <a:latin typeface="+mj-lt"/>
              </a:rPr>
              <a:t>Enables next-generation 4K/8K and AR/VR video </a:t>
            </a:r>
            <a:endParaRPr lang="en-US" sz="1000" dirty="0">
              <a:solidFill>
                <a:schemeClr val="tx2"/>
              </a:solidFill>
              <a:latin typeface="+mj-lt"/>
              <a:ea typeface="ＭＳ Ｐゴシック" charset="0"/>
            </a:endParaRPr>
          </a:p>
        </p:txBody>
      </p:sp>
      <p:sp>
        <p:nvSpPr>
          <p:cNvPr id="6" name="Rectangle: Rounded Corners 12">
            <a:extLst>
              <a:ext uri="{FF2B5EF4-FFF2-40B4-BE49-F238E27FC236}">
                <a16:creationId xmlns="" xmlns:a16="http://schemas.microsoft.com/office/drawing/2014/main" id="{396A59F9-4D16-4DEE-A773-7FC2F4C6DF0C}"/>
              </a:ext>
            </a:extLst>
          </p:cNvPr>
          <p:cNvSpPr>
            <a:spLocks/>
          </p:cNvSpPr>
          <p:nvPr/>
        </p:nvSpPr>
        <p:spPr>
          <a:xfrm>
            <a:off x="2585824" y="3515540"/>
            <a:ext cx="1920240" cy="1554194"/>
          </a:xfrm>
          <a:prstGeom prst="round2SameRect">
            <a:avLst>
              <a:gd name="adj1" fmla="val 0"/>
              <a:gd name="adj2" fmla="val 4082"/>
            </a:avLst>
          </a:prstGeom>
          <a:solidFill>
            <a:schemeClr val="bg2">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371600" rtlCol="0" anchor="t"/>
          <a:lstStyle/>
          <a:p>
            <a:pPr algn="ctr" defTabSz="457200">
              <a:defRPr/>
            </a:pPr>
            <a:endParaRPr lang="en-US" sz="1400" dirty="0">
              <a:solidFill>
                <a:srgbClr val="00BCEB"/>
              </a:solidFill>
              <a:latin typeface="+mj-lt"/>
            </a:endParaRPr>
          </a:p>
        </p:txBody>
      </p:sp>
      <p:sp>
        <p:nvSpPr>
          <p:cNvPr id="7" name="TextBox 6">
            <a:extLst>
              <a:ext uri="{FF2B5EF4-FFF2-40B4-BE49-F238E27FC236}">
                <a16:creationId xmlns="" xmlns:a16="http://schemas.microsoft.com/office/drawing/2014/main" id="{CDB6020B-60B9-4B46-8EE8-2635E281DF75}"/>
              </a:ext>
            </a:extLst>
          </p:cNvPr>
          <p:cNvSpPr txBox="1"/>
          <p:nvPr/>
        </p:nvSpPr>
        <p:spPr>
          <a:xfrm>
            <a:off x="2585824" y="3592515"/>
            <a:ext cx="1920240" cy="1371600"/>
          </a:xfrm>
          <a:prstGeom prst="rect">
            <a:avLst/>
          </a:prstGeom>
          <a:noFill/>
        </p:spPr>
        <p:txBody>
          <a:bodyPr wrap="square" lIns="91440" tIns="0" rIns="182880" bIns="0" rtlCol="0">
            <a:noAutofit/>
          </a:bodyPr>
          <a:lstStyle/>
          <a:p>
            <a:pPr marL="123825" indent="-123825" defTabSz="685983">
              <a:spcBef>
                <a:spcPts val="400"/>
              </a:spcBef>
              <a:spcAft>
                <a:spcPts val="200"/>
              </a:spcAft>
              <a:buClr>
                <a:schemeClr val="tx2"/>
              </a:buClr>
              <a:buSzPct val="100000"/>
              <a:buFont typeface="Arial" panose="020B0604020202020204" pitchFamily="34" charset="0"/>
              <a:buChar char="•"/>
              <a:defRPr/>
            </a:pPr>
            <a:r>
              <a:rPr lang="en-US" sz="1000" dirty="0">
                <a:solidFill>
                  <a:schemeClr val="tx2"/>
                </a:solidFill>
                <a:latin typeface="+mj-lt"/>
              </a:rPr>
              <a:t>3x to 4x more throughput than 802.11ac via OFDMA</a:t>
            </a:r>
          </a:p>
          <a:p>
            <a:pPr marL="123825" indent="-123825" defTabSz="685983">
              <a:spcBef>
                <a:spcPts val="400"/>
              </a:spcBef>
              <a:spcAft>
                <a:spcPts val="200"/>
              </a:spcAft>
              <a:buClr>
                <a:schemeClr val="tx2"/>
              </a:buClr>
              <a:buSzPct val="100000"/>
              <a:buFont typeface="Arial" panose="020B0604020202020204" pitchFamily="34" charset="0"/>
              <a:buChar char="•"/>
              <a:defRPr/>
            </a:pPr>
            <a:r>
              <a:rPr lang="en-US" sz="1000" dirty="0">
                <a:solidFill>
                  <a:schemeClr val="tx2"/>
                </a:solidFill>
                <a:latin typeface="+mj-lt"/>
              </a:rPr>
              <a:t>Up to 4x capacity gain </a:t>
            </a:r>
            <a:br>
              <a:rPr lang="en-US" sz="1000" dirty="0">
                <a:solidFill>
                  <a:schemeClr val="tx2"/>
                </a:solidFill>
                <a:latin typeface="+mj-lt"/>
              </a:rPr>
            </a:br>
            <a:r>
              <a:rPr lang="en-US" sz="1000" dirty="0">
                <a:solidFill>
                  <a:schemeClr val="tx2"/>
                </a:solidFill>
                <a:latin typeface="+mj-lt"/>
              </a:rPr>
              <a:t>in dense scenarios with BSS coloring </a:t>
            </a:r>
          </a:p>
          <a:p>
            <a:pPr marL="123825" indent="-123825" defTabSz="685983">
              <a:spcBef>
                <a:spcPts val="400"/>
              </a:spcBef>
              <a:spcAft>
                <a:spcPts val="200"/>
              </a:spcAft>
              <a:buClr>
                <a:schemeClr val="tx2"/>
              </a:buClr>
              <a:buSzPct val="100000"/>
              <a:buFont typeface="Arial" panose="020B0604020202020204" pitchFamily="34" charset="0"/>
              <a:buChar char="•"/>
              <a:defRPr/>
            </a:pPr>
            <a:r>
              <a:rPr lang="en-US" sz="1000" dirty="0">
                <a:solidFill>
                  <a:schemeClr val="tx2"/>
                </a:solidFill>
                <a:latin typeface="+mj-lt"/>
              </a:rPr>
              <a:t>Multiuser MIMO gains </a:t>
            </a:r>
            <a:br>
              <a:rPr lang="en-US" sz="1000" dirty="0">
                <a:solidFill>
                  <a:schemeClr val="tx2"/>
                </a:solidFill>
                <a:latin typeface="+mj-lt"/>
              </a:rPr>
            </a:br>
            <a:r>
              <a:rPr lang="en-US" sz="1000" dirty="0">
                <a:solidFill>
                  <a:schemeClr val="tx2"/>
                </a:solidFill>
                <a:latin typeface="+mj-lt"/>
              </a:rPr>
              <a:t>on all client types</a:t>
            </a:r>
          </a:p>
        </p:txBody>
      </p:sp>
      <p:sp>
        <p:nvSpPr>
          <p:cNvPr id="8" name="Round Same Side Corner Rectangle 7">
            <a:extLst>
              <a:ext uri="{FF2B5EF4-FFF2-40B4-BE49-F238E27FC236}">
                <a16:creationId xmlns="" xmlns:a16="http://schemas.microsoft.com/office/drawing/2014/main" id="{65863041-08E1-C142-B2F7-0F1073085B47}"/>
              </a:ext>
            </a:extLst>
          </p:cNvPr>
          <p:cNvSpPr/>
          <p:nvPr/>
        </p:nvSpPr>
        <p:spPr>
          <a:xfrm>
            <a:off x="2585824" y="2440517"/>
            <a:ext cx="1920240" cy="1075024"/>
          </a:xfrm>
          <a:prstGeom prst="round2Same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lvl="0" algn="ctr">
              <a:defRPr/>
            </a:pPr>
            <a:r>
              <a:rPr lang="en-US" sz="1400" dirty="0">
                <a:solidFill>
                  <a:srgbClr val="00BCEB"/>
                </a:solidFill>
                <a:latin typeface="+mj-lt"/>
              </a:rPr>
              <a:t>Increase in overall network capacity</a:t>
            </a:r>
          </a:p>
        </p:txBody>
      </p:sp>
      <p:sp>
        <p:nvSpPr>
          <p:cNvPr id="9" name="Rectangle: Rounded Corners 22">
            <a:extLst>
              <a:ext uri="{FF2B5EF4-FFF2-40B4-BE49-F238E27FC236}">
                <a16:creationId xmlns="" xmlns:a16="http://schemas.microsoft.com/office/drawing/2014/main" id="{FD5C53B2-50D1-4021-8ADC-C98826E43181}"/>
              </a:ext>
            </a:extLst>
          </p:cNvPr>
          <p:cNvSpPr>
            <a:spLocks/>
          </p:cNvSpPr>
          <p:nvPr/>
        </p:nvSpPr>
        <p:spPr>
          <a:xfrm>
            <a:off x="4629361" y="3515540"/>
            <a:ext cx="1920240" cy="1554194"/>
          </a:xfrm>
          <a:prstGeom prst="round2SameRect">
            <a:avLst>
              <a:gd name="adj1" fmla="val 0"/>
              <a:gd name="adj2" fmla="val 4082"/>
            </a:avLst>
          </a:prstGeom>
          <a:solidFill>
            <a:schemeClr val="bg2">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371600" rtlCol="0" anchor="t"/>
          <a:lstStyle/>
          <a:p>
            <a:pPr algn="ctr" defTabSz="457200">
              <a:defRPr/>
            </a:pPr>
            <a:endParaRPr lang="en-US" sz="1400" dirty="0">
              <a:solidFill>
                <a:srgbClr val="00BCEB"/>
              </a:solidFill>
              <a:latin typeface="+mj-lt"/>
            </a:endParaRPr>
          </a:p>
        </p:txBody>
      </p:sp>
      <p:sp>
        <p:nvSpPr>
          <p:cNvPr id="10" name="TextBox 9">
            <a:extLst>
              <a:ext uri="{FF2B5EF4-FFF2-40B4-BE49-F238E27FC236}">
                <a16:creationId xmlns="" xmlns:a16="http://schemas.microsoft.com/office/drawing/2014/main" id="{372EDDBF-F0D2-46A2-8701-967D491D708C}"/>
              </a:ext>
            </a:extLst>
          </p:cNvPr>
          <p:cNvSpPr txBox="1"/>
          <p:nvPr/>
        </p:nvSpPr>
        <p:spPr>
          <a:xfrm>
            <a:off x="4629361" y="3592515"/>
            <a:ext cx="1920240" cy="1371600"/>
          </a:xfrm>
          <a:prstGeom prst="rect">
            <a:avLst/>
          </a:prstGeom>
          <a:noFill/>
        </p:spPr>
        <p:txBody>
          <a:bodyPr wrap="square" lIns="91440" tIns="0" rIns="91440" bIns="0" rtlCol="0">
            <a:noAutofit/>
          </a:bodyPr>
          <a:lstStyle/>
          <a:p>
            <a:pPr marL="123825" indent="-123825" defTabSz="685983">
              <a:spcBef>
                <a:spcPts val="400"/>
              </a:spcBef>
              <a:spcAft>
                <a:spcPts val="200"/>
              </a:spcAft>
              <a:buClr>
                <a:schemeClr val="tx2"/>
              </a:buClr>
              <a:buSzPct val="100000"/>
              <a:buFont typeface="Arial" panose="020B0604020202020204" pitchFamily="34" charset="0"/>
              <a:buChar char="•"/>
              <a:defRPr/>
            </a:pPr>
            <a:r>
              <a:rPr lang="en-US" sz="1000" dirty="0">
                <a:solidFill>
                  <a:schemeClr val="tx2"/>
                </a:solidFill>
                <a:latin typeface="+mj-lt"/>
              </a:rPr>
              <a:t>Scheduled uplink and downlink OFDMA for deterministic “cellular-like” latency, reliability, and </a:t>
            </a:r>
            <a:r>
              <a:rPr lang="en-US" sz="1000" dirty="0" err="1">
                <a:solidFill>
                  <a:schemeClr val="tx2"/>
                </a:solidFill>
                <a:latin typeface="+mj-lt"/>
              </a:rPr>
              <a:t>QoS</a:t>
            </a:r>
            <a:endParaRPr lang="en-US" sz="1000" dirty="0">
              <a:solidFill>
                <a:schemeClr val="tx2"/>
              </a:solidFill>
              <a:latin typeface="+mj-lt"/>
            </a:endParaRPr>
          </a:p>
          <a:p>
            <a:pPr marL="123825" indent="-123825" defTabSz="685983">
              <a:spcBef>
                <a:spcPts val="400"/>
              </a:spcBef>
              <a:spcAft>
                <a:spcPts val="200"/>
              </a:spcAft>
              <a:buClr>
                <a:schemeClr val="tx2"/>
              </a:buClr>
              <a:buSzPct val="100000"/>
              <a:buFont typeface="Arial" panose="020B0604020202020204" pitchFamily="34" charset="0"/>
              <a:buChar char="•"/>
              <a:defRPr/>
            </a:pPr>
            <a:r>
              <a:rPr lang="en-US" sz="1000" dirty="0">
                <a:solidFill>
                  <a:schemeClr val="tx2"/>
                </a:solidFill>
                <a:latin typeface="+mj-lt"/>
              </a:rPr>
              <a:t>Optimized for </a:t>
            </a:r>
            <a:r>
              <a:rPr lang="en-US" sz="1000" dirty="0" err="1">
                <a:solidFill>
                  <a:schemeClr val="tx2"/>
                </a:solidFill>
                <a:latin typeface="+mj-lt"/>
              </a:rPr>
              <a:t>IoT</a:t>
            </a:r>
            <a:r>
              <a:rPr lang="en-US" sz="1000" dirty="0">
                <a:solidFill>
                  <a:schemeClr val="tx2"/>
                </a:solidFill>
                <a:latin typeface="+mj-lt"/>
              </a:rPr>
              <a:t> scale with hundreds of devices per AP</a:t>
            </a:r>
          </a:p>
        </p:txBody>
      </p:sp>
      <p:sp>
        <p:nvSpPr>
          <p:cNvPr id="11" name="Round Same Side Corner Rectangle 10">
            <a:extLst>
              <a:ext uri="{FF2B5EF4-FFF2-40B4-BE49-F238E27FC236}">
                <a16:creationId xmlns="" xmlns:a16="http://schemas.microsoft.com/office/drawing/2014/main" id="{778AFD74-8BE9-6A42-849B-DED68B8C6913}"/>
              </a:ext>
            </a:extLst>
          </p:cNvPr>
          <p:cNvSpPr/>
          <p:nvPr/>
        </p:nvSpPr>
        <p:spPr>
          <a:xfrm>
            <a:off x="4629361" y="2440517"/>
            <a:ext cx="1920240" cy="1075024"/>
          </a:xfrm>
          <a:prstGeom prst="round2Same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ctr"/>
          <a:lstStyle/>
          <a:p>
            <a:pPr lvl="0" algn="ctr">
              <a:defRPr/>
            </a:pPr>
            <a:r>
              <a:rPr lang="en-US" sz="1400" dirty="0">
                <a:solidFill>
                  <a:srgbClr val="00BCEB"/>
                </a:solidFill>
                <a:latin typeface="+mj-lt"/>
              </a:rPr>
              <a:t>Reduced latency and greater reliability</a:t>
            </a:r>
          </a:p>
        </p:txBody>
      </p:sp>
      <p:sp>
        <p:nvSpPr>
          <p:cNvPr id="12" name="Rectangle: Rounded Corners 26">
            <a:extLst>
              <a:ext uri="{FF2B5EF4-FFF2-40B4-BE49-F238E27FC236}">
                <a16:creationId xmlns="" xmlns:a16="http://schemas.microsoft.com/office/drawing/2014/main" id="{2AE82A97-E426-4F70-BBD4-BDCFC6F814D8}"/>
              </a:ext>
            </a:extLst>
          </p:cNvPr>
          <p:cNvSpPr>
            <a:spLocks/>
          </p:cNvSpPr>
          <p:nvPr/>
        </p:nvSpPr>
        <p:spPr>
          <a:xfrm>
            <a:off x="6672898" y="3515540"/>
            <a:ext cx="1920240" cy="1554194"/>
          </a:xfrm>
          <a:prstGeom prst="round2SameRect">
            <a:avLst>
              <a:gd name="adj1" fmla="val 0"/>
              <a:gd name="adj2" fmla="val 4082"/>
            </a:avLst>
          </a:prstGeom>
          <a:solidFill>
            <a:schemeClr val="bg2">
              <a:lumMod val="9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371600" rtlCol="0" anchor="t"/>
          <a:lstStyle/>
          <a:p>
            <a:pPr algn="ctr" defTabSz="457200">
              <a:defRPr/>
            </a:pPr>
            <a:endParaRPr lang="en-US" sz="1400" dirty="0">
              <a:solidFill>
                <a:srgbClr val="00BCEB"/>
              </a:solidFill>
              <a:latin typeface="+mj-lt"/>
            </a:endParaRPr>
          </a:p>
        </p:txBody>
      </p:sp>
      <p:sp>
        <p:nvSpPr>
          <p:cNvPr id="13" name="TextBox 12">
            <a:extLst>
              <a:ext uri="{FF2B5EF4-FFF2-40B4-BE49-F238E27FC236}">
                <a16:creationId xmlns="" xmlns:a16="http://schemas.microsoft.com/office/drawing/2014/main" id="{71AE7AB6-DB17-4DB4-8B4B-F863DEC13EFF}"/>
              </a:ext>
            </a:extLst>
          </p:cNvPr>
          <p:cNvSpPr txBox="1"/>
          <p:nvPr/>
        </p:nvSpPr>
        <p:spPr>
          <a:xfrm>
            <a:off x="6672898" y="3592515"/>
            <a:ext cx="1920240" cy="1371600"/>
          </a:xfrm>
          <a:prstGeom prst="rect">
            <a:avLst/>
          </a:prstGeom>
          <a:noFill/>
        </p:spPr>
        <p:txBody>
          <a:bodyPr wrap="square" lIns="91440" tIns="0" rIns="182880" bIns="0" rtlCol="0">
            <a:noAutofit/>
          </a:bodyPr>
          <a:lstStyle/>
          <a:p>
            <a:pPr marL="123825" indent="-123825" defTabSz="685983">
              <a:spcBef>
                <a:spcPts val="400"/>
              </a:spcBef>
              <a:spcAft>
                <a:spcPts val="200"/>
              </a:spcAft>
              <a:buClr>
                <a:schemeClr val="tx2"/>
              </a:buClr>
              <a:buSzPct val="100000"/>
              <a:buFont typeface="Arial" panose="020B0604020202020204" pitchFamily="34" charset="0"/>
              <a:buChar char="•"/>
              <a:defRPr/>
            </a:pPr>
            <a:r>
              <a:rPr lang="en-US" sz="1000" dirty="0">
                <a:solidFill>
                  <a:schemeClr val="tx2"/>
                </a:solidFill>
                <a:latin typeface="+mj-lt"/>
              </a:rPr>
              <a:t>Up to 3x better battery life with Target Wake Time (TWT)</a:t>
            </a:r>
          </a:p>
          <a:p>
            <a:pPr marL="123825" indent="-123825" defTabSz="685983">
              <a:spcBef>
                <a:spcPts val="400"/>
              </a:spcBef>
              <a:spcAft>
                <a:spcPts val="200"/>
              </a:spcAft>
              <a:buClr>
                <a:schemeClr val="tx2"/>
              </a:buClr>
              <a:buSzPct val="100000"/>
              <a:buFont typeface="Arial" panose="020B0604020202020204" pitchFamily="34" charset="0"/>
              <a:buChar char="•"/>
              <a:defRPr/>
            </a:pPr>
            <a:r>
              <a:rPr lang="en-US" sz="1000" dirty="0">
                <a:solidFill>
                  <a:schemeClr val="tx2"/>
                </a:solidFill>
                <a:latin typeface="+mj-lt"/>
              </a:rPr>
              <a:t>New coding structure and signaling procedures for better transmit and receive efficiency</a:t>
            </a:r>
          </a:p>
        </p:txBody>
      </p:sp>
      <p:sp>
        <p:nvSpPr>
          <p:cNvPr id="14" name="Round Same Side Corner Rectangle 13">
            <a:extLst>
              <a:ext uri="{FF2B5EF4-FFF2-40B4-BE49-F238E27FC236}">
                <a16:creationId xmlns="" xmlns:a16="http://schemas.microsoft.com/office/drawing/2014/main" id="{39220F1C-7B9B-9146-8A8E-1BB2FCACC1A4}"/>
              </a:ext>
            </a:extLst>
          </p:cNvPr>
          <p:cNvSpPr/>
          <p:nvPr/>
        </p:nvSpPr>
        <p:spPr>
          <a:xfrm>
            <a:off x="6672898" y="2440517"/>
            <a:ext cx="1920240" cy="1075024"/>
          </a:xfrm>
          <a:prstGeom prst="round2Same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lvl="0" algn="ctr">
              <a:defRPr/>
            </a:pPr>
            <a:r>
              <a:rPr lang="en-US" sz="1400" dirty="0">
                <a:solidFill>
                  <a:srgbClr val="00BCEB"/>
                </a:solidFill>
                <a:latin typeface="+mj-lt"/>
              </a:rPr>
              <a:t>Improved power efficiency</a:t>
            </a:r>
          </a:p>
        </p:txBody>
      </p:sp>
      <p:sp>
        <p:nvSpPr>
          <p:cNvPr id="15" name="TextBox 14">
            <a:extLst>
              <a:ext uri="{FF2B5EF4-FFF2-40B4-BE49-F238E27FC236}">
                <a16:creationId xmlns="" xmlns:a16="http://schemas.microsoft.com/office/drawing/2014/main" id="{FDD28A10-A50E-1747-A88C-F0B5EFBDFF09}"/>
              </a:ext>
            </a:extLst>
          </p:cNvPr>
          <p:cNvSpPr txBox="1"/>
          <p:nvPr/>
        </p:nvSpPr>
        <p:spPr>
          <a:xfrm>
            <a:off x="4229" y="5187950"/>
            <a:ext cx="9135542" cy="387350"/>
          </a:xfrm>
          <a:prstGeom prst="round2SameRect">
            <a:avLst>
              <a:gd name="adj1" fmla="val 0"/>
              <a:gd name="adj2" fmla="val 0"/>
            </a:avLst>
          </a:prstGeom>
          <a:solidFill>
            <a:schemeClr val="bg2">
              <a:lumMod val="95000"/>
            </a:schemeClr>
          </a:solidFill>
          <a:ln w="9525" cap="rnd">
            <a:noFill/>
            <a:prstDash val="solid"/>
            <a:roun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16" tIns="34259" rIns="68516" bIns="34259" numCol="1" spcCol="0" rtlCol="0" fromWordArt="0" anchor="ctr" anchorCtr="0" forceAA="0" compatLnSpc="1">
            <a:prstTxWarp prst="textNoShape">
              <a:avLst/>
            </a:prstTxWarp>
            <a:noAutofit/>
          </a:bodyPr>
          <a:lstStyle/>
          <a:p>
            <a:pPr lvl="0" algn="ctr">
              <a:defRPr/>
            </a:pPr>
            <a:r>
              <a:rPr lang="en-US" sz="1100" dirty="0">
                <a:solidFill>
                  <a:srgbClr val="005073"/>
                </a:solidFill>
                <a:latin typeface="+mj-lt"/>
              </a:rPr>
              <a:t>For more information, see: </a:t>
            </a:r>
            <a:r>
              <a:rPr lang="en-US" sz="1100" dirty="0">
                <a:solidFill>
                  <a:schemeClr val="tx1"/>
                </a:solidFill>
                <a:latin typeface="+mj-lt"/>
                <a:hlinkClick r:id="rId3"/>
              </a:rPr>
              <a:t>https://www.cisco.com/c/en/us/products/collateral/wireless/white-paper-c11-740788.html</a:t>
            </a:r>
            <a:endParaRPr lang="en-US" sz="1100" dirty="0">
              <a:solidFill>
                <a:schemeClr val="tx1"/>
              </a:solidFill>
              <a:latin typeface="+mj-lt"/>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1086" y="2043520"/>
            <a:ext cx="740664" cy="740664"/>
          </a:xfrm>
          <a:prstGeom prst="ellipse">
            <a:avLst/>
          </a:prstGeom>
          <a:ln w="28575">
            <a:solidFill>
              <a:schemeClr val="bg2"/>
            </a:solidFill>
          </a:ln>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187" y="2045633"/>
            <a:ext cx="736443" cy="736441"/>
          </a:xfrm>
          <a:prstGeom prst="ellipse">
            <a:avLst/>
          </a:prstGeom>
          <a:ln w="28575">
            <a:solidFill>
              <a:schemeClr val="bg2"/>
            </a:solidFill>
          </a:ln>
        </p:spPr>
      </p:pic>
      <p:pic>
        <p:nvPicPr>
          <p:cNvPr id="18" name="Picture 1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73317" y="2043520"/>
            <a:ext cx="740664" cy="740664"/>
          </a:xfrm>
          <a:prstGeom prst="ellipse">
            <a:avLst/>
          </a:prstGeom>
          <a:ln w="28575">
            <a:solidFill>
              <a:schemeClr val="bg2"/>
            </a:solidFill>
          </a:ln>
        </p:spPr>
      </p:pic>
      <p:pic>
        <p:nvPicPr>
          <p:cNvPr id="19" name="Picture 1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262686" y="2043520"/>
            <a:ext cx="740664" cy="740664"/>
          </a:xfrm>
          <a:prstGeom prst="ellipse">
            <a:avLst/>
          </a:prstGeom>
          <a:ln w="28575">
            <a:solidFill>
              <a:schemeClr val="bg2"/>
            </a:solidFill>
          </a:ln>
        </p:spPr>
      </p:pic>
      <p:sp>
        <p:nvSpPr>
          <p:cNvPr id="20" name="Slide Number Placeholder 5"/>
          <p:cNvSpPr txBox="1">
            <a:spLocks/>
          </p:cNvSpPr>
          <p:nvPr/>
        </p:nvSpPr>
        <p:spPr>
          <a:xfrm>
            <a:off x="0" y="1272222"/>
            <a:ext cx="533400" cy="244476"/>
          </a:xfrm>
          <a:prstGeom prst="rect">
            <a:avLst/>
          </a:prstGeom>
        </p:spPr>
        <p:txBody>
          <a:bodyPr>
            <a:normAutofit fontScale="55000" lnSpcReduction="20000"/>
          </a:bodyPr>
          <a:ls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a:lstStyle>
          <a:p>
            <a:r>
              <a:rPr lang="en-US" dirty="0" smtClean="0"/>
              <a:t>36</a:t>
            </a:r>
            <a:endParaRPr lang="en-US" dirty="0"/>
          </a:p>
        </p:txBody>
      </p:sp>
      <p:sp>
        <p:nvSpPr>
          <p:cNvPr id="21" name="TextBox 20"/>
          <p:cNvSpPr txBox="1"/>
          <p:nvPr/>
        </p:nvSpPr>
        <p:spPr>
          <a:xfrm>
            <a:off x="5867400" y="6385702"/>
            <a:ext cx="326300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i="1" dirty="0" smtClean="0"/>
              <a:t>Slide 36-39 from: </a:t>
            </a:r>
            <a:r>
              <a:rPr lang="en-US" sz="1200" i="1" dirty="0" err="1" smtClean="0"/>
              <a:t>Tjie</a:t>
            </a:r>
            <a:r>
              <a:rPr lang="en-US" sz="1200" i="1" dirty="0" smtClean="0"/>
              <a:t> </a:t>
            </a:r>
            <a:r>
              <a:rPr lang="en-US" sz="1200" i="1" dirty="0"/>
              <a:t>Seng, </a:t>
            </a:r>
            <a:r>
              <a:rPr lang="en-US" sz="1200" i="1" dirty="0" err="1" smtClean="0"/>
              <a:t>Njauw</a:t>
            </a:r>
            <a:r>
              <a:rPr lang="en-US" sz="1200" i="1" dirty="0" smtClean="0"/>
              <a:t/>
            </a:r>
            <a:br>
              <a:rPr lang="en-US" sz="1200" i="1" dirty="0" smtClean="0"/>
            </a:br>
            <a:r>
              <a:rPr lang="en-SG" sz="1200" dirty="0"/>
              <a:t>TECHNICAL SOLUTIONS ARCHITECT, </a:t>
            </a:r>
            <a:r>
              <a:rPr lang="en-SG" sz="1200" dirty="0" smtClean="0"/>
              <a:t>ASEAN</a:t>
            </a:r>
            <a:endParaRPr lang="en-US" sz="1200" dirty="0"/>
          </a:p>
        </p:txBody>
      </p:sp>
    </p:spTree>
    <p:extLst>
      <p:ext uri="{BB962C8B-B14F-4D97-AF65-F5344CB8AC3E}">
        <p14:creationId xmlns:p14="http://schemas.microsoft.com/office/powerpoint/2010/main" val="2559445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304800"/>
            <a:ext cx="8345488" cy="975783"/>
          </a:xfrm>
        </p:spPr>
        <p:txBody>
          <a:bodyPr/>
          <a:lstStyle/>
          <a:p>
            <a:r>
              <a:rPr lang="en-US" dirty="0"/>
              <a:t>OFDMA – Using subcarriers more efficiently</a:t>
            </a:r>
            <a:br>
              <a:rPr lang="en-US" dirty="0"/>
            </a:br>
            <a:r>
              <a:rPr lang="en-US" sz="1800" dirty="0"/>
              <a:t>Maximizing client count – lowering latency</a:t>
            </a:r>
          </a:p>
        </p:txBody>
      </p:sp>
      <p:sp>
        <p:nvSpPr>
          <p:cNvPr id="3" name="Rectangle 2"/>
          <p:cNvSpPr/>
          <p:nvPr/>
        </p:nvSpPr>
        <p:spPr>
          <a:xfrm rot="10800000" flipV="1">
            <a:off x="4605892" y="2293908"/>
            <a:ext cx="3987243" cy="260581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ingle Corner Rectangle 5"/>
          <p:cNvSpPr/>
          <p:nvPr/>
        </p:nvSpPr>
        <p:spPr>
          <a:xfrm flipH="1" flipV="1">
            <a:off x="550859" y="2293908"/>
            <a:ext cx="3987243" cy="2605816"/>
          </a:xfrm>
          <a:prstGeom prst="round1Rect">
            <a:avLst>
              <a:gd name="adj" fmla="val 4379"/>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550862" y="1928148"/>
            <a:ext cx="8042276" cy="365760"/>
            <a:chOff x="550862" y="1200438"/>
            <a:chExt cx="5348605" cy="365760"/>
          </a:xfrm>
        </p:grpSpPr>
        <p:sp>
          <p:nvSpPr>
            <p:cNvPr id="4" name="Round Same Side Corner Rectangle 3"/>
            <p:cNvSpPr/>
            <p:nvPr/>
          </p:nvSpPr>
          <p:spPr>
            <a:xfrm>
              <a:off x="3247707" y="1200438"/>
              <a:ext cx="2651760" cy="365760"/>
            </a:xfrm>
            <a:prstGeom prst="round2Same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rtlCol="0" anchor="ctr"/>
            <a:lstStyle/>
            <a:p>
              <a:pPr algn="ctr"/>
              <a:r>
                <a:rPr lang="en-US" sz="1400" dirty="0"/>
                <a:t>OFDMA</a:t>
              </a:r>
            </a:p>
          </p:txBody>
        </p:sp>
        <p:sp>
          <p:nvSpPr>
            <p:cNvPr id="7" name="Round Same Side Corner Rectangle 6"/>
            <p:cNvSpPr/>
            <p:nvPr/>
          </p:nvSpPr>
          <p:spPr>
            <a:xfrm>
              <a:off x="550862" y="1200438"/>
              <a:ext cx="2651760" cy="365760"/>
            </a:xfrm>
            <a:prstGeom prst="round2Same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rtlCol="0" anchor="ctr"/>
            <a:lstStyle/>
            <a:p>
              <a:pPr algn="ctr"/>
              <a:r>
                <a:rPr lang="en-US" sz="1400" dirty="0"/>
                <a:t>OFDM</a:t>
              </a:r>
            </a:p>
          </p:txBody>
        </p:sp>
      </p:grpSp>
      <p:sp>
        <p:nvSpPr>
          <p:cNvPr id="12" name="Round Single Corner Rectangle 11"/>
          <p:cNvSpPr/>
          <p:nvPr/>
        </p:nvSpPr>
        <p:spPr>
          <a:xfrm rot="10800000" flipH="1" flipV="1">
            <a:off x="550862" y="5233573"/>
            <a:ext cx="8042276" cy="332509"/>
          </a:xfrm>
          <a:prstGeom prst="round1Rect">
            <a:avLst>
              <a:gd name="adj" fmla="val 4379"/>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Each subcarrier is a transport - Latency goes up when subcarriers go out “half empty”… </a:t>
            </a:r>
            <a:br>
              <a:rPr lang="en-US" sz="1000" dirty="0">
                <a:solidFill>
                  <a:schemeClr val="tx1"/>
                </a:solidFill>
              </a:rPr>
            </a:br>
            <a:r>
              <a:rPr lang="en-US" sz="1000" dirty="0">
                <a:solidFill>
                  <a:schemeClr val="tx1"/>
                </a:solidFill>
              </a:rPr>
              <a:t>OFDMA solves this by allowing </a:t>
            </a:r>
            <a:r>
              <a:rPr lang="en-US" sz="1000" b="1" dirty="0">
                <a:solidFill>
                  <a:schemeClr val="tx1"/>
                </a:solidFill>
              </a:rPr>
              <a:t>multi-user packets to go out on one subcarrier</a:t>
            </a:r>
          </a:p>
        </p:txBody>
      </p:sp>
      <p:sp>
        <p:nvSpPr>
          <p:cNvPr id="5" name="TextBox 4">
            <a:extLst>
              <a:ext uri="{FF2B5EF4-FFF2-40B4-BE49-F238E27FC236}">
                <a16:creationId xmlns="" xmlns:a16="http://schemas.microsoft.com/office/drawing/2014/main" id="{93177938-4A57-FF42-834F-5942CF7A08AB}"/>
              </a:ext>
            </a:extLst>
          </p:cNvPr>
          <p:cNvSpPr txBox="1"/>
          <p:nvPr/>
        </p:nvSpPr>
        <p:spPr>
          <a:xfrm>
            <a:off x="4613514" y="4033469"/>
            <a:ext cx="3987244" cy="723275"/>
          </a:xfrm>
          <a:prstGeom prst="rect">
            <a:avLst/>
          </a:prstGeom>
          <a:noFill/>
        </p:spPr>
        <p:txBody>
          <a:bodyPr wrap="square" lIns="45720" rIns="45720" rtlCol="0">
            <a:spAutoFit/>
          </a:bodyPr>
          <a:lstStyle/>
          <a:p>
            <a:pPr marL="228600" indent="-171450" defTabSz="684213">
              <a:spcBef>
                <a:spcPts val="0"/>
              </a:spcBef>
              <a:spcAft>
                <a:spcPts val="300"/>
              </a:spcAft>
              <a:buSzPct val="100000"/>
              <a:buFont typeface="Arial" panose="020B0604020202020204" pitchFamily="34" charset="0"/>
              <a:buChar char="•"/>
              <a:defRPr/>
            </a:pPr>
            <a:r>
              <a:rPr lang="en-US" sz="900" dirty="0">
                <a:solidFill>
                  <a:schemeClr val="tx1"/>
                </a:solidFill>
                <a:latin typeface="+mj-lt"/>
                <a:ea typeface="CiscoSansTT Thin" charset="0"/>
                <a:cs typeface="CiscoSansTT Light"/>
                <a:sym typeface="Wingdings" panose="05000000000000000000" pitchFamily="2" charset="2"/>
              </a:rPr>
              <a:t>Multi user Packet makes flight more efficient</a:t>
            </a:r>
          </a:p>
          <a:p>
            <a:pPr marL="228600" indent="-171450" defTabSz="684213">
              <a:spcBef>
                <a:spcPts val="0"/>
              </a:spcBef>
              <a:spcAft>
                <a:spcPts val="300"/>
              </a:spcAft>
              <a:buSzPct val="100000"/>
              <a:buFont typeface="Arial" panose="020B0604020202020204" pitchFamily="34" charset="0"/>
              <a:buChar char="•"/>
              <a:defRPr/>
            </a:pPr>
            <a:r>
              <a:rPr lang="en-US" sz="900" dirty="0">
                <a:solidFill>
                  <a:schemeClr val="tx1"/>
                </a:solidFill>
                <a:latin typeface="+mj-lt"/>
                <a:ea typeface="CiscoSansTT Thin" charset="0"/>
                <a:cs typeface="CiscoSansTT Light"/>
                <a:sym typeface="Wingdings" panose="05000000000000000000" pitchFamily="2" charset="2"/>
              </a:rPr>
              <a:t>Also provides much more regular and consistent </a:t>
            </a:r>
            <a:r>
              <a:rPr lang="en-US" sz="900" dirty="0" err="1">
                <a:solidFill>
                  <a:schemeClr val="tx1"/>
                </a:solidFill>
                <a:latin typeface="+mj-lt"/>
                <a:ea typeface="CiscoSansTT Thin" charset="0"/>
                <a:cs typeface="CiscoSansTT Light"/>
                <a:sym typeface="Wingdings" panose="05000000000000000000" pitchFamily="2" charset="2"/>
              </a:rPr>
              <a:t>TX_op</a:t>
            </a:r>
            <a:endParaRPr lang="en-US" sz="900" dirty="0">
              <a:solidFill>
                <a:schemeClr val="tx1"/>
              </a:solidFill>
              <a:latin typeface="+mj-lt"/>
              <a:ea typeface="CiscoSansTT Thin" charset="0"/>
              <a:cs typeface="CiscoSansTT Light"/>
              <a:sym typeface="Wingdings" panose="05000000000000000000" pitchFamily="2" charset="2"/>
            </a:endParaRPr>
          </a:p>
          <a:p>
            <a:pPr marL="228600" indent="-171450" defTabSz="684213">
              <a:spcBef>
                <a:spcPts val="0"/>
              </a:spcBef>
              <a:spcAft>
                <a:spcPts val="300"/>
              </a:spcAft>
              <a:buSzPct val="100000"/>
              <a:buFont typeface="Arial" panose="020B0604020202020204" pitchFamily="34" charset="0"/>
              <a:buChar char="•"/>
              <a:defRPr/>
            </a:pPr>
            <a:r>
              <a:rPr lang="en-US" sz="900" dirty="0">
                <a:solidFill>
                  <a:schemeClr val="tx1"/>
                </a:solidFill>
                <a:latin typeface="+mj-lt"/>
                <a:ea typeface="CiscoSansTT Thin" charset="0"/>
                <a:cs typeface="CiscoSansTT Light"/>
                <a:sym typeface="Wingdings" panose="05000000000000000000" pitchFamily="2" charset="2"/>
              </a:rPr>
              <a:t>Deterministic nature – miss this truck – no worries here comes another “meaning the truck” is always leaving “full”… net result is lower latency</a:t>
            </a:r>
          </a:p>
        </p:txBody>
      </p:sp>
      <p:sp>
        <p:nvSpPr>
          <p:cNvPr id="8" name="TextBox 7">
            <a:extLst>
              <a:ext uri="{FF2B5EF4-FFF2-40B4-BE49-F238E27FC236}">
                <a16:creationId xmlns="" xmlns:a16="http://schemas.microsoft.com/office/drawing/2014/main" id="{705AC817-E67A-DB43-9A2B-B4CB32DAD4BC}"/>
              </a:ext>
            </a:extLst>
          </p:cNvPr>
          <p:cNvSpPr txBox="1"/>
          <p:nvPr/>
        </p:nvSpPr>
        <p:spPr>
          <a:xfrm>
            <a:off x="558482" y="4033469"/>
            <a:ext cx="3987243" cy="761747"/>
          </a:xfrm>
          <a:prstGeom prst="rect">
            <a:avLst/>
          </a:prstGeom>
          <a:noFill/>
        </p:spPr>
        <p:txBody>
          <a:bodyPr wrap="square" lIns="45720" rIns="45720" rtlCol="0">
            <a:spAutoFit/>
          </a:bodyPr>
          <a:lstStyle/>
          <a:p>
            <a:pPr marL="228600" indent="-171450" defTabSz="684213">
              <a:spcBef>
                <a:spcPts val="0"/>
              </a:spcBef>
              <a:spcAft>
                <a:spcPts val="300"/>
              </a:spcAft>
              <a:buSzPct val="100000"/>
              <a:buFont typeface="Arial" panose="020B0604020202020204" pitchFamily="34" charset="0"/>
              <a:buChar char="•"/>
              <a:defRPr/>
            </a:pPr>
            <a:r>
              <a:rPr lang="en-US" sz="900" dirty="0">
                <a:solidFill>
                  <a:schemeClr val="tx1"/>
                </a:solidFill>
                <a:latin typeface="+mj-lt"/>
                <a:ea typeface="CiscoSansTT Thin" charset="0"/>
                <a:cs typeface="CiscoSansTT Light"/>
              </a:rPr>
              <a:t>Each User gets 1 time slot – whole channel bandwidth</a:t>
            </a:r>
          </a:p>
          <a:p>
            <a:pPr marL="228600" indent="-171450" defTabSz="684213">
              <a:spcBef>
                <a:spcPts val="0"/>
              </a:spcBef>
              <a:spcAft>
                <a:spcPts val="300"/>
              </a:spcAft>
              <a:buSzPct val="100000"/>
              <a:buFont typeface="Arial" panose="020B0604020202020204" pitchFamily="34" charset="0"/>
              <a:buChar char="•"/>
              <a:defRPr/>
            </a:pPr>
            <a:r>
              <a:rPr lang="en-US" sz="900" dirty="0">
                <a:solidFill>
                  <a:schemeClr val="tx1"/>
                </a:solidFill>
                <a:latin typeface="+mj-lt"/>
                <a:ea typeface="CiscoSansTT Thin" charset="0"/>
                <a:cs typeface="CiscoSansTT Light"/>
              </a:rPr>
              <a:t>Each User must wait t</a:t>
            </a:r>
            <a:r>
              <a:rPr lang="en-US" sz="900" baseline="-25000" dirty="0">
                <a:solidFill>
                  <a:schemeClr val="tx1"/>
                </a:solidFill>
                <a:latin typeface="+mj-lt"/>
                <a:ea typeface="CiscoSansTT Thin" charset="0"/>
                <a:cs typeface="CiscoSansTT Light"/>
              </a:rPr>
              <a:t>8</a:t>
            </a:r>
            <a:r>
              <a:rPr lang="en-US" sz="900" dirty="0">
                <a:solidFill>
                  <a:schemeClr val="tx1"/>
                </a:solidFill>
                <a:latin typeface="+mj-lt"/>
                <a:ea typeface="CiscoSansTT Thin" charset="0"/>
                <a:cs typeface="CiscoSansTT Light"/>
              </a:rPr>
              <a:t> before Next </a:t>
            </a:r>
            <a:r>
              <a:rPr lang="en-US" sz="900" dirty="0" err="1">
                <a:solidFill>
                  <a:schemeClr val="tx1"/>
                </a:solidFill>
                <a:latin typeface="+mj-lt"/>
                <a:ea typeface="CiscoSansTT Thin" charset="0"/>
                <a:cs typeface="CiscoSansTT Light"/>
              </a:rPr>
              <a:t>TX_op</a:t>
            </a:r>
            <a:endParaRPr lang="en-US" sz="900" dirty="0">
              <a:solidFill>
                <a:schemeClr val="tx1"/>
              </a:solidFill>
              <a:latin typeface="+mj-lt"/>
              <a:ea typeface="CiscoSansTT Thin" charset="0"/>
              <a:cs typeface="CiscoSansTT Light"/>
            </a:endParaRPr>
          </a:p>
          <a:p>
            <a:pPr marL="228600" indent="-171450" defTabSz="684213">
              <a:spcBef>
                <a:spcPts val="0"/>
              </a:spcBef>
              <a:spcAft>
                <a:spcPts val="300"/>
              </a:spcAft>
              <a:buSzPct val="100000"/>
              <a:buFont typeface="Arial" panose="020B0604020202020204" pitchFamily="34" charset="0"/>
              <a:buChar char="•"/>
              <a:defRPr/>
            </a:pPr>
            <a:r>
              <a:rPr lang="en-US" sz="900" dirty="0">
                <a:solidFill>
                  <a:schemeClr val="tx1"/>
                </a:solidFill>
                <a:latin typeface="+mj-lt"/>
                <a:ea typeface="CiscoSansTT Thin" charset="0"/>
                <a:cs typeface="CiscoSansTT Light"/>
              </a:rPr>
              <a:t>As more clients Join the cell, Latency – Jitter Increases</a:t>
            </a:r>
          </a:p>
          <a:p>
            <a:pPr marL="228600" indent="-171450" defTabSz="684213">
              <a:spcBef>
                <a:spcPts val="0"/>
              </a:spcBef>
              <a:spcAft>
                <a:spcPts val="300"/>
              </a:spcAft>
              <a:buSzPct val="100000"/>
              <a:buFont typeface="Arial" panose="020B0604020202020204" pitchFamily="34" charset="0"/>
              <a:buChar char="•"/>
              <a:defRPr/>
            </a:pPr>
            <a:r>
              <a:rPr lang="en-US" sz="900" dirty="0">
                <a:solidFill>
                  <a:schemeClr val="tx1"/>
                </a:solidFill>
                <a:latin typeface="+mj-lt"/>
                <a:ea typeface="CiscoSansTT Thin" charset="0"/>
                <a:cs typeface="CiscoSansTT Light"/>
              </a:rPr>
              <a:t>QOS only manages </a:t>
            </a:r>
            <a:r>
              <a:rPr lang="en-US" sz="900" dirty="0" err="1">
                <a:solidFill>
                  <a:schemeClr val="tx1"/>
                </a:solidFill>
                <a:latin typeface="+mj-lt"/>
                <a:ea typeface="CiscoSansTT Thin" charset="0"/>
                <a:cs typeface="CiscoSansTT Light"/>
              </a:rPr>
              <a:t>TXop</a:t>
            </a:r>
            <a:r>
              <a:rPr lang="en-US" sz="900" dirty="0">
                <a:solidFill>
                  <a:schemeClr val="tx1"/>
                </a:solidFill>
                <a:latin typeface="+mj-lt"/>
                <a:ea typeface="CiscoSansTT Thin" charset="0"/>
                <a:cs typeface="CiscoSansTT Light"/>
              </a:rPr>
              <a:t> – someone has to wait</a:t>
            </a:r>
          </a:p>
        </p:txBody>
      </p:sp>
      <p:grpSp>
        <p:nvGrpSpPr>
          <p:cNvPr id="115" name="Group 114"/>
          <p:cNvGrpSpPr/>
          <p:nvPr/>
        </p:nvGrpSpPr>
        <p:grpSpPr>
          <a:xfrm>
            <a:off x="1315169" y="2343469"/>
            <a:ext cx="2458620" cy="1649010"/>
            <a:chOff x="1296786" y="1486219"/>
            <a:chExt cx="2458620" cy="1649010"/>
          </a:xfrm>
        </p:grpSpPr>
        <p:sp>
          <p:nvSpPr>
            <p:cNvPr id="26" name="Rectangle 25">
              <a:extLst>
                <a:ext uri="{FF2B5EF4-FFF2-40B4-BE49-F238E27FC236}">
                  <a16:creationId xmlns="" xmlns:a16="http://schemas.microsoft.com/office/drawing/2014/main" id="{A0059186-EC70-7B4E-86C5-72021C856981}"/>
                </a:ext>
              </a:extLst>
            </p:cNvPr>
            <p:cNvSpPr/>
            <p:nvPr/>
          </p:nvSpPr>
          <p:spPr>
            <a:xfrm>
              <a:off x="1296786" y="1686923"/>
              <a:ext cx="258586" cy="1448303"/>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sp>
          <p:nvSpPr>
            <p:cNvPr id="27" name="Rectangle 26">
              <a:extLst>
                <a:ext uri="{FF2B5EF4-FFF2-40B4-BE49-F238E27FC236}">
                  <a16:creationId xmlns="" xmlns:a16="http://schemas.microsoft.com/office/drawing/2014/main" id="{9336A2C2-B527-C942-B47D-7593016EA235}"/>
                </a:ext>
              </a:extLst>
            </p:cNvPr>
            <p:cNvSpPr/>
            <p:nvPr/>
          </p:nvSpPr>
          <p:spPr>
            <a:xfrm>
              <a:off x="1608736" y="1686924"/>
              <a:ext cx="258586" cy="144830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sp>
          <p:nvSpPr>
            <p:cNvPr id="28" name="Rectangle 27">
              <a:extLst>
                <a:ext uri="{FF2B5EF4-FFF2-40B4-BE49-F238E27FC236}">
                  <a16:creationId xmlns="" xmlns:a16="http://schemas.microsoft.com/office/drawing/2014/main" id="{7051BAEC-B3DB-5942-8CBF-D12BD51BF07C}"/>
                </a:ext>
              </a:extLst>
            </p:cNvPr>
            <p:cNvSpPr/>
            <p:nvPr/>
          </p:nvSpPr>
          <p:spPr>
            <a:xfrm>
              <a:off x="1914522" y="1686924"/>
              <a:ext cx="258586" cy="1448303"/>
            </a:xfrm>
            <a:prstGeom prst="rect">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sp>
          <p:nvSpPr>
            <p:cNvPr id="29" name="Rectangle 28">
              <a:extLst>
                <a:ext uri="{FF2B5EF4-FFF2-40B4-BE49-F238E27FC236}">
                  <a16:creationId xmlns="" xmlns:a16="http://schemas.microsoft.com/office/drawing/2014/main" id="{6894AC18-9D94-FF4C-BE74-A588E6002897}"/>
                </a:ext>
              </a:extLst>
            </p:cNvPr>
            <p:cNvSpPr/>
            <p:nvPr/>
          </p:nvSpPr>
          <p:spPr>
            <a:xfrm>
              <a:off x="2220309" y="1686924"/>
              <a:ext cx="258586" cy="1448303"/>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sp>
          <p:nvSpPr>
            <p:cNvPr id="30" name="Rectangle 29">
              <a:extLst>
                <a:ext uri="{FF2B5EF4-FFF2-40B4-BE49-F238E27FC236}">
                  <a16:creationId xmlns="" xmlns:a16="http://schemas.microsoft.com/office/drawing/2014/main" id="{8F5C067D-7AF9-524D-871F-E0BC8E860478}"/>
                </a:ext>
              </a:extLst>
            </p:cNvPr>
            <p:cNvSpPr/>
            <p:nvPr/>
          </p:nvSpPr>
          <p:spPr>
            <a:xfrm>
              <a:off x="2536358" y="1686925"/>
              <a:ext cx="258586" cy="1448303"/>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sp>
          <p:nvSpPr>
            <p:cNvPr id="31" name="Rectangle 30">
              <a:extLst>
                <a:ext uri="{FF2B5EF4-FFF2-40B4-BE49-F238E27FC236}">
                  <a16:creationId xmlns="" xmlns:a16="http://schemas.microsoft.com/office/drawing/2014/main" id="{327A80B2-13DD-674F-BA6E-38B84E5C22C6}"/>
                </a:ext>
              </a:extLst>
            </p:cNvPr>
            <p:cNvSpPr/>
            <p:nvPr/>
          </p:nvSpPr>
          <p:spPr>
            <a:xfrm>
              <a:off x="2860616" y="1686925"/>
              <a:ext cx="258586" cy="1448303"/>
            </a:xfrm>
            <a:prstGeom prst="rect">
              <a:avLst/>
            </a:prstGeom>
            <a:solidFill>
              <a:schemeClr val="tx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sp>
          <p:nvSpPr>
            <p:cNvPr id="32" name="Rectangle 31">
              <a:extLst>
                <a:ext uri="{FF2B5EF4-FFF2-40B4-BE49-F238E27FC236}">
                  <a16:creationId xmlns="" xmlns:a16="http://schemas.microsoft.com/office/drawing/2014/main" id="{A2EEFBCC-175F-3A4F-80C8-494D7ED602C3}"/>
                </a:ext>
              </a:extLst>
            </p:cNvPr>
            <p:cNvSpPr/>
            <p:nvPr/>
          </p:nvSpPr>
          <p:spPr>
            <a:xfrm>
              <a:off x="3184874" y="1686926"/>
              <a:ext cx="258586" cy="1448303"/>
            </a:xfrm>
            <a:prstGeom prst="rect">
              <a:avLst/>
            </a:prstGeom>
            <a:solidFill>
              <a:schemeClr val="accent1">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sp>
          <p:nvSpPr>
            <p:cNvPr id="33" name="Rectangle 32">
              <a:extLst>
                <a:ext uri="{FF2B5EF4-FFF2-40B4-BE49-F238E27FC236}">
                  <a16:creationId xmlns="" xmlns:a16="http://schemas.microsoft.com/office/drawing/2014/main" id="{EDDD3A59-4058-BB49-8A19-2F0176A23FAB}"/>
                </a:ext>
              </a:extLst>
            </p:cNvPr>
            <p:cNvSpPr/>
            <p:nvPr/>
          </p:nvSpPr>
          <p:spPr>
            <a:xfrm>
              <a:off x="3496820" y="1686926"/>
              <a:ext cx="258586" cy="1448303"/>
            </a:xfrm>
            <a:prstGeom prst="rect">
              <a:avLst/>
            </a:prstGeom>
            <a:solidFill>
              <a:schemeClr val="accent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mj-lt"/>
              </a:endParaRPr>
            </a:p>
          </p:txBody>
        </p:sp>
        <p:sp>
          <p:nvSpPr>
            <p:cNvPr id="18" name="TextBox 17">
              <a:extLst>
                <a:ext uri="{FF2B5EF4-FFF2-40B4-BE49-F238E27FC236}">
                  <a16:creationId xmlns="" xmlns:a16="http://schemas.microsoft.com/office/drawing/2014/main" id="{A748B0F7-48CF-CD48-A4C8-CE132C016087}"/>
                </a:ext>
              </a:extLst>
            </p:cNvPr>
            <p:cNvSpPr txBox="1"/>
            <p:nvPr/>
          </p:nvSpPr>
          <p:spPr>
            <a:xfrm>
              <a:off x="2009777" y="1486219"/>
              <a:ext cx="89768" cy="153888"/>
            </a:xfrm>
            <a:prstGeom prst="rect">
              <a:avLst/>
            </a:prstGeom>
            <a:noFill/>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3</a:t>
              </a:r>
            </a:p>
          </p:txBody>
        </p:sp>
        <p:sp>
          <p:nvSpPr>
            <p:cNvPr id="19" name="TextBox 18">
              <a:extLst>
                <a:ext uri="{FF2B5EF4-FFF2-40B4-BE49-F238E27FC236}">
                  <a16:creationId xmlns="" xmlns:a16="http://schemas.microsoft.com/office/drawing/2014/main" id="{98D0D788-4A7E-6441-AE44-820B282820B2}"/>
                </a:ext>
              </a:extLst>
            </p:cNvPr>
            <p:cNvSpPr txBox="1"/>
            <p:nvPr/>
          </p:nvSpPr>
          <p:spPr>
            <a:xfrm>
              <a:off x="3266941" y="1486219"/>
              <a:ext cx="89768" cy="153888"/>
            </a:xfrm>
            <a:prstGeom prst="rect">
              <a:avLst/>
            </a:prstGeom>
            <a:noFill/>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7</a:t>
              </a:r>
            </a:p>
          </p:txBody>
        </p:sp>
        <p:sp>
          <p:nvSpPr>
            <p:cNvPr id="20" name="TextBox 19">
              <a:extLst>
                <a:ext uri="{FF2B5EF4-FFF2-40B4-BE49-F238E27FC236}">
                  <a16:creationId xmlns="" xmlns:a16="http://schemas.microsoft.com/office/drawing/2014/main" id="{5345B277-65CB-8948-9F0F-D2C6FB9E76E9}"/>
                </a:ext>
              </a:extLst>
            </p:cNvPr>
            <p:cNvSpPr txBox="1"/>
            <p:nvPr/>
          </p:nvSpPr>
          <p:spPr>
            <a:xfrm>
              <a:off x="2952650" y="1486219"/>
              <a:ext cx="89768" cy="153888"/>
            </a:xfrm>
            <a:prstGeom prst="rect">
              <a:avLst/>
            </a:prstGeom>
            <a:noFill/>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6</a:t>
              </a:r>
            </a:p>
          </p:txBody>
        </p:sp>
        <p:sp>
          <p:nvSpPr>
            <p:cNvPr id="21" name="TextBox 20">
              <a:extLst>
                <a:ext uri="{FF2B5EF4-FFF2-40B4-BE49-F238E27FC236}">
                  <a16:creationId xmlns="" xmlns:a16="http://schemas.microsoft.com/office/drawing/2014/main" id="{44A53871-D846-9944-925A-DF394900F979}"/>
                </a:ext>
              </a:extLst>
            </p:cNvPr>
            <p:cNvSpPr txBox="1"/>
            <p:nvPr/>
          </p:nvSpPr>
          <p:spPr>
            <a:xfrm>
              <a:off x="2638359" y="1486219"/>
              <a:ext cx="89768" cy="153888"/>
            </a:xfrm>
            <a:prstGeom prst="rect">
              <a:avLst/>
            </a:prstGeom>
            <a:noFill/>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5</a:t>
              </a:r>
            </a:p>
          </p:txBody>
        </p:sp>
        <p:sp>
          <p:nvSpPr>
            <p:cNvPr id="22" name="TextBox 21">
              <a:extLst>
                <a:ext uri="{FF2B5EF4-FFF2-40B4-BE49-F238E27FC236}">
                  <a16:creationId xmlns="" xmlns:a16="http://schemas.microsoft.com/office/drawing/2014/main" id="{6DA00A2E-03CE-4747-80D9-8C80CC0DD387}"/>
                </a:ext>
              </a:extLst>
            </p:cNvPr>
            <p:cNvSpPr txBox="1"/>
            <p:nvPr/>
          </p:nvSpPr>
          <p:spPr>
            <a:xfrm>
              <a:off x="1381195" y="1486219"/>
              <a:ext cx="89768" cy="153888"/>
            </a:xfrm>
            <a:prstGeom prst="rect">
              <a:avLst/>
            </a:prstGeom>
            <a:noFill/>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1</a:t>
              </a:r>
            </a:p>
          </p:txBody>
        </p:sp>
        <p:sp>
          <p:nvSpPr>
            <p:cNvPr id="23" name="TextBox 22">
              <a:extLst>
                <a:ext uri="{FF2B5EF4-FFF2-40B4-BE49-F238E27FC236}">
                  <a16:creationId xmlns="" xmlns:a16="http://schemas.microsoft.com/office/drawing/2014/main" id="{47F4DC22-87E8-D64A-A822-3EC6AEAACA20}"/>
                </a:ext>
              </a:extLst>
            </p:cNvPr>
            <p:cNvSpPr txBox="1"/>
            <p:nvPr/>
          </p:nvSpPr>
          <p:spPr>
            <a:xfrm>
              <a:off x="1695486" y="1487805"/>
              <a:ext cx="89768" cy="153888"/>
            </a:xfrm>
            <a:prstGeom prst="rect">
              <a:avLst/>
            </a:prstGeom>
            <a:noFill/>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2</a:t>
              </a:r>
            </a:p>
          </p:txBody>
        </p:sp>
        <p:sp>
          <p:nvSpPr>
            <p:cNvPr id="24" name="TextBox 23">
              <a:extLst>
                <a:ext uri="{FF2B5EF4-FFF2-40B4-BE49-F238E27FC236}">
                  <a16:creationId xmlns="" xmlns:a16="http://schemas.microsoft.com/office/drawing/2014/main" id="{FCD9F607-3AA0-EA41-8CA1-B894DBBB1924}"/>
                </a:ext>
              </a:extLst>
            </p:cNvPr>
            <p:cNvSpPr txBox="1"/>
            <p:nvPr/>
          </p:nvSpPr>
          <p:spPr>
            <a:xfrm>
              <a:off x="2324068" y="1486219"/>
              <a:ext cx="89768" cy="153888"/>
            </a:xfrm>
            <a:prstGeom prst="rect">
              <a:avLst/>
            </a:prstGeom>
            <a:noFill/>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4</a:t>
              </a:r>
            </a:p>
          </p:txBody>
        </p:sp>
        <p:sp>
          <p:nvSpPr>
            <p:cNvPr id="25" name="TextBox 24">
              <a:extLst>
                <a:ext uri="{FF2B5EF4-FFF2-40B4-BE49-F238E27FC236}">
                  <a16:creationId xmlns="" xmlns:a16="http://schemas.microsoft.com/office/drawing/2014/main" id="{3BE27415-2CAC-7240-89B9-73B18D937C58}"/>
                </a:ext>
              </a:extLst>
            </p:cNvPr>
            <p:cNvSpPr txBox="1"/>
            <p:nvPr/>
          </p:nvSpPr>
          <p:spPr>
            <a:xfrm>
              <a:off x="3581229" y="1497321"/>
              <a:ext cx="89768" cy="153888"/>
            </a:xfrm>
            <a:prstGeom prst="rect">
              <a:avLst/>
            </a:prstGeom>
            <a:noFill/>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8</a:t>
              </a:r>
            </a:p>
          </p:txBody>
        </p:sp>
      </p:grpSp>
      <p:grpSp>
        <p:nvGrpSpPr>
          <p:cNvPr id="114" name="Group 113"/>
          <p:cNvGrpSpPr/>
          <p:nvPr/>
        </p:nvGrpSpPr>
        <p:grpSpPr>
          <a:xfrm>
            <a:off x="5357142" y="2335085"/>
            <a:ext cx="2484740" cy="1628584"/>
            <a:chOff x="5344257" y="1477835"/>
            <a:chExt cx="2484740" cy="1628584"/>
          </a:xfrm>
        </p:grpSpPr>
        <p:grpSp>
          <p:nvGrpSpPr>
            <p:cNvPr id="15" name="Group 14"/>
            <p:cNvGrpSpPr/>
            <p:nvPr/>
          </p:nvGrpSpPr>
          <p:grpSpPr>
            <a:xfrm>
              <a:off x="5980561" y="1477835"/>
              <a:ext cx="257676" cy="1627846"/>
              <a:chOff x="5986405" y="1477835"/>
              <a:chExt cx="257676" cy="1627846"/>
            </a:xfrm>
          </p:grpSpPr>
          <p:grpSp>
            <p:nvGrpSpPr>
              <p:cNvPr id="56" name="Group 55">
                <a:extLst>
                  <a:ext uri="{FF2B5EF4-FFF2-40B4-BE49-F238E27FC236}">
                    <a16:creationId xmlns="" xmlns:a16="http://schemas.microsoft.com/office/drawing/2014/main" id="{3CBCBFB2-FCB9-EE4F-87FD-D59142E965D7}"/>
                  </a:ext>
                </a:extLst>
              </p:cNvPr>
              <p:cNvGrpSpPr/>
              <p:nvPr/>
            </p:nvGrpSpPr>
            <p:grpSpPr>
              <a:xfrm>
                <a:off x="5986405" y="1689336"/>
                <a:ext cx="257676" cy="1416345"/>
                <a:chOff x="8466863" y="1907403"/>
                <a:chExt cx="243070" cy="2782736"/>
              </a:xfrm>
            </p:grpSpPr>
            <p:sp>
              <p:nvSpPr>
                <p:cNvPr id="60" name="Rectangle 59">
                  <a:extLst>
                    <a:ext uri="{FF2B5EF4-FFF2-40B4-BE49-F238E27FC236}">
                      <a16:creationId xmlns="" xmlns:a16="http://schemas.microsoft.com/office/drawing/2014/main" id="{EC5E338D-C146-E54F-A0CF-657A53D4CFFD}"/>
                    </a:ext>
                  </a:extLst>
                </p:cNvPr>
                <p:cNvSpPr/>
                <p:nvPr/>
              </p:nvSpPr>
              <p:spPr>
                <a:xfrm>
                  <a:off x="8466863" y="3196048"/>
                  <a:ext cx="243069" cy="1494091"/>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Rectangle 60">
                  <a:extLst>
                    <a:ext uri="{FF2B5EF4-FFF2-40B4-BE49-F238E27FC236}">
                      <a16:creationId xmlns="" xmlns:a16="http://schemas.microsoft.com/office/drawing/2014/main" id="{97724750-69E7-F345-B0A0-D2391FABA06B}"/>
                    </a:ext>
                  </a:extLst>
                </p:cNvPr>
                <p:cNvSpPr/>
                <p:nvPr/>
              </p:nvSpPr>
              <p:spPr>
                <a:xfrm>
                  <a:off x="8466864" y="1907403"/>
                  <a:ext cx="243069" cy="1261762"/>
                </a:xfrm>
                <a:prstGeom prst="rect">
                  <a:avLst/>
                </a:prstGeom>
                <a:solidFill>
                  <a:schemeClr val="accent1">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7" name="TextBox 36">
                <a:extLst>
                  <a:ext uri="{FF2B5EF4-FFF2-40B4-BE49-F238E27FC236}">
                    <a16:creationId xmlns="" xmlns:a16="http://schemas.microsoft.com/office/drawing/2014/main" id="{D6041E3A-6E0C-A649-B82E-70539EB42C45}"/>
                  </a:ext>
                </a:extLst>
              </p:cNvPr>
              <p:cNvSpPr txBox="1"/>
              <p:nvPr/>
            </p:nvSpPr>
            <p:spPr>
              <a:xfrm>
                <a:off x="6070359" y="1477835"/>
                <a:ext cx="89768" cy="153888"/>
              </a:xfrm>
              <a:prstGeom prst="rect">
                <a:avLst/>
              </a:prstGeom>
              <a:noFill/>
              <a:ln>
                <a:noFill/>
              </a:ln>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3</a:t>
                </a:r>
              </a:p>
            </p:txBody>
          </p:sp>
        </p:grpSp>
        <p:grpSp>
          <p:nvGrpSpPr>
            <p:cNvPr id="112" name="Group 111"/>
            <p:cNvGrpSpPr/>
            <p:nvPr/>
          </p:nvGrpSpPr>
          <p:grpSpPr>
            <a:xfrm>
              <a:off x="7253171" y="1477835"/>
              <a:ext cx="257675" cy="1628584"/>
              <a:chOff x="7256384" y="1477835"/>
              <a:chExt cx="257675" cy="1628584"/>
            </a:xfrm>
          </p:grpSpPr>
          <p:sp>
            <p:nvSpPr>
              <p:cNvPr id="78" name="Rectangle 77">
                <a:extLst>
                  <a:ext uri="{FF2B5EF4-FFF2-40B4-BE49-F238E27FC236}">
                    <a16:creationId xmlns="" xmlns:a16="http://schemas.microsoft.com/office/drawing/2014/main" id="{D46C9319-4364-1E42-8204-18C8FEC701C6}"/>
                  </a:ext>
                </a:extLst>
              </p:cNvPr>
              <p:cNvSpPr/>
              <p:nvPr/>
            </p:nvSpPr>
            <p:spPr>
              <a:xfrm>
                <a:off x="7256384" y="2345224"/>
                <a:ext cx="257675" cy="761195"/>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a:extLst>
                  <a:ext uri="{FF2B5EF4-FFF2-40B4-BE49-F238E27FC236}">
                    <a16:creationId xmlns="" xmlns:a16="http://schemas.microsoft.com/office/drawing/2014/main" id="{1CEE1A64-9BBC-E241-AEA6-7482847DACC8}"/>
                  </a:ext>
                </a:extLst>
              </p:cNvPr>
              <p:cNvSpPr/>
              <p:nvPr/>
            </p:nvSpPr>
            <p:spPr>
              <a:xfrm>
                <a:off x="7256384" y="1690075"/>
                <a:ext cx="257675" cy="641468"/>
              </a:xfrm>
              <a:prstGeom prst="rect">
                <a:avLst/>
              </a:prstGeom>
              <a:solidFill>
                <a:schemeClr val="accent1">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TextBox 37">
                <a:extLst>
                  <a:ext uri="{FF2B5EF4-FFF2-40B4-BE49-F238E27FC236}">
                    <a16:creationId xmlns="" xmlns:a16="http://schemas.microsoft.com/office/drawing/2014/main" id="{CB9F3D1E-AAB0-B44A-BFB6-5F002C88EC67}"/>
                  </a:ext>
                </a:extLst>
              </p:cNvPr>
              <p:cNvSpPr txBox="1"/>
              <p:nvPr/>
            </p:nvSpPr>
            <p:spPr>
              <a:xfrm>
                <a:off x="7340337" y="1477835"/>
                <a:ext cx="89768" cy="153888"/>
              </a:xfrm>
              <a:prstGeom prst="rect">
                <a:avLst/>
              </a:prstGeom>
              <a:noFill/>
              <a:ln>
                <a:noFill/>
              </a:ln>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7</a:t>
                </a:r>
              </a:p>
            </p:txBody>
          </p:sp>
        </p:grpSp>
        <p:grpSp>
          <p:nvGrpSpPr>
            <p:cNvPr id="111" name="Group 110"/>
            <p:cNvGrpSpPr/>
            <p:nvPr/>
          </p:nvGrpSpPr>
          <p:grpSpPr>
            <a:xfrm>
              <a:off x="6935019" y="1477835"/>
              <a:ext cx="257675" cy="1628583"/>
              <a:chOff x="6937360" y="1477835"/>
              <a:chExt cx="257675" cy="1628583"/>
            </a:xfrm>
          </p:grpSpPr>
          <p:sp>
            <p:nvSpPr>
              <p:cNvPr id="45" name="Rectangle 44">
                <a:extLst>
                  <a:ext uri="{FF2B5EF4-FFF2-40B4-BE49-F238E27FC236}">
                    <a16:creationId xmlns="" xmlns:a16="http://schemas.microsoft.com/office/drawing/2014/main" id="{5BE65485-DDB6-094D-AB88-382855A04647}"/>
                  </a:ext>
                </a:extLst>
              </p:cNvPr>
              <p:cNvSpPr/>
              <p:nvPr/>
            </p:nvSpPr>
            <p:spPr>
              <a:xfrm>
                <a:off x="6937360" y="2346573"/>
                <a:ext cx="257675" cy="195155"/>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a:extLst>
                  <a:ext uri="{FF2B5EF4-FFF2-40B4-BE49-F238E27FC236}">
                    <a16:creationId xmlns="" xmlns:a16="http://schemas.microsoft.com/office/drawing/2014/main" id="{E9F8A37F-A84F-784F-AB93-CC1AF8A01445}"/>
                  </a:ext>
                </a:extLst>
              </p:cNvPr>
              <p:cNvSpPr/>
              <p:nvPr/>
            </p:nvSpPr>
            <p:spPr>
              <a:xfrm>
                <a:off x="6937360" y="1917680"/>
                <a:ext cx="257675" cy="413862"/>
              </a:xfrm>
              <a:prstGeom prst="rect">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Rectangle 48">
                <a:extLst>
                  <a:ext uri="{FF2B5EF4-FFF2-40B4-BE49-F238E27FC236}">
                    <a16:creationId xmlns="" xmlns:a16="http://schemas.microsoft.com/office/drawing/2014/main" id="{4A026D88-8230-6B49-BC70-562D12411031}"/>
                  </a:ext>
                </a:extLst>
              </p:cNvPr>
              <p:cNvSpPr/>
              <p:nvPr/>
            </p:nvSpPr>
            <p:spPr>
              <a:xfrm>
                <a:off x="6937360" y="1690074"/>
                <a:ext cx="257675" cy="212575"/>
              </a:xfrm>
              <a:prstGeom prst="rect">
                <a:avLst/>
              </a:prstGeom>
              <a:solidFill>
                <a:schemeClr val="accent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Rectangle 49">
                <a:extLst>
                  <a:ext uri="{FF2B5EF4-FFF2-40B4-BE49-F238E27FC236}">
                    <a16:creationId xmlns="" xmlns:a16="http://schemas.microsoft.com/office/drawing/2014/main" id="{E9CB44E1-A560-754B-A7AB-577858B2D6DA}"/>
                  </a:ext>
                </a:extLst>
              </p:cNvPr>
              <p:cNvSpPr/>
              <p:nvPr/>
            </p:nvSpPr>
            <p:spPr>
              <a:xfrm>
                <a:off x="6937360" y="2556759"/>
                <a:ext cx="257675" cy="233196"/>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Rectangle 50">
                <a:extLst>
                  <a:ext uri="{FF2B5EF4-FFF2-40B4-BE49-F238E27FC236}">
                    <a16:creationId xmlns="" xmlns:a16="http://schemas.microsoft.com/office/drawing/2014/main" id="{1B02EE85-9063-C142-9985-059E7CC0A46E}"/>
                  </a:ext>
                </a:extLst>
              </p:cNvPr>
              <p:cNvSpPr/>
              <p:nvPr/>
            </p:nvSpPr>
            <p:spPr>
              <a:xfrm>
                <a:off x="6937360" y="2804985"/>
                <a:ext cx="257675" cy="301433"/>
              </a:xfrm>
              <a:prstGeom prst="rect">
                <a:avLst/>
              </a:prstGeom>
              <a:solidFill>
                <a:schemeClr val="tx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TextBox 38">
                <a:extLst>
                  <a:ext uri="{FF2B5EF4-FFF2-40B4-BE49-F238E27FC236}">
                    <a16:creationId xmlns="" xmlns:a16="http://schemas.microsoft.com/office/drawing/2014/main" id="{0648CDEF-1027-5440-9F10-FD8DC7C18EA4}"/>
                  </a:ext>
                </a:extLst>
              </p:cNvPr>
              <p:cNvSpPr txBox="1"/>
              <p:nvPr/>
            </p:nvSpPr>
            <p:spPr>
              <a:xfrm>
                <a:off x="7021313" y="1477835"/>
                <a:ext cx="89768" cy="153888"/>
              </a:xfrm>
              <a:prstGeom prst="rect">
                <a:avLst/>
              </a:prstGeom>
              <a:noFill/>
              <a:ln>
                <a:noFill/>
              </a:ln>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6</a:t>
                </a:r>
              </a:p>
            </p:txBody>
          </p:sp>
        </p:grpSp>
        <p:grpSp>
          <p:nvGrpSpPr>
            <p:cNvPr id="17" name="Group 16"/>
            <p:cNvGrpSpPr/>
            <p:nvPr/>
          </p:nvGrpSpPr>
          <p:grpSpPr>
            <a:xfrm>
              <a:off x="6616866" y="1477835"/>
              <a:ext cx="257676" cy="1628584"/>
              <a:chOff x="6622421" y="1477835"/>
              <a:chExt cx="257676" cy="1628584"/>
            </a:xfrm>
          </p:grpSpPr>
          <p:grpSp>
            <p:nvGrpSpPr>
              <p:cNvPr id="53" name="Group 52">
                <a:extLst>
                  <a:ext uri="{FF2B5EF4-FFF2-40B4-BE49-F238E27FC236}">
                    <a16:creationId xmlns="" xmlns:a16="http://schemas.microsoft.com/office/drawing/2014/main" id="{37C8873A-1B91-2E49-AB2F-302BAA24C973}"/>
                  </a:ext>
                </a:extLst>
              </p:cNvPr>
              <p:cNvGrpSpPr/>
              <p:nvPr/>
            </p:nvGrpSpPr>
            <p:grpSpPr>
              <a:xfrm>
                <a:off x="6622421" y="1690075"/>
                <a:ext cx="257676" cy="1416344"/>
                <a:chOff x="9066828" y="1908854"/>
                <a:chExt cx="243070" cy="2782735"/>
              </a:xfrm>
            </p:grpSpPr>
            <p:sp>
              <p:nvSpPr>
                <p:cNvPr id="72" name="Rectangle 71">
                  <a:extLst>
                    <a:ext uri="{FF2B5EF4-FFF2-40B4-BE49-F238E27FC236}">
                      <a16:creationId xmlns="" xmlns:a16="http://schemas.microsoft.com/office/drawing/2014/main" id="{2D1EB555-DFEB-F24A-9CD7-4E493DDD82D1}"/>
                    </a:ext>
                  </a:extLst>
                </p:cNvPr>
                <p:cNvSpPr/>
                <p:nvPr/>
              </p:nvSpPr>
              <p:spPr>
                <a:xfrm>
                  <a:off x="9066828" y="3206187"/>
                  <a:ext cx="243069" cy="1485402"/>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a:extLst>
                    <a:ext uri="{FF2B5EF4-FFF2-40B4-BE49-F238E27FC236}">
                      <a16:creationId xmlns="" xmlns:a16="http://schemas.microsoft.com/office/drawing/2014/main" id="{9E0332D6-E931-204B-9BCA-9647CECB2E0C}"/>
                    </a:ext>
                  </a:extLst>
                </p:cNvPr>
                <p:cNvSpPr/>
                <p:nvPr/>
              </p:nvSpPr>
              <p:spPr>
                <a:xfrm>
                  <a:off x="9066829" y="1908854"/>
                  <a:ext cx="243069" cy="1251036"/>
                </a:xfrm>
                <a:prstGeom prst="rect">
                  <a:avLst/>
                </a:prstGeom>
                <a:solidFill>
                  <a:schemeClr val="accent1">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0" name="TextBox 39">
                <a:extLst>
                  <a:ext uri="{FF2B5EF4-FFF2-40B4-BE49-F238E27FC236}">
                    <a16:creationId xmlns="" xmlns:a16="http://schemas.microsoft.com/office/drawing/2014/main" id="{81DD13AF-976F-DC40-997D-78523FF586A7}"/>
                  </a:ext>
                </a:extLst>
              </p:cNvPr>
              <p:cNvSpPr txBox="1"/>
              <p:nvPr/>
            </p:nvSpPr>
            <p:spPr>
              <a:xfrm>
                <a:off x="6706375" y="1477835"/>
                <a:ext cx="89768" cy="153888"/>
              </a:xfrm>
              <a:prstGeom prst="rect">
                <a:avLst/>
              </a:prstGeom>
              <a:noFill/>
              <a:ln>
                <a:noFill/>
              </a:ln>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5</a:t>
                </a:r>
              </a:p>
            </p:txBody>
          </p:sp>
        </p:grpSp>
        <p:grpSp>
          <p:nvGrpSpPr>
            <p:cNvPr id="11" name="Group 10"/>
            <p:cNvGrpSpPr/>
            <p:nvPr/>
          </p:nvGrpSpPr>
          <p:grpSpPr>
            <a:xfrm>
              <a:off x="5344257" y="1477835"/>
              <a:ext cx="257675" cy="1627846"/>
              <a:chOff x="5344257" y="1477835"/>
              <a:chExt cx="257675" cy="1627846"/>
            </a:xfrm>
          </p:grpSpPr>
          <p:sp>
            <p:nvSpPr>
              <p:cNvPr id="58" name="Rectangle 57">
                <a:extLst>
                  <a:ext uri="{FF2B5EF4-FFF2-40B4-BE49-F238E27FC236}">
                    <a16:creationId xmlns="" xmlns:a16="http://schemas.microsoft.com/office/drawing/2014/main" id="{C0F09155-4C0B-E24D-A462-8D4E2D5764C4}"/>
                  </a:ext>
                </a:extLst>
              </p:cNvPr>
              <p:cNvSpPr/>
              <p:nvPr/>
            </p:nvSpPr>
            <p:spPr>
              <a:xfrm>
                <a:off x="5344257" y="2346575"/>
                <a:ext cx="257675" cy="759106"/>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Rectangle 58">
                <a:extLst>
                  <a:ext uri="{FF2B5EF4-FFF2-40B4-BE49-F238E27FC236}">
                    <a16:creationId xmlns="" xmlns:a16="http://schemas.microsoft.com/office/drawing/2014/main" id="{2A492CD9-DA83-AC4D-B68D-74F945B9C291}"/>
                  </a:ext>
                </a:extLst>
              </p:cNvPr>
              <p:cNvSpPr/>
              <p:nvPr/>
            </p:nvSpPr>
            <p:spPr>
              <a:xfrm>
                <a:off x="5344257" y="1689336"/>
                <a:ext cx="257675" cy="642206"/>
              </a:xfrm>
              <a:prstGeom prst="rect">
                <a:avLst/>
              </a:prstGeom>
              <a:solidFill>
                <a:schemeClr val="accent1">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TextBox 40">
                <a:extLst>
                  <a:ext uri="{FF2B5EF4-FFF2-40B4-BE49-F238E27FC236}">
                    <a16:creationId xmlns="" xmlns:a16="http://schemas.microsoft.com/office/drawing/2014/main" id="{8D2A543E-393A-B147-8BDD-F9A01675946E}"/>
                  </a:ext>
                </a:extLst>
              </p:cNvPr>
              <p:cNvSpPr txBox="1"/>
              <p:nvPr/>
            </p:nvSpPr>
            <p:spPr>
              <a:xfrm>
                <a:off x="5428210" y="1477835"/>
                <a:ext cx="89768" cy="153888"/>
              </a:xfrm>
              <a:prstGeom prst="rect">
                <a:avLst/>
              </a:prstGeom>
              <a:noFill/>
              <a:ln>
                <a:noFill/>
              </a:ln>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1</a:t>
                </a:r>
              </a:p>
            </p:txBody>
          </p:sp>
        </p:grpSp>
        <p:grpSp>
          <p:nvGrpSpPr>
            <p:cNvPr id="14" name="Group 13"/>
            <p:cNvGrpSpPr/>
            <p:nvPr/>
          </p:nvGrpSpPr>
          <p:grpSpPr>
            <a:xfrm>
              <a:off x="5662409" y="1479380"/>
              <a:ext cx="257675" cy="1626300"/>
              <a:chOff x="5669407" y="1479380"/>
              <a:chExt cx="257675" cy="1626300"/>
            </a:xfrm>
          </p:grpSpPr>
          <p:sp>
            <p:nvSpPr>
              <p:cNvPr id="62" name="Rectangle 61">
                <a:extLst>
                  <a:ext uri="{FF2B5EF4-FFF2-40B4-BE49-F238E27FC236}">
                    <a16:creationId xmlns="" xmlns:a16="http://schemas.microsoft.com/office/drawing/2014/main" id="{BB7E4A32-5ABB-1649-940E-5867B20723B3}"/>
                  </a:ext>
                </a:extLst>
              </p:cNvPr>
              <p:cNvSpPr/>
              <p:nvPr/>
            </p:nvSpPr>
            <p:spPr>
              <a:xfrm>
                <a:off x="5669407" y="2345835"/>
                <a:ext cx="257675" cy="195154"/>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Rectangle 62">
                <a:extLst>
                  <a:ext uri="{FF2B5EF4-FFF2-40B4-BE49-F238E27FC236}">
                    <a16:creationId xmlns="" xmlns:a16="http://schemas.microsoft.com/office/drawing/2014/main" id="{C197F8D7-681A-A046-8275-09E894C65CF1}"/>
                  </a:ext>
                </a:extLst>
              </p:cNvPr>
              <p:cNvSpPr/>
              <p:nvPr/>
            </p:nvSpPr>
            <p:spPr>
              <a:xfrm>
                <a:off x="5669407" y="1916942"/>
                <a:ext cx="257675" cy="413862"/>
              </a:xfrm>
              <a:prstGeom prst="rect">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Rectangle 63">
                <a:extLst>
                  <a:ext uri="{FF2B5EF4-FFF2-40B4-BE49-F238E27FC236}">
                    <a16:creationId xmlns="" xmlns:a16="http://schemas.microsoft.com/office/drawing/2014/main" id="{7243EDD5-FD0B-FC44-B9D7-81E6D7775B43}"/>
                  </a:ext>
                </a:extLst>
              </p:cNvPr>
              <p:cNvSpPr/>
              <p:nvPr/>
            </p:nvSpPr>
            <p:spPr>
              <a:xfrm>
                <a:off x="5669407" y="1689336"/>
                <a:ext cx="257675" cy="212575"/>
              </a:xfrm>
              <a:prstGeom prst="rect">
                <a:avLst/>
              </a:prstGeom>
              <a:solidFill>
                <a:schemeClr val="accent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Rectangle 64">
                <a:extLst>
                  <a:ext uri="{FF2B5EF4-FFF2-40B4-BE49-F238E27FC236}">
                    <a16:creationId xmlns="" xmlns:a16="http://schemas.microsoft.com/office/drawing/2014/main" id="{B10CEAE0-D9E5-4A4A-8189-33E7E1CC0494}"/>
                  </a:ext>
                </a:extLst>
              </p:cNvPr>
              <p:cNvSpPr/>
              <p:nvPr/>
            </p:nvSpPr>
            <p:spPr>
              <a:xfrm>
                <a:off x="5669407" y="2556020"/>
                <a:ext cx="257675" cy="233196"/>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a:extLst>
                  <a:ext uri="{FF2B5EF4-FFF2-40B4-BE49-F238E27FC236}">
                    <a16:creationId xmlns="" xmlns:a16="http://schemas.microsoft.com/office/drawing/2014/main" id="{E51B34E7-305B-D647-A5A9-E810983F7590}"/>
                  </a:ext>
                </a:extLst>
              </p:cNvPr>
              <p:cNvSpPr/>
              <p:nvPr/>
            </p:nvSpPr>
            <p:spPr>
              <a:xfrm>
                <a:off x="5669407" y="2804247"/>
                <a:ext cx="257675" cy="301433"/>
              </a:xfrm>
              <a:prstGeom prst="rect">
                <a:avLst/>
              </a:prstGeom>
              <a:solidFill>
                <a:schemeClr val="tx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 xmlns:a16="http://schemas.microsoft.com/office/drawing/2014/main" id="{9B33BBFF-630B-1743-89DB-195BCC992AE2}"/>
                  </a:ext>
                </a:extLst>
              </p:cNvPr>
              <p:cNvSpPr txBox="1"/>
              <p:nvPr/>
            </p:nvSpPr>
            <p:spPr>
              <a:xfrm>
                <a:off x="5753360" y="1479380"/>
                <a:ext cx="89768" cy="153888"/>
              </a:xfrm>
              <a:prstGeom prst="rect">
                <a:avLst/>
              </a:prstGeom>
              <a:noFill/>
              <a:ln>
                <a:noFill/>
              </a:ln>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2</a:t>
                </a:r>
              </a:p>
            </p:txBody>
          </p:sp>
        </p:grpSp>
        <p:grpSp>
          <p:nvGrpSpPr>
            <p:cNvPr id="16" name="Group 15"/>
            <p:cNvGrpSpPr/>
            <p:nvPr/>
          </p:nvGrpSpPr>
          <p:grpSpPr>
            <a:xfrm>
              <a:off x="6298714" y="1477835"/>
              <a:ext cx="257675" cy="1628584"/>
              <a:chOff x="6307486" y="1477835"/>
              <a:chExt cx="257675" cy="1628584"/>
            </a:xfrm>
          </p:grpSpPr>
          <p:sp>
            <p:nvSpPr>
              <p:cNvPr id="67" name="Rectangle 66">
                <a:extLst>
                  <a:ext uri="{FF2B5EF4-FFF2-40B4-BE49-F238E27FC236}">
                    <a16:creationId xmlns="" xmlns:a16="http://schemas.microsoft.com/office/drawing/2014/main" id="{8C4A11E3-6C85-E543-BFB3-26CCE2BE4028}"/>
                  </a:ext>
                </a:extLst>
              </p:cNvPr>
              <p:cNvSpPr/>
              <p:nvPr/>
            </p:nvSpPr>
            <p:spPr>
              <a:xfrm>
                <a:off x="6307486" y="1917680"/>
                <a:ext cx="257675" cy="41386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a:extLst>
                  <a:ext uri="{FF2B5EF4-FFF2-40B4-BE49-F238E27FC236}">
                    <a16:creationId xmlns="" xmlns:a16="http://schemas.microsoft.com/office/drawing/2014/main" id="{15A77D79-3EE3-A64D-B209-D76303960C16}"/>
                  </a:ext>
                </a:extLst>
              </p:cNvPr>
              <p:cNvSpPr/>
              <p:nvPr/>
            </p:nvSpPr>
            <p:spPr>
              <a:xfrm>
                <a:off x="6307486" y="2556760"/>
                <a:ext cx="257675" cy="233196"/>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a:extLst>
                  <a:ext uri="{FF2B5EF4-FFF2-40B4-BE49-F238E27FC236}">
                    <a16:creationId xmlns="" xmlns:a16="http://schemas.microsoft.com/office/drawing/2014/main" id="{76691336-8448-2341-85C4-04E43B342FA5}"/>
                  </a:ext>
                </a:extLst>
              </p:cNvPr>
              <p:cNvSpPr/>
              <p:nvPr/>
            </p:nvSpPr>
            <p:spPr>
              <a:xfrm>
                <a:off x="6307486" y="2804986"/>
                <a:ext cx="257675" cy="301433"/>
              </a:xfrm>
              <a:prstGeom prst="rect">
                <a:avLst/>
              </a:prstGeom>
              <a:solidFill>
                <a:schemeClr val="tx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a:extLst>
                  <a:ext uri="{FF2B5EF4-FFF2-40B4-BE49-F238E27FC236}">
                    <a16:creationId xmlns="" xmlns:a16="http://schemas.microsoft.com/office/drawing/2014/main" id="{F7B651E4-F2CB-754E-AB03-28C4A4205CD3}"/>
                  </a:ext>
                </a:extLst>
              </p:cNvPr>
              <p:cNvSpPr/>
              <p:nvPr/>
            </p:nvSpPr>
            <p:spPr>
              <a:xfrm>
                <a:off x="6307486" y="1690074"/>
                <a:ext cx="257675" cy="212575"/>
              </a:xfrm>
              <a:prstGeom prst="rect">
                <a:avLst/>
              </a:prstGeom>
              <a:solidFill>
                <a:schemeClr val="accent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a:extLst>
                  <a:ext uri="{FF2B5EF4-FFF2-40B4-BE49-F238E27FC236}">
                    <a16:creationId xmlns="" xmlns:a16="http://schemas.microsoft.com/office/drawing/2014/main" id="{D48EBF17-61C0-7D4B-A7B5-DAD75433C016}"/>
                  </a:ext>
                </a:extLst>
              </p:cNvPr>
              <p:cNvSpPr/>
              <p:nvPr/>
            </p:nvSpPr>
            <p:spPr>
              <a:xfrm>
                <a:off x="6307486" y="2346574"/>
                <a:ext cx="257675" cy="195155"/>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TextBox 42">
                <a:extLst>
                  <a:ext uri="{FF2B5EF4-FFF2-40B4-BE49-F238E27FC236}">
                    <a16:creationId xmlns="" xmlns:a16="http://schemas.microsoft.com/office/drawing/2014/main" id="{BE15B7A1-A939-6E4B-B844-0691DC016FF7}"/>
                  </a:ext>
                </a:extLst>
              </p:cNvPr>
              <p:cNvSpPr txBox="1"/>
              <p:nvPr/>
            </p:nvSpPr>
            <p:spPr>
              <a:xfrm>
                <a:off x="6391439" y="1477835"/>
                <a:ext cx="89768" cy="153888"/>
              </a:xfrm>
              <a:prstGeom prst="rect">
                <a:avLst/>
              </a:prstGeom>
              <a:noFill/>
              <a:ln>
                <a:noFill/>
              </a:ln>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4</a:t>
                </a:r>
              </a:p>
            </p:txBody>
          </p:sp>
        </p:grpSp>
        <p:grpSp>
          <p:nvGrpSpPr>
            <p:cNvPr id="113" name="Group 112"/>
            <p:cNvGrpSpPr/>
            <p:nvPr/>
          </p:nvGrpSpPr>
          <p:grpSpPr>
            <a:xfrm>
              <a:off x="7571322" y="1488650"/>
              <a:ext cx="257675" cy="1617769"/>
              <a:chOff x="7571322" y="1488650"/>
              <a:chExt cx="257675" cy="1617769"/>
            </a:xfrm>
          </p:grpSpPr>
          <p:sp>
            <p:nvSpPr>
              <p:cNvPr id="74" name="Rectangle 73">
                <a:extLst>
                  <a:ext uri="{FF2B5EF4-FFF2-40B4-BE49-F238E27FC236}">
                    <a16:creationId xmlns="" xmlns:a16="http://schemas.microsoft.com/office/drawing/2014/main" id="{8EDB9124-7E92-DB46-937C-8B232A396C7A}"/>
                  </a:ext>
                </a:extLst>
              </p:cNvPr>
              <p:cNvSpPr/>
              <p:nvPr/>
            </p:nvSpPr>
            <p:spPr>
              <a:xfrm>
                <a:off x="7571322" y="1917680"/>
                <a:ext cx="257675" cy="41386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Rectangle 74">
                <a:extLst>
                  <a:ext uri="{FF2B5EF4-FFF2-40B4-BE49-F238E27FC236}">
                    <a16:creationId xmlns="" xmlns:a16="http://schemas.microsoft.com/office/drawing/2014/main" id="{57AA5EC4-7076-5247-9FA9-708045BDF434}"/>
                  </a:ext>
                </a:extLst>
              </p:cNvPr>
              <p:cNvSpPr/>
              <p:nvPr/>
            </p:nvSpPr>
            <p:spPr>
              <a:xfrm>
                <a:off x="7571322" y="2556760"/>
                <a:ext cx="257675" cy="233196"/>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Rectangle 75">
                <a:extLst>
                  <a:ext uri="{FF2B5EF4-FFF2-40B4-BE49-F238E27FC236}">
                    <a16:creationId xmlns="" xmlns:a16="http://schemas.microsoft.com/office/drawing/2014/main" id="{9960BA7E-5525-8842-ADC4-F2F7DC2B92C6}"/>
                  </a:ext>
                </a:extLst>
              </p:cNvPr>
              <p:cNvSpPr/>
              <p:nvPr/>
            </p:nvSpPr>
            <p:spPr>
              <a:xfrm>
                <a:off x="7571322" y="2804986"/>
                <a:ext cx="257675" cy="301433"/>
              </a:xfrm>
              <a:prstGeom prst="rect">
                <a:avLst/>
              </a:prstGeom>
              <a:solidFill>
                <a:schemeClr val="tx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Rectangle 76">
                <a:extLst>
                  <a:ext uri="{FF2B5EF4-FFF2-40B4-BE49-F238E27FC236}">
                    <a16:creationId xmlns="" xmlns:a16="http://schemas.microsoft.com/office/drawing/2014/main" id="{815FC67D-12DB-D947-AA6E-F8FCAB45C049}"/>
                  </a:ext>
                </a:extLst>
              </p:cNvPr>
              <p:cNvSpPr/>
              <p:nvPr/>
            </p:nvSpPr>
            <p:spPr>
              <a:xfrm>
                <a:off x="7571322" y="1690074"/>
                <a:ext cx="257675" cy="212575"/>
              </a:xfrm>
              <a:prstGeom prst="rect">
                <a:avLst/>
              </a:prstGeom>
              <a:solidFill>
                <a:schemeClr val="accent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Rectangle 51">
                <a:extLst>
                  <a:ext uri="{FF2B5EF4-FFF2-40B4-BE49-F238E27FC236}">
                    <a16:creationId xmlns="" xmlns:a16="http://schemas.microsoft.com/office/drawing/2014/main" id="{B2E5D3C4-3ED9-5F46-A314-CFDF8C069855}"/>
                  </a:ext>
                </a:extLst>
              </p:cNvPr>
              <p:cNvSpPr/>
              <p:nvPr/>
            </p:nvSpPr>
            <p:spPr>
              <a:xfrm>
                <a:off x="7571322" y="2346574"/>
                <a:ext cx="257675" cy="195155"/>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 xmlns:a16="http://schemas.microsoft.com/office/drawing/2014/main" id="{775BDFC4-74C4-924D-9036-58F5247C0963}"/>
                  </a:ext>
                </a:extLst>
              </p:cNvPr>
              <p:cNvSpPr txBox="1"/>
              <p:nvPr/>
            </p:nvSpPr>
            <p:spPr>
              <a:xfrm>
                <a:off x="7655275" y="1488650"/>
                <a:ext cx="89768" cy="153888"/>
              </a:xfrm>
              <a:prstGeom prst="rect">
                <a:avLst/>
              </a:prstGeom>
              <a:noFill/>
              <a:ln>
                <a:noFill/>
              </a:ln>
            </p:spPr>
            <p:txBody>
              <a:bodyPr wrap="none" lIns="0" tIns="0" rIns="0" bIns="0" rtlCol="0">
                <a:spAutoFit/>
              </a:bodyPr>
              <a:lstStyle/>
              <a:p>
                <a:r>
                  <a:rPr lang="en-US" sz="1000" dirty="0">
                    <a:solidFill>
                      <a:schemeClr val="tx1"/>
                    </a:solidFill>
                    <a:latin typeface="+mj-lt"/>
                  </a:rPr>
                  <a:t>t</a:t>
                </a:r>
                <a:r>
                  <a:rPr lang="en-US" sz="1000" baseline="-25000" dirty="0">
                    <a:solidFill>
                      <a:schemeClr val="tx1"/>
                    </a:solidFill>
                    <a:latin typeface="+mj-lt"/>
                  </a:rPr>
                  <a:t>8</a:t>
                </a:r>
              </a:p>
            </p:txBody>
          </p:sp>
        </p:grpSp>
      </p:grpSp>
      <p:sp>
        <p:nvSpPr>
          <p:cNvPr id="80" name="Rounded Rectangle 79"/>
          <p:cNvSpPr>
            <a:spLocks noChangeAspect="1"/>
          </p:cNvSpPr>
          <p:nvPr/>
        </p:nvSpPr>
        <p:spPr>
          <a:xfrm>
            <a:off x="576104" y="5000607"/>
            <a:ext cx="130587" cy="13208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365760" rtlCol="0" anchor="ctr"/>
          <a:lstStyle/>
          <a:p>
            <a:r>
              <a:rPr lang="en-US" sz="800" dirty="0">
                <a:solidFill>
                  <a:schemeClr val="tx1"/>
                </a:solidFill>
              </a:rPr>
              <a:t>User 1 - Telemetry</a:t>
            </a:r>
          </a:p>
        </p:txBody>
      </p:sp>
      <p:sp>
        <p:nvSpPr>
          <p:cNvPr id="104" name="Rounded Rectangle 103"/>
          <p:cNvSpPr>
            <a:spLocks noChangeAspect="1"/>
          </p:cNvSpPr>
          <p:nvPr/>
        </p:nvSpPr>
        <p:spPr>
          <a:xfrm>
            <a:off x="1772920" y="5000607"/>
            <a:ext cx="130587" cy="13208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365760" rtlCol="0" anchor="ctr"/>
          <a:lstStyle/>
          <a:p>
            <a:r>
              <a:rPr lang="en-US" sz="800" dirty="0">
                <a:solidFill>
                  <a:schemeClr val="tx1"/>
                </a:solidFill>
              </a:rPr>
              <a:t>User 2 - </a:t>
            </a:r>
            <a:r>
              <a:rPr lang="en-US" sz="800" dirty="0" err="1">
                <a:solidFill>
                  <a:schemeClr val="tx1"/>
                </a:solidFill>
              </a:rPr>
              <a:t>Voip</a:t>
            </a:r>
            <a:endParaRPr lang="en-US" sz="800" dirty="0">
              <a:solidFill>
                <a:schemeClr val="tx1"/>
              </a:solidFill>
            </a:endParaRPr>
          </a:p>
        </p:txBody>
      </p:sp>
      <p:sp>
        <p:nvSpPr>
          <p:cNvPr id="105" name="Rounded Rectangle 104"/>
          <p:cNvSpPr>
            <a:spLocks noChangeAspect="1"/>
          </p:cNvSpPr>
          <p:nvPr/>
        </p:nvSpPr>
        <p:spPr>
          <a:xfrm>
            <a:off x="2742766" y="5000607"/>
            <a:ext cx="130587" cy="13208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365760" rtlCol="0" anchor="ctr"/>
          <a:lstStyle/>
          <a:p>
            <a:r>
              <a:rPr lang="en-US" sz="800" dirty="0">
                <a:solidFill>
                  <a:schemeClr val="tx1"/>
                </a:solidFill>
              </a:rPr>
              <a:t>User 3 - Video</a:t>
            </a:r>
          </a:p>
        </p:txBody>
      </p:sp>
      <p:sp>
        <p:nvSpPr>
          <p:cNvPr id="106" name="Rounded Rectangle 105"/>
          <p:cNvSpPr>
            <a:spLocks noChangeAspect="1"/>
          </p:cNvSpPr>
          <p:nvPr/>
        </p:nvSpPr>
        <p:spPr>
          <a:xfrm>
            <a:off x="3758332" y="5000607"/>
            <a:ext cx="130587" cy="132085"/>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365760" rtlCol="0" anchor="ctr"/>
          <a:lstStyle/>
          <a:p>
            <a:r>
              <a:rPr lang="en-US" sz="800" dirty="0">
                <a:solidFill>
                  <a:schemeClr val="tx1"/>
                </a:solidFill>
              </a:rPr>
              <a:t>User 4 - </a:t>
            </a:r>
            <a:r>
              <a:rPr lang="en-US" sz="800" dirty="0" err="1">
                <a:solidFill>
                  <a:schemeClr val="tx1"/>
                </a:solidFill>
              </a:rPr>
              <a:t>Voip</a:t>
            </a:r>
            <a:endParaRPr lang="en-US" sz="800" dirty="0">
              <a:solidFill>
                <a:schemeClr val="tx1"/>
              </a:solidFill>
            </a:endParaRPr>
          </a:p>
        </p:txBody>
      </p:sp>
      <p:sp>
        <p:nvSpPr>
          <p:cNvPr id="107" name="Rounded Rectangle 106"/>
          <p:cNvSpPr>
            <a:spLocks noChangeAspect="1"/>
          </p:cNvSpPr>
          <p:nvPr/>
        </p:nvSpPr>
        <p:spPr>
          <a:xfrm>
            <a:off x="4773898" y="5000607"/>
            <a:ext cx="130587" cy="132085"/>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365760" rtlCol="0" anchor="ctr"/>
          <a:lstStyle/>
          <a:p>
            <a:r>
              <a:rPr lang="en-US" sz="800" dirty="0">
                <a:solidFill>
                  <a:schemeClr val="tx1"/>
                </a:solidFill>
              </a:rPr>
              <a:t>User 5 - Data</a:t>
            </a:r>
          </a:p>
        </p:txBody>
      </p:sp>
      <p:sp>
        <p:nvSpPr>
          <p:cNvPr id="108" name="Rounded Rectangle 107"/>
          <p:cNvSpPr>
            <a:spLocks noChangeAspect="1"/>
          </p:cNvSpPr>
          <p:nvPr/>
        </p:nvSpPr>
        <p:spPr>
          <a:xfrm>
            <a:off x="5797084" y="5000607"/>
            <a:ext cx="130587" cy="132085"/>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365760" rtlCol="0" anchor="ctr"/>
          <a:lstStyle/>
          <a:p>
            <a:r>
              <a:rPr lang="en-US" sz="800" dirty="0">
                <a:solidFill>
                  <a:schemeClr val="tx1"/>
                </a:solidFill>
              </a:rPr>
              <a:t>User 6 - </a:t>
            </a:r>
            <a:r>
              <a:rPr lang="en-US" sz="800" dirty="0" err="1">
                <a:solidFill>
                  <a:schemeClr val="tx1"/>
                </a:solidFill>
              </a:rPr>
              <a:t>IoT</a:t>
            </a:r>
            <a:endParaRPr lang="en-US" sz="800" dirty="0">
              <a:solidFill>
                <a:schemeClr val="tx1"/>
              </a:solidFill>
            </a:endParaRPr>
          </a:p>
        </p:txBody>
      </p:sp>
      <p:sp>
        <p:nvSpPr>
          <p:cNvPr id="109" name="Rounded Rectangle 108"/>
          <p:cNvSpPr>
            <a:spLocks noChangeAspect="1"/>
          </p:cNvSpPr>
          <p:nvPr/>
        </p:nvSpPr>
        <p:spPr>
          <a:xfrm>
            <a:off x="6744070" y="5000607"/>
            <a:ext cx="130587" cy="132085"/>
          </a:xfrm>
          <a:prstGeom prst="round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365760" rtlCol="0" anchor="ctr"/>
          <a:lstStyle/>
          <a:p>
            <a:r>
              <a:rPr lang="en-US" sz="800" dirty="0">
                <a:solidFill>
                  <a:schemeClr val="tx1"/>
                </a:solidFill>
              </a:rPr>
              <a:t>User 7 - Data</a:t>
            </a:r>
          </a:p>
        </p:txBody>
      </p:sp>
      <p:sp>
        <p:nvSpPr>
          <p:cNvPr id="110" name="Rounded Rectangle 109"/>
          <p:cNvSpPr>
            <a:spLocks noChangeAspect="1"/>
          </p:cNvSpPr>
          <p:nvPr/>
        </p:nvSpPr>
        <p:spPr>
          <a:xfrm>
            <a:off x="7744395" y="5000607"/>
            <a:ext cx="130587" cy="132085"/>
          </a:xfrm>
          <a:prstGeom prst="round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365760" rtlCol="0" anchor="ctr"/>
          <a:lstStyle/>
          <a:p>
            <a:r>
              <a:rPr lang="en-US" sz="800" dirty="0">
                <a:solidFill>
                  <a:schemeClr val="tx1"/>
                </a:solidFill>
              </a:rPr>
              <a:t>User 8 - </a:t>
            </a:r>
            <a:r>
              <a:rPr lang="en-US" sz="800" dirty="0" err="1">
                <a:solidFill>
                  <a:schemeClr val="tx1"/>
                </a:solidFill>
              </a:rPr>
              <a:t>Voip</a:t>
            </a:r>
            <a:endParaRPr lang="en-US" sz="800" dirty="0">
              <a:solidFill>
                <a:schemeClr val="tx1"/>
              </a:solidFill>
            </a:endParaRPr>
          </a:p>
        </p:txBody>
      </p:sp>
      <p:sp>
        <p:nvSpPr>
          <p:cNvPr id="83" name="Slide Number Placeholder 5"/>
          <p:cNvSpPr txBox="1">
            <a:spLocks/>
          </p:cNvSpPr>
          <p:nvPr/>
        </p:nvSpPr>
        <p:spPr>
          <a:xfrm>
            <a:off x="0" y="1272222"/>
            <a:ext cx="533400" cy="244476"/>
          </a:xfrm>
          <a:prstGeom prst="rect">
            <a:avLst/>
          </a:prstGeom>
        </p:spPr>
        <p:txBody>
          <a:bodyPr>
            <a:normAutofit fontScale="55000" lnSpcReduction="20000"/>
          </a:bodyPr>
          <a:ls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a:lstStyle>
          <a:p>
            <a:r>
              <a:rPr lang="en-US" dirty="0" smtClean="0"/>
              <a:t>37</a:t>
            </a:r>
            <a:endParaRPr lang="en-US" dirty="0"/>
          </a:p>
        </p:txBody>
      </p:sp>
    </p:spTree>
    <p:extLst>
      <p:ext uri="{BB962C8B-B14F-4D97-AF65-F5344CB8AC3E}">
        <p14:creationId xmlns:p14="http://schemas.microsoft.com/office/powerpoint/2010/main" val="94754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304800"/>
            <a:ext cx="8345488" cy="975783"/>
          </a:xfrm>
        </p:spPr>
        <p:txBody>
          <a:bodyPr/>
          <a:lstStyle/>
          <a:p>
            <a:r>
              <a:rPr lang="en-US" dirty="0"/>
              <a:t>802.11ax (OFDMA) provides determinism at scale:</a:t>
            </a:r>
            <a:br>
              <a:rPr lang="en-US" dirty="0"/>
            </a:br>
            <a:r>
              <a:rPr lang="en-US" sz="1800" dirty="0"/>
              <a:t>Enabling high-quality voice/video/data services cost effectively</a:t>
            </a:r>
          </a:p>
        </p:txBody>
      </p:sp>
      <p:sp>
        <p:nvSpPr>
          <p:cNvPr id="10" name="Rounded Rectangle 92">
            <a:extLst>
              <a:ext uri="{FF2B5EF4-FFF2-40B4-BE49-F238E27FC236}">
                <a16:creationId xmlns="" xmlns:a16="http://schemas.microsoft.com/office/drawing/2014/main" id="{D76DAD22-4D3B-4C84-849C-FBF3EED99652}"/>
              </a:ext>
            </a:extLst>
          </p:cNvPr>
          <p:cNvSpPr/>
          <p:nvPr/>
        </p:nvSpPr>
        <p:spPr>
          <a:xfrm>
            <a:off x="4656663" y="2009034"/>
            <a:ext cx="3931920" cy="36576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49" algn="ctr"/>
            <a:r>
              <a:rPr lang="en-US" sz="1400" dirty="0">
                <a:solidFill>
                  <a:schemeClr val="bg2"/>
                </a:solidFill>
                <a:latin typeface="+mj-lt"/>
                <a:cs typeface="Arial" panose="020B0604020202020204" pitchFamily="34" charset="0"/>
              </a:rPr>
              <a:t>Consistent </a:t>
            </a:r>
            <a:r>
              <a:rPr lang="en-US" sz="1400" b="1" dirty="0">
                <a:solidFill>
                  <a:schemeClr val="bg2"/>
                </a:solidFill>
                <a:latin typeface="+mj-lt"/>
                <a:cs typeface="Arial" panose="020B0604020202020204" pitchFamily="34" charset="0"/>
              </a:rPr>
              <a:t>DATA</a:t>
            </a:r>
            <a:r>
              <a:rPr lang="en-US" sz="1400" dirty="0">
                <a:solidFill>
                  <a:schemeClr val="bg2"/>
                </a:solidFill>
                <a:latin typeface="+mj-lt"/>
                <a:cs typeface="Arial" panose="020B0604020202020204" pitchFamily="34" charset="0"/>
              </a:rPr>
              <a:t> throughput </a:t>
            </a:r>
          </a:p>
        </p:txBody>
      </p:sp>
      <p:sp>
        <p:nvSpPr>
          <p:cNvPr id="11" name="Rounded Rectangle 92">
            <a:extLst>
              <a:ext uri="{FF2B5EF4-FFF2-40B4-BE49-F238E27FC236}">
                <a16:creationId xmlns="" xmlns:a16="http://schemas.microsoft.com/office/drawing/2014/main" id="{9F40ACD8-E7B4-414C-9A04-86153C2AC101}"/>
              </a:ext>
            </a:extLst>
          </p:cNvPr>
          <p:cNvSpPr/>
          <p:nvPr/>
        </p:nvSpPr>
        <p:spPr>
          <a:xfrm>
            <a:off x="547689" y="2009034"/>
            <a:ext cx="3931920" cy="36576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49" algn="ctr"/>
            <a:r>
              <a:rPr lang="en-US" sz="1400" dirty="0">
                <a:solidFill>
                  <a:schemeClr val="bg2"/>
                </a:solidFill>
                <a:latin typeface="+mj-lt"/>
                <a:cs typeface="Arial" panose="020B0604020202020204" pitchFamily="34" charset="0"/>
              </a:rPr>
              <a:t>Linear </a:t>
            </a:r>
            <a:r>
              <a:rPr lang="en-US" sz="1400" b="1" dirty="0">
                <a:solidFill>
                  <a:schemeClr val="bg2"/>
                </a:solidFill>
                <a:latin typeface="+mj-lt"/>
                <a:cs typeface="Arial" panose="020B0604020202020204" pitchFamily="34" charset="0"/>
              </a:rPr>
              <a:t>VOICE</a:t>
            </a:r>
            <a:r>
              <a:rPr lang="en-US" sz="1400" dirty="0">
                <a:solidFill>
                  <a:schemeClr val="bg2"/>
                </a:solidFill>
                <a:latin typeface="+mj-lt"/>
                <a:cs typeface="Arial" panose="020B0604020202020204" pitchFamily="34" charset="0"/>
              </a:rPr>
              <a:t> delay</a:t>
            </a:r>
          </a:p>
        </p:txBody>
      </p:sp>
      <p:sp>
        <p:nvSpPr>
          <p:cNvPr id="13" name="TextBox 12">
            <a:extLst>
              <a:ext uri="{FF2B5EF4-FFF2-40B4-BE49-F238E27FC236}">
                <a16:creationId xmlns="" xmlns:a16="http://schemas.microsoft.com/office/drawing/2014/main" id="{498EBCD0-0EB1-1B42-BFD1-356978678673}"/>
              </a:ext>
            </a:extLst>
          </p:cNvPr>
          <p:cNvSpPr txBox="1"/>
          <p:nvPr/>
        </p:nvSpPr>
        <p:spPr>
          <a:xfrm>
            <a:off x="2828346" y="2977104"/>
            <a:ext cx="1228532" cy="307777"/>
          </a:xfrm>
          <a:prstGeom prst="rect">
            <a:avLst/>
          </a:prstGeom>
          <a:noFill/>
        </p:spPr>
        <p:txBody>
          <a:bodyPr wrap="square" rtlCol="0">
            <a:spAutoFit/>
          </a:bodyPr>
          <a:lstStyle/>
          <a:p>
            <a:r>
              <a:rPr lang="en-US" sz="700" dirty="0">
                <a:latin typeface="+mj-lt"/>
                <a:cs typeface="Arial" panose="020B0604020202020204" pitchFamily="34" charset="0"/>
              </a:rPr>
              <a:t>Source: Cisco sponsored research</a:t>
            </a:r>
          </a:p>
        </p:txBody>
      </p:sp>
      <p:pic>
        <p:nvPicPr>
          <p:cNvPr id="14" name="Picture 13">
            <a:extLst>
              <a:ext uri="{FF2B5EF4-FFF2-40B4-BE49-F238E27FC236}">
                <a16:creationId xmlns="" xmlns:a16="http://schemas.microsoft.com/office/drawing/2014/main" id="{D881317A-1DE0-364A-AA42-7A58B2A82C8B}"/>
              </a:ext>
            </a:extLst>
          </p:cNvPr>
          <p:cNvPicPr>
            <a:picLocks noChangeAspect="1"/>
          </p:cNvPicPr>
          <p:nvPr/>
        </p:nvPicPr>
        <p:blipFill>
          <a:blip r:embed="rId3"/>
          <a:stretch>
            <a:fillRect/>
          </a:stretch>
        </p:blipFill>
        <p:spPr>
          <a:xfrm>
            <a:off x="808477" y="2396953"/>
            <a:ext cx="3671133" cy="2425650"/>
          </a:xfrm>
          <a:prstGeom prst="rect">
            <a:avLst/>
          </a:prstGeom>
        </p:spPr>
      </p:pic>
      <p:cxnSp>
        <p:nvCxnSpPr>
          <p:cNvPr id="15" name="Straight Connector 14">
            <a:extLst>
              <a:ext uri="{FF2B5EF4-FFF2-40B4-BE49-F238E27FC236}">
                <a16:creationId xmlns="" xmlns:a16="http://schemas.microsoft.com/office/drawing/2014/main" id="{572CAC3F-7628-824F-B0DF-81AE52266A19}"/>
              </a:ext>
            </a:extLst>
          </p:cNvPr>
          <p:cNvCxnSpPr/>
          <p:nvPr/>
        </p:nvCxnSpPr>
        <p:spPr>
          <a:xfrm>
            <a:off x="1099801" y="4178114"/>
            <a:ext cx="3266347" cy="0"/>
          </a:xfrm>
          <a:prstGeom prst="line">
            <a:avLst/>
          </a:prstGeom>
          <a:ln w="2540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 xmlns:a16="http://schemas.microsoft.com/office/drawing/2014/main" id="{26FBE077-8F33-0446-B190-A06821AC580C}"/>
              </a:ext>
            </a:extLst>
          </p:cNvPr>
          <p:cNvSpPr/>
          <p:nvPr/>
        </p:nvSpPr>
        <p:spPr>
          <a:xfrm>
            <a:off x="1295402" y="2892212"/>
            <a:ext cx="1158575" cy="482498"/>
          </a:xfrm>
          <a:prstGeom prst="rect">
            <a:avLst/>
          </a:prstGeom>
          <a:solidFill>
            <a:schemeClr val="bg2"/>
          </a:solid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25" name="Straight Connector 24">
            <a:extLst>
              <a:ext uri="{FF2B5EF4-FFF2-40B4-BE49-F238E27FC236}">
                <a16:creationId xmlns="" xmlns:a16="http://schemas.microsoft.com/office/drawing/2014/main" id="{1DF5B5C0-9118-9047-BC9D-C74F84F48550}"/>
              </a:ext>
            </a:extLst>
          </p:cNvPr>
          <p:cNvCxnSpPr/>
          <p:nvPr/>
        </p:nvCxnSpPr>
        <p:spPr>
          <a:xfrm>
            <a:off x="2128566" y="3003340"/>
            <a:ext cx="233351" cy="0"/>
          </a:xfrm>
          <a:prstGeom prst="line">
            <a:avLst/>
          </a:prstGeom>
          <a:ln w="19050">
            <a:solidFill>
              <a:srgbClr val="83C93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92C7A1B0-CD30-3945-A95F-F2A2E6372682}"/>
              </a:ext>
            </a:extLst>
          </p:cNvPr>
          <p:cNvCxnSpPr/>
          <p:nvPr/>
        </p:nvCxnSpPr>
        <p:spPr>
          <a:xfrm>
            <a:off x="2145218" y="3130343"/>
            <a:ext cx="193663" cy="0"/>
          </a:xfrm>
          <a:prstGeom prst="line">
            <a:avLst/>
          </a:prstGeom>
          <a:ln w="19050">
            <a:solidFill>
              <a:srgbClr val="00B0F0"/>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AFA5DCCA-8044-C44D-BF24-319218D7D45D}"/>
              </a:ext>
            </a:extLst>
          </p:cNvPr>
          <p:cNvSpPr txBox="1"/>
          <p:nvPr/>
        </p:nvSpPr>
        <p:spPr>
          <a:xfrm>
            <a:off x="1291112" y="2892214"/>
            <a:ext cx="758541" cy="507831"/>
          </a:xfrm>
          <a:prstGeom prst="rect">
            <a:avLst/>
          </a:prstGeom>
          <a:noFill/>
        </p:spPr>
        <p:txBody>
          <a:bodyPr wrap="none" rtlCol="0">
            <a:spAutoFit/>
          </a:bodyPr>
          <a:lstStyle/>
          <a:p>
            <a:r>
              <a:rPr lang="en-US" sz="900" dirty="0">
                <a:latin typeface="+mj-lt"/>
              </a:rPr>
              <a:t>Wi-Fi 6 (ax)</a:t>
            </a:r>
          </a:p>
          <a:p>
            <a:r>
              <a:rPr lang="en-US" sz="900" dirty="0">
                <a:latin typeface="+mj-lt"/>
              </a:rPr>
              <a:t>Wi-Fi 5 (ac)</a:t>
            </a:r>
          </a:p>
          <a:p>
            <a:r>
              <a:rPr lang="en-US" sz="900" dirty="0">
                <a:latin typeface="+mj-lt"/>
              </a:rPr>
              <a:t>CBP*</a:t>
            </a:r>
          </a:p>
        </p:txBody>
      </p:sp>
      <p:cxnSp>
        <p:nvCxnSpPr>
          <p:cNvPr id="28" name="Straight Connector 27">
            <a:extLst>
              <a:ext uri="{FF2B5EF4-FFF2-40B4-BE49-F238E27FC236}">
                <a16:creationId xmlns="" xmlns:a16="http://schemas.microsoft.com/office/drawing/2014/main" id="{698478F9-B94C-CE43-83F6-E0BB76B10CDE}"/>
              </a:ext>
            </a:extLst>
          </p:cNvPr>
          <p:cNvCxnSpPr>
            <a:cxnSpLocks/>
          </p:cNvCxnSpPr>
          <p:nvPr/>
        </p:nvCxnSpPr>
        <p:spPr>
          <a:xfrm>
            <a:off x="2074164" y="3253376"/>
            <a:ext cx="304405" cy="0"/>
          </a:xfrm>
          <a:prstGeom prst="line">
            <a:avLst/>
          </a:prstGeom>
          <a:ln w="19050">
            <a:solidFill>
              <a:schemeClr val="accent5"/>
            </a:solidFill>
            <a:prstDash val="sysDot"/>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3918D043-C400-6B4F-A04E-B91F6EBD93EC}"/>
              </a:ext>
            </a:extLst>
          </p:cNvPr>
          <p:cNvSpPr txBox="1"/>
          <p:nvPr/>
        </p:nvSpPr>
        <p:spPr>
          <a:xfrm>
            <a:off x="1313565" y="3365307"/>
            <a:ext cx="1079142" cy="215444"/>
          </a:xfrm>
          <a:prstGeom prst="rect">
            <a:avLst/>
          </a:prstGeom>
          <a:noFill/>
        </p:spPr>
        <p:txBody>
          <a:bodyPr wrap="none" rtlCol="0">
            <a:spAutoFit/>
          </a:bodyPr>
          <a:lstStyle/>
          <a:p>
            <a:r>
              <a:rPr lang="en-US" sz="800" dirty="0">
                <a:latin typeface="+mj-lt"/>
              </a:rPr>
              <a:t>*Cisco best practice</a:t>
            </a:r>
          </a:p>
        </p:txBody>
      </p:sp>
      <p:cxnSp>
        <p:nvCxnSpPr>
          <p:cNvPr id="22" name="Straight Arrow Connector 21">
            <a:extLst>
              <a:ext uri="{FF2B5EF4-FFF2-40B4-BE49-F238E27FC236}">
                <a16:creationId xmlns="" xmlns:a16="http://schemas.microsoft.com/office/drawing/2014/main" id="{DF4DC034-1C80-A74A-B2F0-5EF8EFA82C80}"/>
              </a:ext>
            </a:extLst>
          </p:cNvPr>
          <p:cNvCxnSpPr>
            <a:cxnSpLocks/>
          </p:cNvCxnSpPr>
          <p:nvPr/>
        </p:nvCxnSpPr>
        <p:spPr>
          <a:xfrm>
            <a:off x="1107127" y="4597031"/>
            <a:ext cx="3259024"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247B4FE7-B163-8243-A7C4-A71BD20D63E5}"/>
              </a:ext>
            </a:extLst>
          </p:cNvPr>
          <p:cNvSpPr txBox="1"/>
          <p:nvPr/>
        </p:nvSpPr>
        <p:spPr>
          <a:xfrm>
            <a:off x="2168750" y="4806898"/>
            <a:ext cx="1013419" cy="276999"/>
          </a:xfrm>
          <a:prstGeom prst="rect">
            <a:avLst/>
          </a:prstGeom>
          <a:noFill/>
        </p:spPr>
        <p:txBody>
          <a:bodyPr wrap="none" rtlCol="0">
            <a:spAutoFit/>
          </a:bodyPr>
          <a:lstStyle/>
          <a:p>
            <a:r>
              <a:rPr lang="en-US" sz="1200" dirty="0">
                <a:latin typeface="+mj-lt"/>
              </a:rPr>
              <a:t>Client count</a:t>
            </a:r>
          </a:p>
        </p:txBody>
      </p:sp>
      <p:cxnSp>
        <p:nvCxnSpPr>
          <p:cNvPr id="20" name="Straight Arrow Connector 19">
            <a:extLst>
              <a:ext uri="{FF2B5EF4-FFF2-40B4-BE49-F238E27FC236}">
                <a16:creationId xmlns="" xmlns:a16="http://schemas.microsoft.com/office/drawing/2014/main" id="{9C2ECB07-8BF7-C246-9952-B57774B6FDB3}"/>
              </a:ext>
            </a:extLst>
          </p:cNvPr>
          <p:cNvCxnSpPr>
            <a:cxnSpLocks/>
          </p:cNvCxnSpPr>
          <p:nvPr/>
        </p:nvCxnSpPr>
        <p:spPr>
          <a:xfrm flipV="1">
            <a:off x="1099800" y="2546752"/>
            <a:ext cx="0" cy="205980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11F8F752-4F05-CA4D-807C-07AD27D9E7A5}"/>
              </a:ext>
            </a:extLst>
          </p:cNvPr>
          <p:cNvSpPr txBox="1"/>
          <p:nvPr/>
        </p:nvSpPr>
        <p:spPr>
          <a:xfrm rot="16200000">
            <a:off x="161091" y="3446607"/>
            <a:ext cx="968798" cy="184666"/>
          </a:xfrm>
          <a:prstGeom prst="rect">
            <a:avLst/>
          </a:prstGeom>
          <a:noFill/>
        </p:spPr>
        <p:txBody>
          <a:bodyPr wrap="square" lIns="0" tIns="0" rIns="0" bIns="0" rtlCol="0">
            <a:spAutoFit/>
          </a:bodyPr>
          <a:lstStyle/>
          <a:p>
            <a:r>
              <a:rPr lang="en-US" sz="1200" dirty="0">
                <a:latin typeface="+mj-lt"/>
              </a:rPr>
              <a:t>Latency (</a:t>
            </a:r>
            <a:r>
              <a:rPr lang="en-US" sz="1200" dirty="0" err="1">
                <a:latin typeface="+mj-lt"/>
              </a:rPr>
              <a:t>ms</a:t>
            </a:r>
            <a:r>
              <a:rPr lang="en-US" sz="1200" dirty="0">
                <a:latin typeface="+mj-lt"/>
              </a:rPr>
              <a:t>)</a:t>
            </a:r>
          </a:p>
        </p:txBody>
      </p:sp>
      <p:sp>
        <p:nvSpPr>
          <p:cNvPr id="19" name="TextBox 18">
            <a:extLst>
              <a:ext uri="{FF2B5EF4-FFF2-40B4-BE49-F238E27FC236}">
                <a16:creationId xmlns="" xmlns:a16="http://schemas.microsoft.com/office/drawing/2014/main" id="{801045D8-9F7B-9D4A-B4A2-12433DB626F4}"/>
              </a:ext>
            </a:extLst>
          </p:cNvPr>
          <p:cNvSpPr txBox="1"/>
          <p:nvPr/>
        </p:nvSpPr>
        <p:spPr>
          <a:xfrm>
            <a:off x="2055112" y="2610094"/>
            <a:ext cx="1841438" cy="215444"/>
          </a:xfrm>
          <a:prstGeom prst="rect">
            <a:avLst/>
          </a:prstGeom>
          <a:noFill/>
        </p:spPr>
        <p:txBody>
          <a:bodyPr wrap="square" rtlCol="0">
            <a:spAutoFit/>
          </a:bodyPr>
          <a:lstStyle/>
          <a:p>
            <a:r>
              <a:rPr lang="en-US" sz="800" dirty="0">
                <a:latin typeface="+mj-lt"/>
                <a:cs typeface="Arial" panose="020B0604020202020204" pitchFamily="34" charset="0"/>
              </a:rPr>
              <a:t>Source: Cisco sponsored research</a:t>
            </a:r>
          </a:p>
        </p:txBody>
      </p:sp>
      <p:pic>
        <p:nvPicPr>
          <p:cNvPr id="31" name="Picture 30">
            <a:extLst>
              <a:ext uri="{FF2B5EF4-FFF2-40B4-BE49-F238E27FC236}">
                <a16:creationId xmlns="" xmlns:a16="http://schemas.microsoft.com/office/drawing/2014/main" id="{3ED6EDAF-43DA-5448-93FF-06FB049DE508}"/>
              </a:ext>
            </a:extLst>
          </p:cNvPr>
          <p:cNvPicPr>
            <a:picLocks noChangeAspect="1"/>
          </p:cNvPicPr>
          <p:nvPr/>
        </p:nvPicPr>
        <p:blipFill>
          <a:blip r:embed="rId4"/>
          <a:stretch>
            <a:fillRect/>
          </a:stretch>
        </p:blipFill>
        <p:spPr>
          <a:xfrm>
            <a:off x="4886756" y="2396954"/>
            <a:ext cx="3742894" cy="2454311"/>
          </a:xfrm>
          <a:prstGeom prst="rect">
            <a:avLst/>
          </a:prstGeom>
        </p:spPr>
      </p:pic>
      <p:grpSp>
        <p:nvGrpSpPr>
          <p:cNvPr id="37" name="Group 36">
            <a:extLst>
              <a:ext uri="{FF2B5EF4-FFF2-40B4-BE49-F238E27FC236}">
                <a16:creationId xmlns="" xmlns:a16="http://schemas.microsoft.com/office/drawing/2014/main" id="{B646767D-BAC3-5243-B089-4889C2AE2252}"/>
              </a:ext>
            </a:extLst>
          </p:cNvPr>
          <p:cNvGrpSpPr/>
          <p:nvPr/>
        </p:nvGrpSpPr>
        <p:grpSpPr>
          <a:xfrm>
            <a:off x="4652998" y="2537227"/>
            <a:ext cx="488350" cy="2050279"/>
            <a:chOff x="1638802" y="1228535"/>
            <a:chExt cx="563239" cy="2364675"/>
          </a:xfrm>
        </p:grpSpPr>
        <p:cxnSp>
          <p:nvCxnSpPr>
            <p:cNvPr id="38" name="Straight Arrow Connector 37">
              <a:extLst>
                <a:ext uri="{FF2B5EF4-FFF2-40B4-BE49-F238E27FC236}">
                  <a16:creationId xmlns="" xmlns:a16="http://schemas.microsoft.com/office/drawing/2014/main" id="{4CFDA40A-CB91-434D-A014-E8B980C6336B}"/>
                </a:ext>
              </a:extLst>
            </p:cNvPr>
            <p:cNvCxnSpPr>
              <a:cxnSpLocks/>
            </p:cNvCxnSpPr>
            <p:nvPr/>
          </p:nvCxnSpPr>
          <p:spPr>
            <a:xfrm flipV="1">
              <a:off x="2202041" y="1228535"/>
              <a:ext cx="0" cy="2364675"/>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0BE4C60C-1B7D-5849-BAB8-3EB6C4A95948}"/>
                </a:ext>
              </a:extLst>
            </p:cNvPr>
            <p:cNvSpPr txBox="1"/>
            <p:nvPr/>
          </p:nvSpPr>
          <p:spPr>
            <a:xfrm rot="16200000">
              <a:off x="922942" y="2222187"/>
              <a:ext cx="1751195" cy="319475"/>
            </a:xfrm>
            <a:prstGeom prst="rect">
              <a:avLst/>
            </a:prstGeom>
            <a:noFill/>
          </p:spPr>
          <p:txBody>
            <a:bodyPr wrap="none" rtlCol="0">
              <a:spAutoFit/>
            </a:bodyPr>
            <a:lstStyle/>
            <a:p>
              <a:r>
                <a:rPr lang="en-US" sz="1200" dirty="0">
                  <a:latin typeface="+mj-lt"/>
                </a:rPr>
                <a:t>Throughput (</a:t>
              </a:r>
              <a:r>
                <a:rPr lang="en-US" sz="1200" dirty="0" err="1">
                  <a:latin typeface="+mj-lt"/>
                </a:rPr>
                <a:t>Mbps</a:t>
              </a:r>
              <a:r>
                <a:rPr lang="en-US" sz="1200" dirty="0">
                  <a:latin typeface="+mj-lt"/>
                </a:rPr>
                <a:t>)</a:t>
              </a:r>
            </a:p>
          </p:txBody>
        </p:sp>
      </p:grpSp>
      <p:cxnSp>
        <p:nvCxnSpPr>
          <p:cNvPr id="40" name="Straight Arrow Connector 39">
            <a:extLst>
              <a:ext uri="{FF2B5EF4-FFF2-40B4-BE49-F238E27FC236}">
                <a16:creationId xmlns="" xmlns:a16="http://schemas.microsoft.com/office/drawing/2014/main" id="{0C1E0D74-AF2B-4840-AB0E-1755376D1155}"/>
              </a:ext>
            </a:extLst>
          </p:cNvPr>
          <p:cNvCxnSpPr>
            <a:cxnSpLocks/>
          </p:cNvCxnSpPr>
          <p:nvPr/>
        </p:nvCxnSpPr>
        <p:spPr>
          <a:xfrm>
            <a:off x="5131836" y="4597032"/>
            <a:ext cx="3374818"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id="{247B4FE7-B163-8243-A7C4-A71BD20D63E5}"/>
              </a:ext>
            </a:extLst>
          </p:cNvPr>
          <p:cNvSpPr txBox="1"/>
          <p:nvPr/>
        </p:nvSpPr>
        <p:spPr>
          <a:xfrm>
            <a:off x="6298471" y="4806898"/>
            <a:ext cx="1000595" cy="276999"/>
          </a:xfrm>
          <a:prstGeom prst="rect">
            <a:avLst/>
          </a:prstGeom>
          <a:noFill/>
        </p:spPr>
        <p:txBody>
          <a:bodyPr wrap="none" rtlCol="0">
            <a:spAutoFit/>
          </a:bodyPr>
          <a:lstStyle/>
          <a:p>
            <a:r>
              <a:rPr lang="en-US" sz="1200" dirty="0">
                <a:latin typeface="+mj-lt"/>
              </a:rPr>
              <a:t>Client count</a:t>
            </a:r>
          </a:p>
        </p:txBody>
      </p:sp>
      <p:sp>
        <p:nvSpPr>
          <p:cNvPr id="49" name="Rectangle 48">
            <a:extLst>
              <a:ext uri="{FF2B5EF4-FFF2-40B4-BE49-F238E27FC236}">
                <a16:creationId xmlns="" xmlns:a16="http://schemas.microsoft.com/office/drawing/2014/main" id="{26FBE077-8F33-0446-B190-A06821AC580C}"/>
              </a:ext>
            </a:extLst>
          </p:cNvPr>
          <p:cNvSpPr/>
          <p:nvPr/>
        </p:nvSpPr>
        <p:spPr>
          <a:xfrm>
            <a:off x="6645415" y="3244638"/>
            <a:ext cx="1158575" cy="369333"/>
          </a:xfrm>
          <a:prstGeom prst="rect">
            <a:avLst/>
          </a:prstGeom>
          <a:solidFill>
            <a:schemeClr val="bg2"/>
          </a:solid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50" name="Straight Connector 49">
            <a:extLst>
              <a:ext uri="{FF2B5EF4-FFF2-40B4-BE49-F238E27FC236}">
                <a16:creationId xmlns="" xmlns:a16="http://schemas.microsoft.com/office/drawing/2014/main" id="{1DF5B5C0-9118-9047-BC9D-C74F84F48550}"/>
              </a:ext>
            </a:extLst>
          </p:cNvPr>
          <p:cNvCxnSpPr/>
          <p:nvPr/>
        </p:nvCxnSpPr>
        <p:spPr>
          <a:xfrm>
            <a:off x="7478579" y="3355765"/>
            <a:ext cx="233351" cy="0"/>
          </a:xfrm>
          <a:prstGeom prst="line">
            <a:avLst/>
          </a:prstGeom>
          <a:ln w="19050">
            <a:solidFill>
              <a:srgbClr val="83C93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92C7A1B0-CD30-3945-A95F-F2A2E6372682}"/>
              </a:ext>
            </a:extLst>
          </p:cNvPr>
          <p:cNvCxnSpPr/>
          <p:nvPr/>
        </p:nvCxnSpPr>
        <p:spPr>
          <a:xfrm>
            <a:off x="7495231" y="3482768"/>
            <a:ext cx="193663" cy="0"/>
          </a:xfrm>
          <a:prstGeom prst="line">
            <a:avLst/>
          </a:prstGeom>
          <a:ln w="19050">
            <a:solidFill>
              <a:schemeClr val="accent1"/>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AFA5DCCA-8044-C44D-BF24-319218D7D45D}"/>
              </a:ext>
            </a:extLst>
          </p:cNvPr>
          <p:cNvSpPr txBox="1"/>
          <p:nvPr/>
        </p:nvSpPr>
        <p:spPr>
          <a:xfrm>
            <a:off x="6641125" y="3244638"/>
            <a:ext cx="758541" cy="369332"/>
          </a:xfrm>
          <a:prstGeom prst="rect">
            <a:avLst/>
          </a:prstGeom>
          <a:noFill/>
        </p:spPr>
        <p:txBody>
          <a:bodyPr wrap="none" rtlCol="0">
            <a:spAutoFit/>
          </a:bodyPr>
          <a:lstStyle/>
          <a:p>
            <a:r>
              <a:rPr lang="en-US" sz="900" dirty="0">
                <a:latin typeface="+mj-lt"/>
              </a:rPr>
              <a:t>Wi-Fi 6 (ax)</a:t>
            </a:r>
          </a:p>
          <a:p>
            <a:r>
              <a:rPr lang="en-US" sz="900" dirty="0">
                <a:latin typeface="+mj-lt"/>
              </a:rPr>
              <a:t>Wi-Fi 5 (ac)</a:t>
            </a:r>
          </a:p>
        </p:txBody>
      </p:sp>
      <p:sp>
        <p:nvSpPr>
          <p:cNvPr id="55" name="TextBox 54">
            <a:extLst>
              <a:ext uri="{FF2B5EF4-FFF2-40B4-BE49-F238E27FC236}">
                <a16:creationId xmlns="" xmlns:a16="http://schemas.microsoft.com/office/drawing/2014/main" id="{801045D8-9F7B-9D4A-B4A2-12433DB626F4}"/>
              </a:ext>
            </a:extLst>
          </p:cNvPr>
          <p:cNvSpPr txBox="1"/>
          <p:nvPr/>
        </p:nvSpPr>
        <p:spPr>
          <a:xfrm>
            <a:off x="6475432" y="2610094"/>
            <a:ext cx="1841438" cy="215444"/>
          </a:xfrm>
          <a:prstGeom prst="rect">
            <a:avLst/>
          </a:prstGeom>
          <a:noFill/>
        </p:spPr>
        <p:txBody>
          <a:bodyPr wrap="square" rtlCol="0">
            <a:spAutoFit/>
          </a:bodyPr>
          <a:lstStyle/>
          <a:p>
            <a:r>
              <a:rPr lang="en-US" sz="800" dirty="0">
                <a:latin typeface="+mj-lt"/>
                <a:cs typeface="Arial" panose="020B0604020202020204" pitchFamily="34" charset="0"/>
              </a:rPr>
              <a:t>Source: Cisco sponsored research</a:t>
            </a:r>
          </a:p>
        </p:txBody>
      </p:sp>
      <p:sp>
        <p:nvSpPr>
          <p:cNvPr id="3" name="Rounded Rectangle 2"/>
          <p:cNvSpPr/>
          <p:nvPr/>
        </p:nvSpPr>
        <p:spPr>
          <a:xfrm>
            <a:off x="553156" y="5155883"/>
            <a:ext cx="8039982" cy="41148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p>
            <a:pPr algn="ctr"/>
            <a:r>
              <a:rPr lang="en-US" sz="1400" dirty="0">
                <a:solidFill>
                  <a:sysClr val="windowText" lastClr="000000"/>
                </a:solidFill>
                <a:latin typeface="+mj-lt"/>
              </a:rPr>
              <a:t>Wi-Fi 6 is not only cost-effective and ubiquitous but is now capable of delivering SLAs</a:t>
            </a:r>
          </a:p>
        </p:txBody>
      </p:sp>
      <p:grpSp>
        <p:nvGrpSpPr>
          <p:cNvPr id="17" name="Group 16"/>
          <p:cNvGrpSpPr/>
          <p:nvPr/>
        </p:nvGrpSpPr>
        <p:grpSpPr>
          <a:xfrm>
            <a:off x="601504" y="5207049"/>
            <a:ext cx="7935708" cy="309151"/>
            <a:chOff x="601504" y="4349798"/>
            <a:chExt cx="7935708" cy="309151"/>
          </a:xfrm>
        </p:grpSpPr>
        <p:pic>
          <p:nvPicPr>
            <p:cNvPr id="42" name="Picture 41">
              <a:extLst>
                <a:ext uri="{FF2B5EF4-FFF2-40B4-BE49-F238E27FC236}">
                  <a16:creationId xmlns="" xmlns:a16="http://schemas.microsoft.com/office/drawing/2014/main" id="{DE3D271A-AE4B-416C-B558-9AF7FCBE7C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04" y="4349798"/>
              <a:ext cx="309151" cy="309151"/>
            </a:xfrm>
            <a:prstGeom prst="rect">
              <a:avLst/>
            </a:prstGeom>
          </p:spPr>
        </p:pic>
        <p:pic>
          <p:nvPicPr>
            <p:cNvPr id="43" name="Picture 42">
              <a:extLst>
                <a:ext uri="{FF2B5EF4-FFF2-40B4-BE49-F238E27FC236}">
                  <a16:creationId xmlns="" xmlns:a16="http://schemas.microsoft.com/office/drawing/2014/main" id="{DE3D271A-AE4B-416C-B558-9AF7FCBE7C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8061" y="4349798"/>
              <a:ext cx="309151" cy="309151"/>
            </a:xfrm>
            <a:prstGeom prst="rect">
              <a:avLst/>
            </a:prstGeom>
          </p:spPr>
        </p:pic>
      </p:grpSp>
      <p:sp>
        <p:nvSpPr>
          <p:cNvPr id="34" name="Slide Number Placeholder 5"/>
          <p:cNvSpPr txBox="1">
            <a:spLocks/>
          </p:cNvSpPr>
          <p:nvPr/>
        </p:nvSpPr>
        <p:spPr>
          <a:xfrm>
            <a:off x="0" y="1272222"/>
            <a:ext cx="533400" cy="244476"/>
          </a:xfrm>
          <a:prstGeom prst="rect">
            <a:avLst/>
          </a:prstGeom>
        </p:spPr>
        <p:txBody>
          <a:bodyPr>
            <a:normAutofit fontScale="55000" lnSpcReduction="20000"/>
          </a:bodyPr>
          <a:ls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a:lstStyle>
          <a:p>
            <a:r>
              <a:rPr lang="en-US" dirty="0" smtClean="0"/>
              <a:t>38</a:t>
            </a:r>
            <a:endParaRPr lang="en-US" dirty="0"/>
          </a:p>
        </p:txBody>
      </p:sp>
    </p:spTree>
    <p:extLst>
      <p:ext uri="{BB962C8B-B14F-4D97-AF65-F5344CB8AC3E}">
        <p14:creationId xmlns:p14="http://schemas.microsoft.com/office/powerpoint/2010/main" val="2807494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304800"/>
            <a:ext cx="8345488" cy="975783"/>
          </a:xfrm>
        </p:spPr>
        <p:txBody>
          <a:bodyPr>
            <a:normAutofit fontScale="90000"/>
          </a:bodyPr>
          <a:lstStyle/>
          <a:p>
            <a:r>
              <a:rPr lang="pl-PL" dirty="0"/>
              <a:t>Multi-User MIMO (MU-MIMO)</a:t>
            </a:r>
            <a:r>
              <a:rPr lang="en-US" dirty="0"/>
              <a:t> </a:t>
            </a:r>
            <a:r>
              <a:rPr lang="pl-PL" dirty="0"/>
              <a:t>.11ac wave2</a:t>
            </a:r>
            <a:r>
              <a:rPr lang="en-US" dirty="0"/>
              <a:t/>
            </a:r>
            <a:br>
              <a:rPr lang="en-US" dirty="0"/>
            </a:br>
            <a:r>
              <a:rPr lang="en-US" sz="1800" dirty="0"/>
              <a:t>Occurs when </a:t>
            </a:r>
            <a:r>
              <a:rPr lang="en-US" sz="1800" dirty="0" err="1"/>
              <a:t>TxBF</a:t>
            </a:r>
            <a:r>
              <a:rPr lang="en-US" sz="1800" dirty="0"/>
              <a:t> is able to focus the RF at a client while creating a null to </a:t>
            </a:r>
            <a:br>
              <a:rPr lang="en-US" sz="1800" dirty="0"/>
            </a:br>
            <a:r>
              <a:rPr lang="en-US" sz="1800" dirty="0"/>
              <a:t>the other clients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65701" y="2210011"/>
            <a:ext cx="3271074" cy="221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547688" y="4586289"/>
            <a:ext cx="8045450" cy="809812"/>
          </a:xfrm>
          <a:prstGeom prst="round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1100" dirty="0"/>
          </a:p>
        </p:txBody>
      </p:sp>
      <p:cxnSp>
        <p:nvCxnSpPr>
          <p:cNvPr id="10" name="Straight Connector 9"/>
          <p:cNvCxnSpPr/>
          <p:nvPr/>
        </p:nvCxnSpPr>
        <p:spPr>
          <a:xfrm>
            <a:off x="4570080" y="4897873"/>
            <a:ext cx="0" cy="36079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78695" y="4700715"/>
            <a:ext cx="3198109" cy="553998"/>
          </a:xfrm>
          <a:prstGeom prst="rect">
            <a:avLst/>
          </a:prstGeom>
        </p:spPr>
        <p:txBody>
          <a:bodyPr wrap="square" lIns="0" tIns="0" rIns="0" bIns="0">
            <a:spAutoFit/>
          </a:bodyPr>
          <a:lstStyle/>
          <a:p>
            <a:pPr marL="0" lvl="1" algn="ctr"/>
            <a:r>
              <a:rPr lang="en-US" sz="1200" dirty="0">
                <a:latin typeface="+mj-lt"/>
              </a:rPr>
              <a:t>Similar to what the truck did with two antennas, using </a:t>
            </a:r>
            <a:r>
              <a:rPr lang="en-US" sz="1200" dirty="0" err="1">
                <a:latin typeface="+mj-lt"/>
              </a:rPr>
              <a:t>TxBF</a:t>
            </a:r>
            <a:r>
              <a:rPr lang="en-US" sz="1200" dirty="0">
                <a:latin typeface="+mj-lt"/>
              </a:rPr>
              <a:t> we have 4 antennas, and can place the signal </a:t>
            </a:r>
            <a:r>
              <a:rPr lang="en-US" sz="1200" b="1" dirty="0">
                <a:latin typeface="+mj-lt"/>
              </a:rPr>
              <a:t>anywhere we want </a:t>
            </a:r>
          </a:p>
        </p:txBody>
      </p:sp>
      <p:sp>
        <p:nvSpPr>
          <p:cNvPr id="12" name="Rectangle 11"/>
          <p:cNvSpPr/>
          <p:nvPr/>
        </p:nvSpPr>
        <p:spPr>
          <a:xfrm>
            <a:off x="5063372" y="4700715"/>
            <a:ext cx="3036474" cy="553998"/>
          </a:xfrm>
          <a:prstGeom prst="rect">
            <a:avLst/>
          </a:prstGeom>
        </p:spPr>
        <p:txBody>
          <a:bodyPr wrap="square" lIns="0" tIns="0" rIns="0" bIns="0">
            <a:spAutoFit/>
          </a:bodyPr>
          <a:lstStyle/>
          <a:p>
            <a:pPr marL="0" lvl="1" algn="ctr"/>
            <a:r>
              <a:rPr lang="en-US" sz="1200" dirty="0">
                <a:latin typeface="+mj-lt"/>
              </a:rPr>
              <a:t>While </a:t>
            </a:r>
            <a:r>
              <a:rPr lang="en-US" sz="1200" dirty="0" err="1">
                <a:latin typeface="+mj-lt"/>
              </a:rPr>
              <a:t>TxBF</a:t>
            </a:r>
            <a:r>
              <a:rPr lang="en-US" sz="1200" dirty="0">
                <a:latin typeface="+mj-lt"/>
              </a:rPr>
              <a:t> (directing) the signal at say </a:t>
            </a:r>
            <a:r>
              <a:rPr lang="en-US" sz="1200" b="1" dirty="0">
                <a:latin typeface="+mj-lt"/>
              </a:rPr>
              <a:t>User1</a:t>
            </a:r>
            <a:r>
              <a:rPr lang="en-US" sz="1200" dirty="0">
                <a:latin typeface="+mj-lt"/>
              </a:rPr>
              <a:t>, you have to </a:t>
            </a:r>
            <a:r>
              <a:rPr lang="en-US" sz="1200" b="1" dirty="0">
                <a:latin typeface="+mj-lt"/>
              </a:rPr>
              <a:t>also</a:t>
            </a:r>
            <a:r>
              <a:rPr lang="en-US" sz="1200" dirty="0">
                <a:latin typeface="+mj-lt"/>
              </a:rPr>
              <a:t> create a NULL or lower signal for </a:t>
            </a:r>
            <a:r>
              <a:rPr lang="en-US" sz="1200" b="1" dirty="0">
                <a:latin typeface="+mj-lt"/>
              </a:rPr>
              <a:t>Users 2 and 3 etc.</a:t>
            </a:r>
          </a:p>
        </p:txBody>
      </p:sp>
      <p:grpSp>
        <p:nvGrpSpPr>
          <p:cNvPr id="20" name="Group 19">
            <a:extLst>
              <a:ext uri="{FF2B5EF4-FFF2-40B4-BE49-F238E27FC236}">
                <a16:creationId xmlns="" xmlns:a16="http://schemas.microsoft.com/office/drawing/2014/main" id="{3ECC3145-F727-4E95-8C36-5F40D50E665D}"/>
              </a:ext>
            </a:extLst>
          </p:cNvPr>
          <p:cNvGrpSpPr/>
          <p:nvPr/>
        </p:nvGrpSpPr>
        <p:grpSpPr>
          <a:xfrm>
            <a:off x="1016794" y="2044827"/>
            <a:ext cx="3421806" cy="2461125"/>
            <a:chOff x="1016794" y="1187576"/>
            <a:chExt cx="3421806" cy="2461125"/>
          </a:xfrm>
        </p:grpSpPr>
        <p:grpSp>
          <p:nvGrpSpPr>
            <p:cNvPr id="7" name="Group 6">
              <a:extLst>
                <a:ext uri="{FF2B5EF4-FFF2-40B4-BE49-F238E27FC236}">
                  <a16:creationId xmlns="" xmlns:a16="http://schemas.microsoft.com/office/drawing/2014/main" id="{1D4DE93E-8971-461C-9E87-3C2620A67E83}"/>
                </a:ext>
              </a:extLst>
            </p:cNvPr>
            <p:cNvGrpSpPr/>
            <p:nvPr/>
          </p:nvGrpSpPr>
          <p:grpSpPr>
            <a:xfrm>
              <a:off x="1016794" y="1187576"/>
              <a:ext cx="3421806" cy="2461125"/>
              <a:chOff x="1016794" y="1187576"/>
              <a:chExt cx="3421806" cy="246112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6794" y="1296712"/>
                <a:ext cx="541466" cy="227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a:extLst>
                  <a:ext uri="{FF2B5EF4-FFF2-40B4-BE49-F238E27FC236}">
                    <a16:creationId xmlns="" xmlns:a16="http://schemas.microsoft.com/office/drawing/2014/main" id="{CC92BB24-050F-4CD9-BA7F-FAE86BFEB4DC}"/>
                  </a:ext>
                </a:extLst>
              </p:cNvPr>
              <p:cNvGrpSpPr/>
              <p:nvPr/>
            </p:nvGrpSpPr>
            <p:grpSpPr>
              <a:xfrm>
                <a:off x="1947272" y="1187576"/>
                <a:ext cx="2491328" cy="2461125"/>
                <a:chOff x="2162477" y="1637420"/>
                <a:chExt cx="2616071" cy="2584356"/>
              </a:xfrm>
            </p:grpSpPr>
            <p:sp>
              <p:nvSpPr>
                <p:cNvPr id="14" name="Oval 13">
                  <a:extLst>
                    <a:ext uri="{FF2B5EF4-FFF2-40B4-BE49-F238E27FC236}">
                      <a16:creationId xmlns="" xmlns:a16="http://schemas.microsoft.com/office/drawing/2014/main" id="{B90D409D-E54A-4C30-A896-9DE121B23CFC}"/>
                    </a:ext>
                  </a:extLst>
                </p:cNvPr>
                <p:cNvSpPr/>
                <p:nvPr/>
              </p:nvSpPr>
              <p:spPr>
                <a:xfrm>
                  <a:off x="2162477" y="2662575"/>
                  <a:ext cx="2535382" cy="457458"/>
                </a:xfrm>
                <a:prstGeom prst="ellipse">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 xmlns:a16="http://schemas.microsoft.com/office/drawing/2014/main" id="{EE633FB8-06D8-4074-8360-544B83F784C1}"/>
                    </a:ext>
                  </a:extLst>
                </p:cNvPr>
                <p:cNvSpPr/>
                <p:nvPr/>
              </p:nvSpPr>
              <p:spPr>
                <a:xfrm rot="16200000">
                  <a:off x="2176740" y="2676382"/>
                  <a:ext cx="2535382" cy="457458"/>
                </a:xfrm>
                <a:prstGeom prst="ellipse">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 xmlns:a16="http://schemas.microsoft.com/office/drawing/2014/main" id="{BEF0A70A-B7B4-41CF-839F-E7B5788B38D5}"/>
                    </a:ext>
                  </a:extLst>
                </p:cNvPr>
                <p:cNvSpPr/>
                <p:nvPr/>
              </p:nvSpPr>
              <p:spPr>
                <a:xfrm rot="2422104">
                  <a:off x="2243166" y="2704142"/>
                  <a:ext cx="2535382" cy="457458"/>
                </a:xfrm>
                <a:prstGeom prst="ellipse">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 xmlns:a16="http://schemas.microsoft.com/office/drawing/2014/main" id="{9E992733-F2B2-42FF-A0BF-3A7B80FD0561}"/>
                    </a:ext>
                  </a:extLst>
                </p:cNvPr>
                <p:cNvSpPr/>
                <p:nvPr/>
              </p:nvSpPr>
              <p:spPr>
                <a:xfrm rot="18694603">
                  <a:off x="2125974" y="2725356"/>
                  <a:ext cx="2535382" cy="457458"/>
                </a:xfrm>
                <a:prstGeom prst="ellipse">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 xmlns:a16="http://schemas.microsoft.com/office/drawing/2014/main" id="{1DCB2EBF-3EB9-43C4-943E-9C0A5F0AAB6E}"/>
                    </a:ext>
                  </a:extLst>
                </p:cNvPr>
                <p:cNvPicPr>
                  <a:picLocks noChangeAspect="1"/>
                </p:cNvPicPr>
                <p:nvPr/>
              </p:nvPicPr>
              <p:blipFill>
                <a:blip r:embed="rId4"/>
                <a:stretch>
                  <a:fillRect/>
                </a:stretch>
              </p:blipFill>
              <p:spPr>
                <a:xfrm rot="4521145">
                  <a:off x="2648612" y="2360759"/>
                  <a:ext cx="1591633" cy="1061089"/>
                </a:xfrm>
                <a:prstGeom prst="rect">
                  <a:avLst/>
                </a:prstGeom>
              </p:spPr>
            </p:pic>
          </p:grpSp>
        </p:grpSp>
        <p:pic>
          <p:nvPicPr>
            <p:cNvPr id="19" name="Picture 18">
              <a:extLst>
                <a:ext uri="{FF2B5EF4-FFF2-40B4-BE49-F238E27FC236}">
                  <a16:creationId xmlns="" xmlns:a16="http://schemas.microsoft.com/office/drawing/2014/main" id="{42467A1D-19E7-4FBF-8CBB-153C68D4F043}"/>
                </a:ext>
              </a:extLst>
            </p:cNvPr>
            <p:cNvPicPr>
              <a:picLocks noChangeAspect="1"/>
            </p:cNvPicPr>
            <p:nvPr/>
          </p:nvPicPr>
          <p:blipFill>
            <a:blip r:embed="rId5"/>
            <a:stretch>
              <a:fillRect/>
            </a:stretch>
          </p:blipFill>
          <p:spPr>
            <a:xfrm>
              <a:off x="2562668" y="2936598"/>
              <a:ext cx="1207113" cy="512108"/>
            </a:xfrm>
            <a:prstGeom prst="rect">
              <a:avLst/>
            </a:prstGeom>
          </p:spPr>
        </p:pic>
      </p:grpSp>
      <p:sp>
        <p:nvSpPr>
          <p:cNvPr id="21" name="Slide Number Placeholder 5"/>
          <p:cNvSpPr txBox="1">
            <a:spLocks/>
          </p:cNvSpPr>
          <p:nvPr/>
        </p:nvSpPr>
        <p:spPr>
          <a:xfrm>
            <a:off x="0" y="1272222"/>
            <a:ext cx="533400" cy="244476"/>
          </a:xfrm>
          <a:prstGeom prst="rect">
            <a:avLst/>
          </a:prstGeom>
        </p:spPr>
        <p:txBody>
          <a:bodyPr>
            <a:normAutofit fontScale="55000" lnSpcReduction="20000"/>
          </a:bodyPr>
          <a:ls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a:lstStyle>
          <a:p>
            <a:r>
              <a:rPr lang="en-US" dirty="0" smtClean="0"/>
              <a:t>39</a:t>
            </a:r>
            <a:endParaRPr lang="en-US" dirty="0"/>
          </a:p>
        </p:txBody>
      </p:sp>
    </p:spTree>
    <p:extLst>
      <p:ext uri="{BB962C8B-B14F-4D97-AF65-F5344CB8AC3E}">
        <p14:creationId xmlns:p14="http://schemas.microsoft.com/office/powerpoint/2010/main" val="345437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533400" y="76200"/>
            <a:ext cx="8077200" cy="1295400"/>
          </a:xfrm>
        </p:spPr>
        <p:txBody>
          <a:bodyPr/>
          <a:lstStyle/>
          <a:p>
            <a:r>
              <a:rPr lang="en-US" dirty="0"/>
              <a:t>IEEE 802.11a</a:t>
            </a:r>
          </a:p>
        </p:txBody>
      </p:sp>
      <p:sp>
        <p:nvSpPr>
          <p:cNvPr id="297987" name="Rectangle 3"/>
          <p:cNvSpPr>
            <a:spLocks noGrp="1" noChangeArrowheads="1"/>
          </p:cNvSpPr>
          <p:nvPr>
            <p:ph type="body" idx="1"/>
          </p:nvPr>
        </p:nvSpPr>
        <p:spPr>
          <a:xfrm>
            <a:off x="457200" y="1600200"/>
            <a:ext cx="8229600" cy="4343400"/>
          </a:xfrm>
        </p:spPr>
        <p:txBody>
          <a:bodyPr/>
          <a:lstStyle/>
          <a:p>
            <a:pPr>
              <a:lnSpc>
                <a:spcPct val="90000"/>
              </a:lnSpc>
            </a:pPr>
            <a:r>
              <a:rPr lang="en-US" dirty="0"/>
              <a:t>802.11a standard maintains the same medium access control (MAC) layer functions as 802.11b WLANs</a:t>
            </a:r>
          </a:p>
          <a:p>
            <a:pPr lvl="1">
              <a:lnSpc>
                <a:spcPct val="90000"/>
              </a:lnSpc>
            </a:pPr>
            <a:r>
              <a:rPr lang="en-US" dirty="0"/>
              <a:t>Differences are confined to the physical layer</a:t>
            </a:r>
          </a:p>
          <a:p>
            <a:pPr>
              <a:lnSpc>
                <a:spcPct val="90000"/>
              </a:lnSpc>
            </a:pPr>
            <a:r>
              <a:rPr lang="en-US" dirty="0"/>
              <a:t>802.11a achieves its increase in speed and flexibility over 802.11b through:</a:t>
            </a:r>
          </a:p>
          <a:p>
            <a:pPr lvl="1">
              <a:lnSpc>
                <a:spcPct val="90000"/>
              </a:lnSpc>
            </a:pPr>
            <a:r>
              <a:rPr lang="en-US" dirty="0" smtClean="0"/>
              <a:t>Its </a:t>
            </a:r>
            <a:r>
              <a:rPr lang="en-US" dirty="0"/>
              <a:t>multiplexing technique</a:t>
            </a:r>
          </a:p>
          <a:p>
            <a:pPr lvl="1">
              <a:lnSpc>
                <a:spcPct val="90000"/>
              </a:lnSpc>
            </a:pPr>
            <a:r>
              <a:rPr lang="en-US" dirty="0"/>
              <a:t>A more efficient error-correction scheme</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4</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533400" y="76200"/>
            <a:ext cx="8077200" cy="1295400"/>
          </a:xfrm>
        </p:spPr>
        <p:txBody>
          <a:bodyPr/>
          <a:lstStyle/>
          <a:p>
            <a:r>
              <a:rPr lang="en-US" dirty="0"/>
              <a:t>IEEE 802.11e</a:t>
            </a:r>
          </a:p>
        </p:txBody>
      </p:sp>
      <p:sp>
        <p:nvSpPr>
          <p:cNvPr id="820227" name="Rectangle 3"/>
          <p:cNvSpPr>
            <a:spLocks noGrp="1" noChangeArrowheads="1"/>
          </p:cNvSpPr>
          <p:nvPr>
            <p:ph type="body" idx="1"/>
          </p:nvPr>
        </p:nvSpPr>
        <p:spPr>
          <a:xfrm>
            <a:off x="457200" y="1828800"/>
            <a:ext cx="8305800" cy="4343400"/>
          </a:xfrm>
        </p:spPr>
        <p:txBody>
          <a:bodyPr/>
          <a:lstStyle/>
          <a:p>
            <a:r>
              <a:rPr lang="en-US" dirty="0"/>
              <a:t>Approved for publication in November 2005</a:t>
            </a:r>
          </a:p>
          <a:p>
            <a:r>
              <a:rPr lang="en-US" dirty="0"/>
              <a:t>Defines enhancements to the MAC layer of 802.11</a:t>
            </a:r>
          </a:p>
          <a:p>
            <a:pPr lvl="1"/>
            <a:r>
              <a:rPr lang="en-US" dirty="0"/>
              <a:t>To expand support for LAN applications that require Quality of Service (QoS)</a:t>
            </a:r>
          </a:p>
          <a:p>
            <a:r>
              <a:rPr lang="en-US" dirty="0"/>
              <a:t>802.11e allows the receiving device to acknowledge after receiving a burst of frames</a:t>
            </a:r>
          </a:p>
          <a:p>
            <a:r>
              <a:rPr lang="en-US" dirty="0"/>
              <a:t>Enables prioritization of frames in distributed coordinated function (DCF) mode</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40</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2284795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6436" y="5483760"/>
            <a:ext cx="4457439" cy="338554"/>
          </a:xfrm>
          <a:prstGeom prst="rect">
            <a:avLst/>
          </a:prstGeom>
          <a:noFill/>
        </p:spPr>
        <p:txBody>
          <a:bodyPr wrap="none" rtlCol="0">
            <a:spAutoFit/>
          </a:bodyPr>
          <a:lstStyle/>
          <a:p>
            <a:r>
              <a:rPr lang="en-US" sz="1600" b="1" dirty="0" smtClean="0">
                <a:solidFill>
                  <a:schemeClr val="tx1"/>
                </a:solidFill>
                <a:latin typeface="+mn-lt"/>
              </a:rPr>
              <a:t>Figure 8-16 </a:t>
            </a:r>
            <a:r>
              <a:rPr lang="en-US" sz="1600" dirty="0" smtClean="0">
                <a:solidFill>
                  <a:schemeClr val="tx1"/>
                </a:solidFill>
                <a:latin typeface="+mn-lt"/>
              </a:rPr>
              <a:t>802.11e frame acknowledgements</a:t>
            </a:r>
            <a:endParaRPr lang="en-US" sz="1600" dirty="0">
              <a:solidFill>
                <a:schemeClr val="tx1"/>
              </a:solidFill>
              <a:latin typeface="+mn-lt"/>
            </a:endParaRPr>
          </a:p>
        </p:txBody>
      </p:sp>
      <p:pic>
        <p:nvPicPr>
          <p:cNvPr id="16386" name="Picture 2" descr="C:\Users\Julie\Documents\DropBox\InstructorManuals\GuidetoWireless\Figures\07318_ch08\07318_ch08_f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073313"/>
            <a:ext cx="4278313" cy="38919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FDC8790-31D3-493E-8B8A-33259BC327DE}" type="slidenum">
              <a:rPr lang="en-US" smtClean="0"/>
              <a:pPr/>
              <a:t>41</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3289001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a:xfrm>
            <a:off x="533400" y="76200"/>
            <a:ext cx="8077200" cy="1295400"/>
          </a:xfrm>
        </p:spPr>
        <p:txBody>
          <a:bodyPr/>
          <a:lstStyle/>
          <a:p>
            <a:r>
              <a:rPr lang="en-US" dirty="0"/>
              <a:t>IEEE </a:t>
            </a:r>
            <a:r>
              <a:rPr lang="en-US" dirty="0" smtClean="0"/>
              <a:t>802.11e</a:t>
            </a:r>
            <a:endParaRPr lang="en-US" dirty="0"/>
          </a:p>
        </p:txBody>
      </p:sp>
      <p:sp>
        <p:nvSpPr>
          <p:cNvPr id="918531" name="Rectangle 3"/>
          <p:cNvSpPr>
            <a:spLocks noGrp="1" noChangeArrowheads="1"/>
          </p:cNvSpPr>
          <p:nvPr>
            <p:ph type="body" idx="1"/>
          </p:nvPr>
        </p:nvSpPr>
        <p:spPr>
          <a:xfrm>
            <a:off x="457200" y="1828800"/>
            <a:ext cx="8305800" cy="4343400"/>
          </a:xfrm>
        </p:spPr>
        <p:txBody>
          <a:bodyPr>
            <a:normAutofit fontScale="92500" lnSpcReduction="20000"/>
          </a:bodyPr>
          <a:lstStyle/>
          <a:p>
            <a:r>
              <a:rPr lang="en-US" dirty="0"/>
              <a:t>Implements two new coordination functions</a:t>
            </a:r>
          </a:p>
          <a:p>
            <a:pPr lvl="1"/>
            <a:r>
              <a:rPr lang="en-US" dirty="0"/>
              <a:t>Enhanced DCF (EDCF)</a:t>
            </a:r>
          </a:p>
          <a:p>
            <a:pPr lvl="2"/>
            <a:r>
              <a:rPr lang="en-US" dirty="0"/>
              <a:t>Station with higher priority traffic waits less to transmit</a:t>
            </a:r>
          </a:p>
          <a:p>
            <a:pPr lvl="1"/>
            <a:r>
              <a:rPr lang="en-US" dirty="0"/>
              <a:t>Hybrid coordination function (HCF)</a:t>
            </a:r>
          </a:p>
          <a:p>
            <a:pPr lvl="2"/>
            <a:r>
              <a:rPr lang="en-US" dirty="0"/>
              <a:t>Combination of DCF and point coordination function (PCF</a:t>
            </a:r>
            <a:r>
              <a:rPr lang="en-US" dirty="0" smtClean="0"/>
              <a:t>)</a:t>
            </a:r>
          </a:p>
          <a:p>
            <a:r>
              <a:rPr lang="en-US" dirty="0" smtClean="0"/>
              <a:t>Supports traffic prioritization based on QoS (quality-of-service); improves security features for mobile and nomadic users</a:t>
            </a:r>
            <a:endParaRPr lang="en-US" dirty="0"/>
          </a:p>
          <a:p>
            <a:r>
              <a:rPr lang="en-US" dirty="0"/>
              <a:t>Nomadic user</a:t>
            </a:r>
          </a:p>
          <a:p>
            <a:pPr lvl="1"/>
            <a:r>
              <a:rPr lang="en-US" dirty="0"/>
              <a:t>Moves frequently but does not use the equipment while in motion</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42</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998507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533400" y="76200"/>
            <a:ext cx="8077200" cy="1295400"/>
          </a:xfrm>
        </p:spPr>
        <p:txBody>
          <a:bodyPr/>
          <a:lstStyle/>
          <a:p>
            <a:r>
              <a:rPr lang="en-US" dirty="0"/>
              <a:t>Expanding WLAN Functionality</a:t>
            </a:r>
          </a:p>
        </p:txBody>
      </p:sp>
      <p:sp>
        <p:nvSpPr>
          <p:cNvPr id="836611" name="Rectangle 3"/>
          <p:cNvSpPr>
            <a:spLocks noGrp="1" noChangeArrowheads="1"/>
          </p:cNvSpPr>
          <p:nvPr>
            <p:ph type="body" idx="1"/>
          </p:nvPr>
        </p:nvSpPr>
        <p:spPr>
          <a:xfrm>
            <a:off x="457200" y="1828800"/>
            <a:ext cx="8305800" cy="4343400"/>
          </a:xfrm>
        </p:spPr>
        <p:txBody>
          <a:bodyPr/>
          <a:lstStyle/>
          <a:p>
            <a:r>
              <a:rPr lang="en-US" dirty="0"/>
              <a:t>Devices</a:t>
            </a:r>
          </a:p>
          <a:p>
            <a:pPr lvl="1"/>
            <a:r>
              <a:rPr lang="en-US" dirty="0"/>
              <a:t>Wireless </a:t>
            </a:r>
            <a:r>
              <a:rPr lang="en-US" dirty="0" smtClean="0"/>
              <a:t>bridges and repeater</a:t>
            </a:r>
            <a:endParaRPr lang="en-US" dirty="0"/>
          </a:p>
          <a:p>
            <a:pPr lvl="2"/>
            <a:r>
              <a:rPr lang="en-US" dirty="0"/>
              <a:t>Connect two wired </a:t>
            </a:r>
            <a:r>
              <a:rPr lang="en-US" dirty="0" smtClean="0"/>
              <a:t>networks </a:t>
            </a:r>
            <a:r>
              <a:rPr lang="en-US" dirty="0"/>
              <a:t>or extend the range of a </a:t>
            </a:r>
            <a:r>
              <a:rPr lang="en-US" dirty="0" smtClean="0"/>
              <a:t>WLAN</a:t>
            </a:r>
          </a:p>
          <a:p>
            <a:pPr lvl="1"/>
            <a:r>
              <a:rPr lang="en-US" dirty="0" smtClean="0"/>
              <a:t>Wireless controller</a:t>
            </a:r>
          </a:p>
          <a:p>
            <a:pPr lvl="2"/>
            <a:r>
              <a:rPr lang="en-US" dirty="0" smtClean="0"/>
              <a:t>Incorporate most of the functions of an AP but do not have radios</a:t>
            </a:r>
          </a:p>
          <a:p>
            <a:pPr lvl="2"/>
            <a:r>
              <a:rPr lang="en-US" dirty="0" smtClean="0"/>
              <a:t>Connect multiple, less-complex APs via cable connection or logical network connection</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43</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533400" y="76200"/>
            <a:ext cx="8077200" cy="1295400"/>
          </a:xfrm>
        </p:spPr>
        <p:txBody>
          <a:bodyPr/>
          <a:lstStyle/>
          <a:p>
            <a:r>
              <a:rPr lang="en-US" dirty="0"/>
              <a:t>Wireless Bridges and Repeaters </a:t>
            </a:r>
          </a:p>
        </p:txBody>
      </p:sp>
      <p:sp>
        <p:nvSpPr>
          <p:cNvPr id="924675" name="Rectangle 3"/>
          <p:cNvSpPr>
            <a:spLocks noGrp="1" noChangeArrowheads="1"/>
          </p:cNvSpPr>
          <p:nvPr>
            <p:ph type="body" idx="1"/>
          </p:nvPr>
        </p:nvSpPr>
        <p:spPr>
          <a:xfrm>
            <a:off x="457200" y="1828800"/>
            <a:ext cx="8305800" cy="4343400"/>
          </a:xfrm>
        </p:spPr>
        <p:txBody>
          <a:bodyPr/>
          <a:lstStyle/>
          <a:p>
            <a:r>
              <a:rPr lang="en-US" dirty="0"/>
              <a:t>WLAN extension </a:t>
            </a:r>
            <a:endParaRPr lang="en-US" dirty="0" smtClean="0"/>
          </a:p>
          <a:p>
            <a:pPr lvl="1"/>
            <a:r>
              <a:rPr lang="en-US" dirty="0" smtClean="0"/>
              <a:t>Wireless </a:t>
            </a:r>
            <a:r>
              <a:rPr lang="en-US" dirty="0"/>
              <a:t>bridges can extend range of a WLAN</a:t>
            </a:r>
          </a:p>
          <a:p>
            <a:pPr lvl="1"/>
            <a:r>
              <a:rPr lang="en-US" dirty="0" smtClean="0"/>
              <a:t>Bridge can be configured to </a:t>
            </a:r>
            <a:r>
              <a:rPr lang="en-US" dirty="0"/>
              <a:t>connect to an AP as a repeater in point-to-multipoint mode</a:t>
            </a:r>
          </a:p>
          <a:p>
            <a:pPr lvl="1"/>
            <a:r>
              <a:rPr lang="en-US" dirty="0"/>
              <a:t>Client devices can associate with the bridge</a:t>
            </a:r>
          </a:p>
          <a:p>
            <a:r>
              <a:rPr lang="en-US" dirty="0"/>
              <a:t>Keep in mind the amount of extra delay introduced in WLAN extension applications</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44</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normAutofit fontScale="85000" lnSpcReduction="20000"/>
          </a:bodyPr>
          <a:lstStyle/>
          <a:p>
            <a:fld id="{777DBB4F-1F53-437B-B5E5-7725B304CC3B}" type="slidenum">
              <a:rPr lang="en-US" smtClean="0"/>
              <a:pPr/>
              <a:t>45</a:t>
            </a:fld>
            <a:endParaRPr lang="en-US" sz="2000" dirty="0"/>
          </a:p>
        </p:txBody>
      </p:sp>
      <p:sp>
        <p:nvSpPr>
          <p:cNvPr id="4" name="Footer Placeholder 3"/>
          <p:cNvSpPr>
            <a:spLocks noGrp="1"/>
          </p:cNvSpPr>
          <p:nvPr>
            <p:ph type="ftr" sz="quarter" idx="12"/>
          </p:nvPr>
        </p:nvSpPr>
        <p:spPr/>
        <p:txBody>
          <a:bodyPr/>
          <a:lstStyle/>
          <a:p>
            <a:r>
              <a:rPr lang="en-US" smtClean="0"/>
              <a:t>242-306 Mobile and Wireless Computing</a:t>
            </a:r>
            <a:endParaRPr lang="en-US" dirty="0"/>
          </a:p>
        </p:txBody>
      </p:sp>
      <p:sp>
        <p:nvSpPr>
          <p:cNvPr id="5" name="Title 4"/>
          <p:cNvSpPr>
            <a:spLocks noGrp="1"/>
          </p:cNvSpPr>
          <p:nvPr>
            <p:ph type="title"/>
          </p:nvPr>
        </p:nvSpPr>
        <p:spPr/>
        <p:txBody>
          <a:bodyPr/>
          <a:lstStyle/>
          <a:p>
            <a:r>
              <a:rPr lang="en-US" dirty="0" smtClean="0"/>
              <a:t>Wireless Controllers</a:t>
            </a:r>
            <a:endParaRPr lang="en-US" dirty="0"/>
          </a:p>
        </p:txBody>
      </p:sp>
      <p:pic>
        <p:nvPicPr>
          <p:cNvPr id="8198" name="Picture 6" descr="2500_large"/>
          <p:cNvPicPr>
            <a:picLocks noChangeAspect="1" noChangeArrowheads="1"/>
          </p:cNvPicPr>
          <p:nvPr/>
        </p:nvPicPr>
        <p:blipFill>
          <a:blip r:embed="rId2" cstate="print"/>
          <a:srcRect/>
          <a:stretch>
            <a:fillRect/>
          </a:stretch>
        </p:blipFill>
        <p:spPr bwMode="auto">
          <a:xfrm>
            <a:off x="4953000" y="3657600"/>
            <a:ext cx="3962400" cy="2641600"/>
          </a:xfrm>
          <a:prstGeom prst="rect">
            <a:avLst/>
          </a:prstGeom>
          <a:noFill/>
        </p:spPr>
      </p:pic>
      <p:pic>
        <p:nvPicPr>
          <p:cNvPr id="8200" name="Picture 8" descr="prod_largephoto"/>
          <p:cNvPicPr>
            <a:picLocks noChangeAspect="1" noChangeArrowheads="1"/>
          </p:cNvPicPr>
          <p:nvPr/>
        </p:nvPicPr>
        <p:blipFill>
          <a:blip r:embed="rId3" cstate="print"/>
          <a:srcRect/>
          <a:stretch>
            <a:fillRect/>
          </a:stretch>
        </p:blipFill>
        <p:spPr bwMode="auto">
          <a:xfrm>
            <a:off x="4402667" y="1524000"/>
            <a:ext cx="4741333" cy="2667000"/>
          </a:xfrm>
          <a:prstGeom prst="rect">
            <a:avLst/>
          </a:prstGeom>
          <a:noFill/>
        </p:spPr>
      </p:pic>
      <p:sp>
        <p:nvSpPr>
          <p:cNvPr id="2" name="Content Placeholder 1"/>
          <p:cNvSpPr>
            <a:spLocks noGrp="1"/>
          </p:cNvSpPr>
          <p:nvPr>
            <p:ph sz="quarter" idx="1"/>
          </p:nvPr>
        </p:nvSpPr>
        <p:spPr>
          <a:xfrm>
            <a:off x="612648" y="1676400"/>
            <a:ext cx="4187952" cy="4495800"/>
          </a:xfrm>
        </p:spPr>
        <p:txBody>
          <a:bodyPr>
            <a:normAutofit fontScale="77500" lnSpcReduction="20000"/>
          </a:bodyPr>
          <a:lstStyle/>
          <a:p>
            <a:r>
              <a:rPr lang="en-US" dirty="0" smtClean="0"/>
              <a:t>Since the frequency range is limited, user density in each access point will be more considered.</a:t>
            </a:r>
          </a:p>
          <a:p>
            <a:r>
              <a:rPr lang="en-US" dirty="0" smtClean="0"/>
              <a:t>Wireless controller help an access points to manage connected users:</a:t>
            </a:r>
          </a:p>
          <a:p>
            <a:pPr lvl="1"/>
            <a:r>
              <a:rPr lang="en-US" dirty="0" smtClean="0"/>
              <a:t>If the number limited connected users is reached, wireless controller will move other users to another access points.</a:t>
            </a:r>
          </a:p>
          <a:p>
            <a:pPr lvl="1"/>
            <a:r>
              <a:rPr lang="en-US" dirty="0" smtClean="0"/>
              <a:t>More users will be supported to connect to this kind of access points.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533400" y="76200"/>
            <a:ext cx="8077200" cy="1295400"/>
          </a:xfrm>
        </p:spPr>
        <p:txBody>
          <a:bodyPr/>
          <a:lstStyle/>
          <a:p>
            <a:r>
              <a:rPr lang="en-US" dirty="0"/>
              <a:t>WLAN Security</a:t>
            </a:r>
          </a:p>
        </p:txBody>
      </p:sp>
      <p:sp>
        <p:nvSpPr>
          <p:cNvPr id="842755" name="Rectangle 3"/>
          <p:cNvSpPr>
            <a:spLocks noGrp="1" noChangeArrowheads="1"/>
          </p:cNvSpPr>
          <p:nvPr>
            <p:ph type="body" idx="1"/>
          </p:nvPr>
        </p:nvSpPr>
        <p:spPr>
          <a:xfrm>
            <a:off x="457200" y="1828800"/>
            <a:ext cx="8305800" cy="4343400"/>
          </a:xfrm>
        </p:spPr>
        <p:txBody>
          <a:bodyPr/>
          <a:lstStyle/>
          <a:p>
            <a:r>
              <a:rPr lang="en-US" dirty="0"/>
              <a:t>Broadcasting network traffic over the airwaves</a:t>
            </a:r>
          </a:p>
          <a:p>
            <a:pPr lvl="1"/>
            <a:r>
              <a:rPr lang="en-US" dirty="0"/>
              <a:t>Has created </a:t>
            </a:r>
            <a:r>
              <a:rPr lang="en-US" dirty="0" smtClean="0"/>
              <a:t>new research issues how to keep secured data transmissions</a:t>
            </a:r>
          </a:p>
          <a:p>
            <a:pPr lvl="1"/>
            <a:r>
              <a:rPr lang="en-US" dirty="0" smtClean="0"/>
              <a:t>More wireless security vulnerabilities are investigated</a:t>
            </a:r>
          </a:p>
          <a:p>
            <a:pPr lvl="2"/>
            <a:r>
              <a:rPr lang="en-US" dirty="0" smtClean="0"/>
              <a:t>WLANs are far more exposed to intrusion because the data is easier to trap than wire network</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46</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533400" y="76200"/>
            <a:ext cx="8077200" cy="1295400"/>
          </a:xfrm>
        </p:spPr>
        <p:txBody>
          <a:bodyPr/>
          <a:lstStyle/>
          <a:p>
            <a:r>
              <a:rPr lang="en-US" dirty="0"/>
              <a:t>Attacks Against WLANs</a:t>
            </a:r>
          </a:p>
        </p:txBody>
      </p:sp>
      <p:sp>
        <p:nvSpPr>
          <p:cNvPr id="844803" name="Rectangle 3"/>
          <p:cNvSpPr>
            <a:spLocks noGrp="1" noChangeArrowheads="1"/>
          </p:cNvSpPr>
          <p:nvPr>
            <p:ph type="body" idx="1"/>
          </p:nvPr>
        </p:nvSpPr>
        <p:spPr>
          <a:xfrm>
            <a:off x="457200" y="1524000"/>
            <a:ext cx="8305800" cy="4343400"/>
          </a:xfrm>
        </p:spPr>
        <p:txBody>
          <a:bodyPr>
            <a:normAutofit fontScale="92500" lnSpcReduction="10000"/>
          </a:bodyPr>
          <a:lstStyle/>
          <a:p>
            <a:r>
              <a:rPr lang="en-US" dirty="0"/>
              <a:t>Some of the most dangerous attacks</a:t>
            </a:r>
          </a:p>
          <a:p>
            <a:pPr lvl="1"/>
            <a:r>
              <a:rPr lang="en-US" dirty="0"/>
              <a:t>Hardware theft</a:t>
            </a:r>
          </a:p>
          <a:p>
            <a:pPr lvl="2"/>
            <a:r>
              <a:rPr lang="en-US" dirty="0"/>
              <a:t>Device may contain information that can assist someone in breaking into the network</a:t>
            </a:r>
          </a:p>
          <a:p>
            <a:pPr lvl="1"/>
            <a:r>
              <a:rPr lang="en-US" dirty="0"/>
              <a:t>AP impersonation</a:t>
            </a:r>
          </a:p>
          <a:p>
            <a:pPr lvl="2"/>
            <a:r>
              <a:rPr lang="en-US" dirty="0"/>
              <a:t>A rogue AP can impersonate a valid device</a:t>
            </a:r>
          </a:p>
          <a:p>
            <a:pPr lvl="1"/>
            <a:r>
              <a:rPr lang="en-US" dirty="0"/>
              <a:t>Passive monitoring</a:t>
            </a:r>
          </a:p>
          <a:p>
            <a:pPr lvl="2"/>
            <a:r>
              <a:rPr lang="en-US" dirty="0"/>
              <a:t>Data transmissions can be monitored</a:t>
            </a:r>
          </a:p>
          <a:p>
            <a:pPr lvl="1"/>
            <a:r>
              <a:rPr lang="en-US" dirty="0"/>
              <a:t>Denial of service (DoS)</a:t>
            </a:r>
          </a:p>
          <a:p>
            <a:pPr lvl="2"/>
            <a:r>
              <a:rPr lang="en-US" dirty="0"/>
              <a:t>Flood the network with transmissions and deny others access to the AP</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47</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a:xfrm>
            <a:off x="533400" y="76200"/>
            <a:ext cx="8077200" cy="1295400"/>
          </a:xfrm>
        </p:spPr>
        <p:txBody>
          <a:bodyPr/>
          <a:lstStyle/>
          <a:p>
            <a:r>
              <a:rPr lang="en-US" dirty="0"/>
              <a:t>802.11 Security</a:t>
            </a:r>
          </a:p>
        </p:txBody>
      </p:sp>
      <p:sp>
        <p:nvSpPr>
          <p:cNvPr id="848899" name="Rectangle 3"/>
          <p:cNvSpPr>
            <a:spLocks noGrp="1" noChangeArrowheads="1"/>
          </p:cNvSpPr>
          <p:nvPr>
            <p:ph type="body" idx="1"/>
          </p:nvPr>
        </p:nvSpPr>
        <p:spPr>
          <a:xfrm>
            <a:off x="457200" y="1600200"/>
            <a:ext cx="8305800" cy="4343400"/>
          </a:xfrm>
        </p:spPr>
        <p:txBody>
          <a:bodyPr>
            <a:normAutofit fontScale="92500" lnSpcReduction="10000"/>
          </a:bodyPr>
          <a:lstStyle/>
          <a:p>
            <a:r>
              <a:rPr lang="en-US" dirty="0"/>
              <a:t>Authentication</a:t>
            </a:r>
          </a:p>
          <a:p>
            <a:pPr lvl="1"/>
            <a:r>
              <a:rPr lang="en-US" dirty="0"/>
              <a:t>Process that verifies that the client device has permission to access the network</a:t>
            </a:r>
          </a:p>
          <a:p>
            <a:pPr lvl="1"/>
            <a:r>
              <a:rPr lang="en-US" dirty="0"/>
              <a:t>Each WLAN client can be given the SSID of the network manually or automatically</a:t>
            </a:r>
          </a:p>
          <a:p>
            <a:pPr lvl="1"/>
            <a:r>
              <a:rPr lang="en-US" dirty="0"/>
              <a:t>Turning off SSID broadcast can only protect your network against someone finding it unintentionally</a:t>
            </a:r>
          </a:p>
          <a:p>
            <a:r>
              <a:rPr lang="en-US" dirty="0"/>
              <a:t>Privacy</a:t>
            </a:r>
          </a:p>
          <a:p>
            <a:pPr lvl="1"/>
            <a:r>
              <a:rPr lang="en-US" dirty="0"/>
              <a:t>Ensures that transmissions are not read by unauthorized users</a:t>
            </a:r>
          </a:p>
          <a:p>
            <a:pPr lvl="1"/>
            <a:r>
              <a:rPr lang="en-US" dirty="0"/>
              <a:t>Accomplished with data encryption</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48</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533400" y="76200"/>
            <a:ext cx="8077200" cy="1295400"/>
          </a:xfrm>
        </p:spPr>
        <p:txBody>
          <a:bodyPr/>
          <a:lstStyle/>
          <a:p>
            <a:r>
              <a:rPr lang="en-US" dirty="0"/>
              <a:t>802.11 Security </a:t>
            </a:r>
          </a:p>
        </p:txBody>
      </p:sp>
      <p:sp>
        <p:nvSpPr>
          <p:cNvPr id="926723" name="Rectangle 3"/>
          <p:cNvSpPr>
            <a:spLocks noGrp="1" noChangeArrowheads="1"/>
          </p:cNvSpPr>
          <p:nvPr>
            <p:ph type="body" idx="1"/>
          </p:nvPr>
        </p:nvSpPr>
        <p:spPr>
          <a:xfrm>
            <a:off x="457200" y="1828800"/>
            <a:ext cx="8305800" cy="4343400"/>
          </a:xfrm>
        </p:spPr>
        <p:txBody>
          <a:bodyPr/>
          <a:lstStyle/>
          <a:p>
            <a:r>
              <a:rPr lang="en-US" dirty="0"/>
              <a:t>Wired Equivalent Privacy (WEP)</a:t>
            </a:r>
          </a:p>
          <a:p>
            <a:pPr lvl="1"/>
            <a:r>
              <a:rPr lang="en-US" dirty="0"/>
              <a:t>Data encryption specification for wireless devices</a:t>
            </a:r>
          </a:p>
          <a:p>
            <a:pPr lvl="1"/>
            <a:r>
              <a:rPr lang="en-US" dirty="0"/>
              <a:t>Two versions: 64-bit and 128-bit encryption</a:t>
            </a:r>
          </a:p>
          <a:p>
            <a:pPr lvl="1"/>
            <a:r>
              <a:rPr lang="en-US" dirty="0" smtClean="0"/>
              <a:t>Attackers can decrypt a 128-bit WEP key in minutes</a:t>
            </a:r>
          </a:p>
          <a:p>
            <a:pPr lvl="1"/>
            <a:r>
              <a:rPr lang="en-US" dirty="0" smtClean="0"/>
              <a:t>Uses weak RC4 implementation</a:t>
            </a:r>
          </a:p>
          <a:p>
            <a:pPr lvl="1"/>
            <a:r>
              <a:rPr lang="en-US" dirty="0" smtClean="0"/>
              <a:t>Seldom used today except in some home networks</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49</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2709446"/>
            <a:ext cx="2339871" cy="338554"/>
          </a:xfrm>
          <a:prstGeom prst="rect">
            <a:avLst/>
          </a:prstGeom>
          <a:noFill/>
        </p:spPr>
        <p:txBody>
          <a:bodyPr wrap="none" rtlCol="0">
            <a:spAutoFit/>
          </a:bodyPr>
          <a:lstStyle/>
          <a:p>
            <a:r>
              <a:rPr lang="en-US" sz="1600" b="1" dirty="0" smtClean="0">
                <a:solidFill>
                  <a:schemeClr val="tx1"/>
                </a:solidFill>
                <a:latin typeface="+mn-lt"/>
              </a:rPr>
              <a:t>Table 8-1 </a:t>
            </a:r>
            <a:r>
              <a:rPr lang="en-US" sz="1600" dirty="0" smtClean="0">
                <a:solidFill>
                  <a:schemeClr val="tx1"/>
                </a:solidFill>
                <a:latin typeface="+mn-lt"/>
              </a:rPr>
              <a:t>ISM vs. U-NII</a:t>
            </a:r>
            <a:endParaRPr lang="en-US" sz="1600" dirty="0">
              <a:solidFill>
                <a:schemeClr val="tx1"/>
              </a:solidFill>
              <a:latin typeface="+mn-lt"/>
            </a:endParaRPr>
          </a:p>
        </p:txBody>
      </p:sp>
      <p:pic>
        <p:nvPicPr>
          <p:cNvPr id="1026" name="Picture 2" descr="C:\Users\Julie\Documents\DropBox\InstructorManuals\GuidetoWireless\Tables\ch08\Table 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0"/>
            <a:ext cx="8819706"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FDC8790-31D3-493E-8B8A-33259BC327DE}" type="slidenum">
              <a:rPr lang="en-US" smtClean="0"/>
              <a:pPr/>
              <a:t>5</a:t>
            </a:fld>
            <a:endParaRPr lang="en-US" sz="2000" dirty="0"/>
          </a:p>
        </p:txBody>
      </p:sp>
      <p:sp>
        <p:nvSpPr>
          <p:cNvPr id="7" name="Footer Placeholder 6"/>
          <p:cNvSpPr>
            <a:spLocks noGrp="1"/>
          </p:cNvSpPr>
          <p:nvPr>
            <p:ph type="ftr" sz="quarter" idx="11"/>
          </p:nvPr>
        </p:nvSpPr>
        <p:spPr/>
        <p:txBody>
          <a:bodyPr/>
          <a:lstStyle/>
          <a:p>
            <a:r>
              <a:rPr lang="en-US" smtClean="0"/>
              <a:t>242-306 Mobile and Wireless Computing</a:t>
            </a:r>
            <a:endParaRPr lang="en-US" dirty="0"/>
          </a:p>
        </p:txBody>
      </p:sp>
      <p:pic>
        <p:nvPicPr>
          <p:cNvPr id="8" name="Picture 2" descr="C:\Users\Julie\Documents\DropBox\InstructorManuals\GuidetoWireless\Tables\ch08\Table 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289300"/>
            <a:ext cx="6400263" cy="2273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65915" y="5528846"/>
            <a:ext cx="2211631" cy="338554"/>
          </a:xfrm>
          <a:prstGeom prst="rect">
            <a:avLst/>
          </a:prstGeom>
          <a:noFill/>
        </p:spPr>
        <p:txBody>
          <a:bodyPr wrap="none" rtlCol="0">
            <a:spAutoFit/>
          </a:bodyPr>
          <a:lstStyle/>
          <a:p>
            <a:r>
              <a:rPr lang="en-US" sz="1600" b="1" dirty="0" smtClean="0">
                <a:solidFill>
                  <a:schemeClr val="tx1"/>
                </a:solidFill>
                <a:latin typeface="+mn-lt"/>
              </a:rPr>
              <a:t>Table 8-2 </a:t>
            </a:r>
            <a:r>
              <a:rPr lang="en-US" sz="1600" dirty="0" smtClean="0">
                <a:solidFill>
                  <a:schemeClr val="tx1"/>
                </a:solidFill>
                <a:latin typeface="+mn-lt"/>
              </a:rPr>
              <a:t>U-NII bands</a:t>
            </a:r>
            <a:endParaRPr lang="en-US" sz="1600" dirty="0">
              <a:solidFill>
                <a:schemeClr val="tx1"/>
              </a:solidFill>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a:xfrm>
            <a:off x="533400" y="76200"/>
            <a:ext cx="8077200" cy="1295400"/>
          </a:xfrm>
        </p:spPr>
        <p:txBody>
          <a:bodyPr/>
          <a:lstStyle/>
          <a:p>
            <a:r>
              <a:rPr lang="en-US" dirty="0"/>
              <a:t>802.11 Security </a:t>
            </a:r>
          </a:p>
        </p:txBody>
      </p:sp>
      <p:sp>
        <p:nvSpPr>
          <p:cNvPr id="928771" name="Rectangle 3"/>
          <p:cNvSpPr>
            <a:spLocks noGrp="1" noChangeArrowheads="1"/>
          </p:cNvSpPr>
          <p:nvPr>
            <p:ph type="body" idx="1"/>
          </p:nvPr>
        </p:nvSpPr>
        <p:spPr>
          <a:xfrm>
            <a:off x="457200" y="1524000"/>
            <a:ext cx="8305800" cy="4343400"/>
          </a:xfrm>
        </p:spPr>
        <p:txBody>
          <a:bodyPr>
            <a:normAutofit fontScale="92500" lnSpcReduction="10000"/>
          </a:bodyPr>
          <a:lstStyle/>
          <a:p>
            <a:r>
              <a:rPr lang="en-US" dirty="0"/>
              <a:t>Wi-Fi Protected Access</a:t>
            </a:r>
          </a:p>
          <a:p>
            <a:pPr lvl="1"/>
            <a:r>
              <a:rPr lang="en-US" dirty="0"/>
              <a:t>Standard for network authentication and encryption</a:t>
            </a:r>
          </a:p>
          <a:p>
            <a:pPr lvl="2"/>
            <a:r>
              <a:rPr lang="en-US" dirty="0"/>
              <a:t>Introduced by the Wi-Fi Alliance in response to the weaknesses in WEP</a:t>
            </a:r>
          </a:p>
          <a:p>
            <a:pPr lvl="1"/>
            <a:r>
              <a:rPr lang="en-US" dirty="0"/>
              <a:t>Uses a 128-bit pre-shared key (PSK)</a:t>
            </a:r>
          </a:p>
          <a:p>
            <a:pPr lvl="1"/>
            <a:r>
              <a:rPr lang="en-US" dirty="0"/>
              <a:t>WPA-PSK uses a different encryption key for each client device, for each packet, and for each session</a:t>
            </a:r>
          </a:p>
          <a:p>
            <a:pPr lvl="1"/>
            <a:r>
              <a:rPr lang="en-US" dirty="0"/>
              <a:t>WPA employs temporal key integrity protocol (TKIP)</a:t>
            </a:r>
          </a:p>
          <a:p>
            <a:pPr lvl="2"/>
            <a:r>
              <a:rPr lang="en-US" dirty="0"/>
              <a:t>Which provides per-packet key-mixing</a:t>
            </a:r>
          </a:p>
          <a:p>
            <a:pPr lvl="1"/>
            <a:r>
              <a:rPr lang="en-US" dirty="0"/>
              <a:t>TKIP also provides message integrity check (MIC)</a:t>
            </a:r>
          </a:p>
          <a:p>
            <a:pPr lvl="1"/>
            <a:r>
              <a:rPr lang="en-US" dirty="0"/>
              <a:t>TKIP uses a 48-bit hashed initialization vector</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50</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533400" y="76200"/>
            <a:ext cx="8077200" cy="1295400"/>
          </a:xfrm>
        </p:spPr>
        <p:txBody>
          <a:bodyPr/>
          <a:lstStyle/>
          <a:p>
            <a:r>
              <a:rPr lang="en-US" dirty="0"/>
              <a:t>802.11 Security </a:t>
            </a:r>
          </a:p>
        </p:txBody>
      </p:sp>
      <p:sp>
        <p:nvSpPr>
          <p:cNvPr id="932867" name="Rectangle 3"/>
          <p:cNvSpPr>
            <a:spLocks noGrp="1" noChangeArrowheads="1"/>
          </p:cNvSpPr>
          <p:nvPr>
            <p:ph type="body" idx="1"/>
          </p:nvPr>
        </p:nvSpPr>
        <p:spPr>
          <a:xfrm>
            <a:off x="457200" y="1828800"/>
            <a:ext cx="8305800" cy="4343400"/>
          </a:xfrm>
        </p:spPr>
        <p:txBody>
          <a:bodyPr>
            <a:normAutofit fontScale="92500"/>
          </a:bodyPr>
          <a:lstStyle/>
          <a:p>
            <a:r>
              <a:rPr lang="en-US" dirty="0"/>
              <a:t>Wi-Fi Protected Access </a:t>
            </a:r>
          </a:p>
          <a:p>
            <a:pPr lvl="1"/>
            <a:r>
              <a:rPr lang="en-US" dirty="0"/>
              <a:t>WPA2: version of WPA that has been certified by the IEEE to be compatible with IEEE 802.11i</a:t>
            </a:r>
          </a:p>
          <a:p>
            <a:r>
              <a:rPr lang="en-US" dirty="0" smtClean="0"/>
              <a:t>IEEE </a:t>
            </a:r>
            <a:r>
              <a:rPr lang="en-US" dirty="0"/>
              <a:t>802.1x</a:t>
            </a:r>
          </a:p>
          <a:p>
            <a:pPr lvl="1"/>
            <a:r>
              <a:rPr lang="en-US" dirty="0"/>
              <a:t>Define a robust security network association (RSNA)</a:t>
            </a:r>
          </a:p>
          <a:p>
            <a:pPr lvl="1"/>
            <a:r>
              <a:rPr lang="en-US" dirty="0" smtClean="0"/>
              <a:t>Provide</a:t>
            </a:r>
          </a:p>
          <a:p>
            <a:pPr lvl="2"/>
            <a:r>
              <a:rPr lang="en-US" dirty="0" smtClean="0"/>
              <a:t>Mutual </a:t>
            </a:r>
            <a:r>
              <a:rPr lang="en-US" dirty="0"/>
              <a:t>authentication between client devices and AP</a:t>
            </a:r>
          </a:p>
          <a:p>
            <a:pPr lvl="2"/>
            <a:r>
              <a:rPr lang="en-US" dirty="0" smtClean="0"/>
              <a:t>Controlled access to the network</a:t>
            </a:r>
          </a:p>
          <a:p>
            <a:pPr lvl="2"/>
            <a:r>
              <a:rPr lang="en-US" dirty="0" smtClean="0"/>
              <a:t>Establishment of security keys</a:t>
            </a:r>
          </a:p>
          <a:p>
            <a:pPr lvl="2"/>
            <a:r>
              <a:rPr lang="en-US" dirty="0" smtClean="0"/>
              <a:t>Key management</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51</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533400" y="76200"/>
            <a:ext cx="8077200" cy="1295400"/>
          </a:xfrm>
        </p:spPr>
        <p:txBody>
          <a:bodyPr/>
          <a:lstStyle/>
          <a:p>
            <a:r>
              <a:rPr lang="en-US" dirty="0"/>
              <a:t>802.11 Security </a:t>
            </a:r>
          </a:p>
        </p:txBody>
      </p:sp>
      <p:sp>
        <p:nvSpPr>
          <p:cNvPr id="934915" name="Rectangle 3"/>
          <p:cNvSpPr>
            <a:spLocks noGrp="1" noChangeArrowheads="1"/>
          </p:cNvSpPr>
          <p:nvPr>
            <p:ph type="body" idx="1"/>
          </p:nvPr>
        </p:nvSpPr>
        <p:spPr>
          <a:xfrm>
            <a:off x="457200" y="1828800"/>
            <a:ext cx="8305800" cy="4343400"/>
          </a:xfrm>
        </p:spPr>
        <p:txBody>
          <a:bodyPr>
            <a:normAutofit lnSpcReduction="10000"/>
          </a:bodyPr>
          <a:lstStyle/>
          <a:p>
            <a:pPr>
              <a:lnSpc>
                <a:spcPct val="90000"/>
              </a:lnSpc>
            </a:pPr>
            <a:r>
              <a:rPr lang="en-US" dirty="0" smtClean="0"/>
              <a:t>IEEE </a:t>
            </a:r>
            <a:r>
              <a:rPr lang="en-US" dirty="0"/>
              <a:t>802.1x </a:t>
            </a:r>
          </a:p>
          <a:p>
            <a:pPr lvl="1">
              <a:lnSpc>
                <a:spcPct val="90000"/>
              </a:lnSpc>
            </a:pPr>
            <a:r>
              <a:rPr lang="en-US" dirty="0"/>
              <a:t>Client device must be authenticated on the network by an external authentication server</a:t>
            </a:r>
          </a:p>
          <a:p>
            <a:pPr lvl="2">
              <a:lnSpc>
                <a:spcPct val="90000"/>
              </a:lnSpc>
            </a:pPr>
            <a:r>
              <a:rPr lang="en-US" dirty="0"/>
              <a:t>Remote Authentication Dial In User Service (RADIUS</a:t>
            </a:r>
            <a:r>
              <a:rPr lang="en-US" dirty="0" smtClean="0"/>
              <a:t>)</a:t>
            </a:r>
          </a:p>
          <a:p>
            <a:pPr lvl="2">
              <a:lnSpc>
                <a:spcPct val="90000"/>
              </a:lnSpc>
            </a:pPr>
            <a:r>
              <a:rPr lang="en-US" dirty="0" smtClean="0"/>
              <a:t>Or by AP itself</a:t>
            </a:r>
            <a:endParaRPr lang="en-US" dirty="0"/>
          </a:p>
          <a:p>
            <a:pPr lvl="1">
              <a:lnSpc>
                <a:spcPct val="90000"/>
              </a:lnSpc>
            </a:pPr>
            <a:r>
              <a:rPr lang="en-US" dirty="0"/>
              <a:t>All communication between the client device and the AP is blocked</a:t>
            </a:r>
          </a:p>
          <a:p>
            <a:pPr lvl="2">
              <a:lnSpc>
                <a:spcPct val="90000"/>
              </a:lnSpc>
            </a:pPr>
            <a:r>
              <a:rPr lang="en-US" dirty="0"/>
              <a:t>Until the authentication process is completed</a:t>
            </a:r>
          </a:p>
          <a:p>
            <a:pPr lvl="1">
              <a:lnSpc>
                <a:spcPct val="90000"/>
              </a:lnSpc>
            </a:pPr>
            <a:r>
              <a:rPr lang="en-US" dirty="0"/>
              <a:t>802.1x uses the Extensible Authentication Protocol (EAP)</a:t>
            </a:r>
          </a:p>
          <a:p>
            <a:pPr lvl="2">
              <a:lnSpc>
                <a:spcPct val="90000"/>
              </a:lnSpc>
            </a:pPr>
            <a:r>
              <a:rPr lang="en-US" dirty="0"/>
              <a:t>For relaying access requests between a wireless device, the AP, and the RADIUS server</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52</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8324" y="5317123"/>
            <a:ext cx="6066084" cy="338554"/>
          </a:xfrm>
          <a:prstGeom prst="rect">
            <a:avLst/>
          </a:prstGeom>
          <a:noFill/>
        </p:spPr>
        <p:txBody>
          <a:bodyPr wrap="none" rtlCol="0">
            <a:spAutoFit/>
          </a:bodyPr>
          <a:lstStyle/>
          <a:p>
            <a:r>
              <a:rPr lang="en-US" sz="1600" b="1" dirty="0" smtClean="0">
                <a:solidFill>
                  <a:schemeClr val="tx1"/>
                </a:solidFill>
                <a:latin typeface="+mn-lt"/>
              </a:rPr>
              <a:t>Figure 8-19 </a:t>
            </a:r>
            <a:r>
              <a:rPr lang="en-US" sz="1600" dirty="0" smtClean="0">
                <a:solidFill>
                  <a:schemeClr val="tx1"/>
                </a:solidFill>
                <a:latin typeface="+mn-lt"/>
              </a:rPr>
              <a:t>Securing a wireless network using a RADIUS server</a:t>
            </a:r>
            <a:endParaRPr lang="en-US" sz="1600" dirty="0">
              <a:solidFill>
                <a:schemeClr val="tx1"/>
              </a:solidFill>
              <a:latin typeface="+mn-lt"/>
            </a:endParaRPr>
          </a:p>
        </p:txBody>
      </p:sp>
      <p:pic>
        <p:nvPicPr>
          <p:cNvPr id="19458" name="Picture 2" descr="C:\Users\Julie\Documents\DropBox\InstructorManuals\GuidetoWireless\Figures\07318_ch08\07318_ch08_f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371601"/>
            <a:ext cx="4920332" cy="36274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FDC8790-31D3-493E-8B8A-33259BC327DE}" type="slidenum">
              <a:rPr lang="en-US" smtClean="0"/>
              <a:pPr/>
              <a:t>53</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533400" y="76200"/>
            <a:ext cx="8077200" cy="1295400"/>
          </a:xfrm>
        </p:spPr>
        <p:txBody>
          <a:bodyPr/>
          <a:lstStyle/>
          <a:p>
            <a:r>
              <a:rPr lang="en-US" dirty="0"/>
              <a:t>802.11 Security </a:t>
            </a:r>
          </a:p>
        </p:txBody>
      </p:sp>
      <p:sp>
        <p:nvSpPr>
          <p:cNvPr id="936963" name="Rectangle 3"/>
          <p:cNvSpPr>
            <a:spLocks noGrp="1" noChangeArrowheads="1"/>
          </p:cNvSpPr>
          <p:nvPr>
            <p:ph type="body" idx="1"/>
          </p:nvPr>
        </p:nvSpPr>
        <p:spPr>
          <a:xfrm>
            <a:off x="457200" y="1828800"/>
            <a:ext cx="8305800" cy="4343400"/>
          </a:xfrm>
        </p:spPr>
        <p:txBody>
          <a:bodyPr/>
          <a:lstStyle/>
          <a:p>
            <a:r>
              <a:rPr lang="en-US" dirty="0" smtClean="0"/>
              <a:t>Virtual </a:t>
            </a:r>
            <a:r>
              <a:rPr lang="en-US" dirty="0"/>
              <a:t>Private Networks (VPNs)</a:t>
            </a:r>
          </a:p>
          <a:p>
            <a:pPr lvl="1"/>
            <a:r>
              <a:rPr lang="en-US" dirty="0"/>
              <a:t>Use an encrypted connection to create a virtual tunnel between two points</a:t>
            </a:r>
          </a:p>
          <a:p>
            <a:pPr lvl="2"/>
            <a:r>
              <a:rPr lang="en-US" dirty="0"/>
              <a:t>Across a public or corporate network</a:t>
            </a:r>
          </a:p>
          <a:p>
            <a:pPr lvl="1"/>
            <a:r>
              <a:rPr lang="en-US" dirty="0"/>
              <a:t>VPNs using strong encryption algorithms</a:t>
            </a:r>
          </a:p>
          <a:p>
            <a:pPr lvl="2"/>
            <a:r>
              <a:rPr lang="en-US" dirty="0"/>
              <a:t>Most secure method of implementing a wireless network</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54</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533400" y="76200"/>
            <a:ext cx="8077200" cy="1295400"/>
          </a:xfrm>
        </p:spPr>
        <p:txBody>
          <a:bodyPr>
            <a:normAutofit fontScale="90000"/>
          </a:bodyPr>
          <a:lstStyle/>
          <a:p>
            <a:r>
              <a:rPr lang="en-US" sz="4000" dirty="0"/>
              <a:t>Additional WLAN Security Strategies</a:t>
            </a:r>
          </a:p>
        </p:txBody>
      </p:sp>
      <p:sp>
        <p:nvSpPr>
          <p:cNvPr id="863235" name="Rectangle 3"/>
          <p:cNvSpPr>
            <a:spLocks noGrp="1" noChangeArrowheads="1"/>
          </p:cNvSpPr>
          <p:nvPr>
            <p:ph type="body" idx="1"/>
          </p:nvPr>
        </p:nvSpPr>
        <p:spPr>
          <a:xfrm>
            <a:off x="457200" y="1828800"/>
            <a:ext cx="8305800" cy="4343400"/>
          </a:xfrm>
        </p:spPr>
        <p:txBody>
          <a:bodyPr/>
          <a:lstStyle/>
          <a:p>
            <a:r>
              <a:rPr lang="en-US" dirty="0"/>
              <a:t>Additional strategies</a:t>
            </a:r>
          </a:p>
          <a:p>
            <a:pPr lvl="1"/>
            <a:r>
              <a:rPr lang="en-US" dirty="0"/>
              <a:t>Reduce WLAN transmission power</a:t>
            </a:r>
          </a:p>
          <a:p>
            <a:pPr lvl="1"/>
            <a:r>
              <a:rPr lang="en-US" dirty="0"/>
              <a:t>Change the default security settings on the APs</a:t>
            </a:r>
          </a:p>
          <a:p>
            <a:pPr lvl="1"/>
            <a:r>
              <a:rPr lang="en-US" dirty="0"/>
              <a:t>Antivirus and antispyware software</a:t>
            </a:r>
          </a:p>
          <a:p>
            <a:pPr lvl="1"/>
            <a:r>
              <a:rPr lang="en-US" dirty="0"/>
              <a:t>Separate WLAN transmissions from wired network traffic</a:t>
            </a:r>
          </a:p>
          <a:p>
            <a:pPr lvl="2"/>
            <a:r>
              <a:rPr lang="en-US" dirty="0"/>
              <a:t>Place a firewall between the WLAN and the wired LAN</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55</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dirty="0"/>
              <a:t>Summary</a:t>
            </a:r>
          </a:p>
        </p:txBody>
      </p:sp>
      <p:sp>
        <p:nvSpPr>
          <p:cNvPr id="273411" name="Rectangle 3"/>
          <p:cNvSpPr>
            <a:spLocks noGrp="1" noChangeArrowheads="1"/>
          </p:cNvSpPr>
          <p:nvPr>
            <p:ph type="body" idx="1"/>
          </p:nvPr>
        </p:nvSpPr>
        <p:spPr>
          <a:xfrm>
            <a:off x="381000" y="1600200"/>
            <a:ext cx="8382000" cy="4572000"/>
          </a:xfrm>
        </p:spPr>
        <p:txBody>
          <a:bodyPr>
            <a:noAutofit/>
          </a:bodyPr>
          <a:lstStyle/>
          <a:p>
            <a:r>
              <a:rPr lang="en-US" sz="2800" dirty="0"/>
              <a:t>Operating in the 2.4 GHz ISM frequency range, 802.11b has a maximum data rate of 11 Mbps</a:t>
            </a:r>
          </a:p>
          <a:p>
            <a:r>
              <a:rPr lang="en-US" sz="2800" dirty="0"/>
              <a:t>The 802.11a has a maximum rated speed of 54 Mbps</a:t>
            </a:r>
          </a:p>
          <a:p>
            <a:r>
              <a:rPr lang="en-US" sz="2800" dirty="0"/>
              <a:t>IEEE 802.11a networks use the Unlicensed National Information Infrastructure (U-NII) band</a:t>
            </a:r>
          </a:p>
          <a:p>
            <a:r>
              <a:rPr lang="en-US" sz="2800" dirty="0"/>
              <a:t>In 802.11a, </a:t>
            </a:r>
            <a:r>
              <a:rPr lang="en-US" sz="2800" dirty="0" smtClean="0"/>
              <a:t>23 frequency channels can </a:t>
            </a:r>
            <a:r>
              <a:rPr lang="en-US" sz="2800" dirty="0"/>
              <a:t>operate simultaneously</a:t>
            </a:r>
          </a:p>
          <a:p>
            <a:r>
              <a:rPr lang="en-US" sz="2800" dirty="0"/>
              <a:t>IEEE 802.11b WLAN reception is slowed down by multipath distortion</a:t>
            </a:r>
          </a:p>
          <a:p>
            <a:pPr lvl="1"/>
            <a:r>
              <a:rPr lang="en-US" sz="2400" dirty="0"/>
              <a:t>802.11a solves this problem using OFDM</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56</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dirty="0"/>
              <a:t>Summary </a:t>
            </a:r>
          </a:p>
        </p:txBody>
      </p:sp>
      <p:sp>
        <p:nvSpPr>
          <p:cNvPr id="274435" name="Rectangle 3"/>
          <p:cNvSpPr>
            <a:spLocks noGrp="1" noChangeArrowheads="1"/>
          </p:cNvSpPr>
          <p:nvPr>
            <p:ph type="body" idx="1"/>
          </p:nvPr>
        </p:nvSpPr>
        <p:spPr>
          <a:xfrm>
            <a:off x="381000" y="1676400"/>
            <a:ext cx="8458200" cy="4572000"/>
          </a:xfrm>
        </p:spPr>
        <p:txBody>
          <a:bodyPr>
            <a:noAutofit/>
          </a:bodyPr>
          <a:lstStyle/>
          <a:p>
            <a:r>
              <a:rPr lang="en-US" sz="2800" dirty="0"/>
              <a:t>OFDM uses 48 of the 52 subchannels for data, while the remaining four are used for error correction</a:t>
            </a:r>
          </a:p>
          <a:p>
            <a:pPr lvl="1"/>
            <a:r>
              <a:rPr lang="en-US" sz="2400" dirty="0"/>
              <a:t>Number of errors in an 802.11a transmission is significantly reduced</a:t>
            </a:r>
          </a:p>
          <a:p>
            <a:r>
              <a:rPr lang="en-US" sz="2800" dirty="0"/>
              <a:t>The 802.11a standard made changes only to the physical layer (PHY layer)</a:t>
            </a:r>
          </a:p>
          <a:p>
            <a:pPr lvl="1"/>
            <a:r>
              <a:rPr lang="en-US" sz="2400" dirty="0"/>
              <a:t>Of the original 802.11 and 802.11b standard</a:t>
            </a:r>
          </a:p>
          <a:p>
            <a:r>
              <a:rPr lang="en-US" sz="2800" dirty="0"/>
              <a:t>802.11g preserves the features of 802.11b but increases the data transfer rates to those of 802.11a</a:t>
            </a:r>
          </a:p>
          <a:p>
            <a:r>
              <a:rPr lang="en-US" sz="2800" dirty="0"/>
              <a:t>802.11e standard adds QoS to 802.11 standards</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57</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a:t>Summary </a:t>
            </a:r>
          </a:p>
        </p:txBody>
      </p:sp>
      <p:sp>
        <p:nvSpPr>
          <p:cNvPr id="275459" name="Rectangle 3"/>
          <p:cNvSpPr>
            <a:spLocks noGrp="1" noChangeArrowheads="1"/>
          </p:cNvSpPr>
          <p:nvPr>
            <p:ph type="body" idx="1"/>
          </p:nvPr>
        </p:nvSpPr>
        <p:spPr/>
        <p:txBody>
          <a:bodyPr>
            <a:noAutofit/>
          </a:bodyPr>
          <a:lstStyle/>
          <a:p>
            <a:r>
              <a:rPr lang="en-US" sz="2800" dirty="0"/>
              <a:t>The 802.11n amendment increases the data rate up to 600 Mbps using either the </a:t>
            </a:r>
            <a:r>
              <a:rPr lang="en-US" sz="2800" dirty="0" smtClean="0"/>
              <a:t>2.4 GHz </a:t>
            </a:r>
            <a:r>
              <a:rPr lang="en-US" sz="2800" dirty="0"/>
              <a:t>ISM or the 5 GHz U-NII </a:t>
            </a:r>
            <a:r>
              <a:rPr lang="en-US" sz="2800" dirty="0" smtClean="0"/>
              <a:t>band</a:t>
            </a:r>
          </a:p>
          <a:p>
            <a:r>
              <a:rPr lang="en-US" sz="2800" dirty="0"/>
              <a:t>The 802.11r amendment enables fast roaming and reduces the time required for </a:t>
            </a:r>
            <a:r>
              <a:rPr lang="en-US" sz="2800" dirty="0" smtClean="0"/>
              <a:t>a device </a:t>
            </a:r>
            <a:r>
              <a:rPr lang="en-US" sz="2800" dirty="0"/>
              <a:t>to associate with a new </a:t>
            </a:r>
            <a:r>
              <a:rPr lang="en-US" sz="2800" dirty="0" smtClean="0"/>
              <a:t>AP</a:t>
            </a:r>
          </a:p>
          <a:p>
            <a:r>
              <a:rPr lang="en-US" sz="2800" dirty="0" smtClean="0"/>
              <a:t>The </a:t>
            </a:r>
            <a:r>
              <a:rPr lang="en-US" sz="2800" dirty="0"/>
              <a:t>802.11ac amendment boosts the speed of WLANs up to nearly 7 </a:t>
            </a:r>
            <a:r>
              <a:rPr lang="en-US" sz="2800" dirty="0" smtClean="0"/>
              <a:t>Gbps</a:t>
            </a:r>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58</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dirty="0"/>
              <a:t>Summary </a:t>
            </a:r>
          </a:p>
        </p:txBody>
      </p:sp>
      <p:sp>
        <p:nvSpPr>
          <p:cNvPr id="275459" name="Rectangle 3"/>
          <p:cNvSpPr>
            <a:spLocks noGrp="1" noChangeArrowheads="1"/>
          </p:cNvSpPr>
          <p:nvPr>
            <p:ph type="body" idx="1"/>
          </p:nvPr>
        </p:nvSpPr>
        <p:spPr/>
        <p:txBody>
          <a:bodyPr/>
          <a:lstStyle/>
          <a:p>
            <a:r>
              <a:rPr lang="en-US" dirty="0"/>
              <a:t>The new 802.11ad amendment operates in the 60 GHz band for short-range </a:t>
            </a:r>
            <a:r>
              <a:rPr lang="en-US" dirty="0" smtClean="0"/>
              <a:t>connections at </a:t>
            </a:r>
            <a:r>
              <a:rPr lang="en-US" dirty="0"/>
              <a:t>up to 7 Gbps</a:t>
            </a:r>
            <a:endParaRPr lang="en-US" dirty="0" smtClean="0"/>
          </a:p>
          <a:p>
            <a:r>
              <a:rPr lang="en-US" dirty="0" smtClean="0"/>
              <a:t>WLANs can suffer a range of security attacks</a:t>
            </a:r>
          </a:p>
          <a:p>
            <a:r>
              <a:rPr lang="en-US" dirty="0" smtClean="0"/>
              <a:t>WLANs can be protected through the use of VPNs, 802.11i and 802.1x for authentication and privacy</a:t>
            </a:r>
          </a:p>
          <a:p>
            <a:pPr marL="0" indent="0">
              <a:buNone/>
            </a:pP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59</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extLst>
      <p:ext uri="{BB962C8B-B14F-4D97-AF65-F5344CB8AC3E}">
        <p14:creationId xmlns:p14="http://schemas.microsoft.com/office/powerpoint/2010/main" val="3309100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1026"/>
          <p:cNvSpPr>
            <a:spLocks noGrp="1" noChangeArrowheads="1"/>
          </p:cNvSpPr>
          <p:nvPr>
            <p:ph type="title"/>
          </p:nvPr>
        </p:nvSpPr>
        <p:spPr>
          <a:xfrm>
            <a:off x="533400" y="76200"/>
            <a:ext cx="8077200" cy="1295400"/>
          </a:xfrm>
        </p:spPr>
        <p:txBody>
          <a:bodyPr/>
          <a:lstStyle/>
          <a:p>
            <a:r>
              <a:rPr lang="en-US" dirty="0" smtClean="0"/>
              <a:t>Channel Allocation in 802.11a</a:t>
            </a:r>
            <a:endParaRPr lang="en-US" dirty="0"/>
          </a:p>
        </p:txBody>
      </p:sp>
      <p:sp>
        <p:nvSpPr>
          <p:cNvPr id="885763" name="Rectangle 1027"/>
          <p:cNvSpPr>
            <a:spLocks noGrp="1" noChangeArrowheads="1"/>
          </p:cNvSpPr>
          <p:nvPr>
            <p:ph type="body" idx="1"/>
          </p:nvPr>
        </p:nvSpPr>
        <p:spPr>
          <a:xfrm>
            <a:off x="457200" y="1905000"/>
            <a:ext cx="8229600" cy="4343400"/>
          </a:xfrm>
        </p:spPr>
        <p:txBody>
          <a:bodyPr>
            <a:normAutofit fontScale="92500" lnSpcReduction="10000"/>
          </a:bodyPr>
          <a:lstStyle/>
          <a:p>
            <a:r>
              <a:rPr lang="en-US" dirty="0"/>
              <a:t>Channel allocation</a:t>
            </a:r>
          </a:p>
          <a:p>
            <a:pPr lvl="1"/>
            <a:r>
              <a:rPr lang="en-US" dirty="0"/>
              <a:t>With 802.11b, the available frequency spectrum is divided into 11 channels in the United States</a:t>
            </a:r>
          </a:p>
          <a:p>
            <a:pPr lvl="2"/>
            <a:r>
              <a:rPr lang="en-US" dirty="0"/>
              <a:t>Only three non-overlapping channels are available for simultaneous operation</a:t>
            </a:r>
          </a:p>
          <a:p>
            <a:pPr lvl="1"/>
            <a:r>
              <a:rPr lang="en-US" dirty="0"/>
              <a:t>In 802.11a, eight frequency channels operate simultaneously</a:t>
            </a:r>
          </a:p>
          <a:p>
            <a:pPr lvl="2"/>
            <a:r>
              <a:rPr lang="en-US" dirty="0"/>
              <a:t>In the Low Band (5.15 to 5.25 GHz) and Middle Band (5.25 to 5.35 GHz</a:t>
            </a:r>
            <a:r>
              <a:rPr lang="en-US" dirty="0" smtClean="0"/>
              <a:t>)</a:t>
            </a:r>
          </a:p>
          <a:p>
            <a:pPr lvl="2"/>
            <a:r>
              <a:rPr lang="en-US" dirty="0" smtClean="0"/>
              <a:t>23 channels are available</a:t>
            </a:r>
            <a:endParaRPr lang="en-US" dirty="0"/>
          </a:p>
          <a:p>
            <a:pPr lvl="2"/>
            <a:r>
              <a:rPr lang="en-US" dirty="0"/>
              <a:t>Within each frequency channel there is a 20 MHz-wide channel that supports 52 </a:t>
            </a:r>
            <a:r>
              <a:rPr lang="en-US" dirty="0" smtClean="0"/>
              <a:t>subcarrier frequencies</a:t>
            </a:r>
            <a:endParaRPr lang="en-US" dirty="0"/>
          </a:p>
        </p:txBody>
      </p:sp>
      <p:sp>
        <p:nvSpPr>
          <p:cNvPr id="6" name="Slide Number Placeholder 5"/>
          <p:cNvSpPr>
            <a:spLocks noGrp="1"/>
          </p:cNvSpPr>
          <p:nvPr>
            <p:ph type="sldNum" sz="quarter" idx="11"/>
          </p:nvPr>
        </p:nvSpPr>
        <p:spPr/>
        <p:txBody>
          <a:bodyPr>
            <a:normAutofit fontScale="85000" lnSpcReduction="20000"/>
          </a:bodyPr>
          <a:lstStyle/>
          <a:p>
            <a:fld id="{777DBB4F-1F53-437B-B5E5-7725B304CC3B}" type="slidenum">
              <a:rPr lang="en-US" smtClean="0"/>
              <a:pPr/>
              <a:t>6</a:t>
            </a:fld>
            <a:endParaRPr lang="en-US" sz="2000" dirty="0"/>
          </a:p>
        </p:txBody>
      </p:sp>
      <p:sp>
        <p:nvSpPr>
          <p:cNvPr id="7" name="Footer Placeholder 6"/>
          <p:cNvSpPr>
            <a:spLocks noGrp="1"/>
          </p:cNvSpPr>
          <p:nvPr>
            <p:ph type="ftr" sz="quarter" idx="12"/>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8862" y="5147846"/>
            <a:ext cx="2909643" cy="338554"/>
          </a:xfrm>
          <a:prstGeom prst="rect">
            <a:avLst/>
          </a:prstGeom>
          <a:noFill/>
        </p:spPr>
        <p:txBody>
          <a:bodyPr wrap="none" rtlCol="0">
            <a:spAutoFit/>
          </a:bodyPr>
          <a:lstStyle/>
          <a:p>
            <a:r>
              <a:rPr lang="en-US" sz="1600" b="1" dirty="0" smtClean="0">
                <a:solidFill>
                  <a:schemeClr val="tx1"/>
                </a:solidFill>
                <a:latin typeface="+mn-lt"/>
              </a:rPr>
              <a:t>Figure 8-1 </a:t>
            </a:r>
            <a:r>
              <a:rPr lang="en-US" sz="1600" dirty="0" smtClean="0">
                <a:solidFill>
                  <a:schemeClr val="tx1"/>
                </a:solidFill>
                <a:latin typeface="+mn-lt"/>
              </a:rPr>
              <a:t>802.11b channels</a:t>
            </a:r>
            <a:endParaRPr lang="en-US" sz="1600" dirty="0">
              <a:solidFill>
                <a:schemeClr val="tx1"/>
              </a:solidFill>
              <a:latin typeface="+mn-lt"/>
            </a:endParaRPr>
          </a:p>
        </p:txBody>
      </p:sp>
      <p:pic>
        <p:nvPicPr>
          <p:cNvPr id="1026" name="Picture 2" descr="C:\Users\Julie\Documents\DropBox\InstructorManuals\GuidetoWireless\Figures\07318_ch08\07318_ch08_f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676400"/>
            <a:ext cx="5542169"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FDC8790-31D3-493E-8B8A-33259BC327DE}" type="slidenum">
              <a:rPr lang="en-US" smtClean="0"/>
              <a:pPr/>
              <a:t>7</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0978" y="5147846"/>
            <a:ext cx="2909643" cy="338554"/>
          </a:xfrm>
          <a:prstGeom prst="rect">
            <a:avLst/>
          </a:prstGeom>
          <a:noFill/>
        </p:spPr>
        <p:txBody>
          <a:bodyPr wrap="none" rtlCol="0">
            <a:spAutoFit/>
          </a:bodyPr>
          <a:lstStyle/>
          <a:p>
            <a:r>
              <a:rPr lang="en-US" sz="1600" b="1" dirty="0" smtClean="0">
                <a:solidFill>
                  <a:schemeClr val="tx1"/>
                </a:solidFill>
                <a:latin typeface="+mn-lt"/>
              </a:rPr>
              <a:t>Figure 8-2 </a:t>
            </a:r>
            <a:r>
              <a:rPr lang="en-US" sz="1600" dirty="0" smtClean="0">
                <a:solidFill>
                  <a:schemeClr val="tx1"/>
                </a:solidFill>
                <a:latin typeface="+mn-lt"/>
              </a:rPr>
              <a:t>802.11a channels</a:t>
            </a:r>
            <a:endParaRPr lang="en-US" sz="1600" dirty="0">
              <a:solidFill>
                <a:schemeClr val="tx1"/>
              </a:solidFill>
              <a:latin typeface="+mn-lt"/>
            </a:endParaRPr>
          </a:p>
        </p:txBody>
      </p:sp>
      <p:pic>
        <p:nvPicPr>
          <p:cNvPr id="2050" name="Picture 2" descr="C:\Users\Julie\Documents\DropBox\InstructorManuals\GuidetoWireless\Figures\07318_ch08\07318_ch08_f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295400"/>
            <a:ext cx="5334000" cy="359414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FDC8790-31D3-493E-8B8A-33259BC327DE}" type="slidenum">
              <a:rPr lang="en-US" smtClean="0"/>
              <a:pPr/>
              <a:t>8</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9611" y="4953000"/>
            <a:ext cx="3929217" cy="338554"/>
          </a:xfrm>
          <a:prstGeom prst="rect">
            <a:avLst/>
          </a:prstGeom>
          <a:noFill/>
        </p:spPr>
        <p:txBody>
          <a:bodyPr wrap="none" rtlCol="0">
            <a:spAutoFit/>
          </a:bodyPr>
          <a:lstStyle/>
          <a:p>
            <a:r>
              <a:rPr lang="en-US" sz="1600" b="1" dirty="0" smtClean="0">
                <a:solidFill>
                  <a:schemeClr val="tx1"/>
                </a:solidFill>
                <a:latin typeface="+mn-lt"/>
              </a:rPr>
              <a:t>Figure 8-3 </a:t>
            </a:r>
            <a:r>
              <a:rPr lang="en-US" sz="1600" dirty="0" smtClean="0">
                <a:solidFill>
                  <a:schemeClr val="tx1"/>
                </a:solidFill>
                <a:latin typeface="+mn-lt"/>
              </a:rPr>
              <a:t>802.11b vs. 802.11a channels</a:t>
            </a:r>
            <a:endParaRPr lang="en-US" sz="1600" dirty="0">
              <a:solidFill>
                <a:schemeClr val="tx1"/>
              </a:solidFill>
              <a:latin typeface="+mn-lt"/>
            </a:endParaRPr>
          </a:p>
        </p:txBody>
      </p:sp>
      <p:pic>
        <p:nvPicPr>
          <p:cNvPr id="3074" name="Picture 2" descr="C:\Users\Julie\Documents\DropBox\InstructorManuals\GuidetoWireless\Figures\07318_ch08\07318_ch08_f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905000"/>
            <a:ext cx="6077641"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FDC8790-31D3-493E-8B8A-33259BC327DE}" type="slidenum">
              <a:rPr lang="en-US" smtClean="0"/>
              <a:pPr/>
              <a:t>9</a:t>
            </a:fld>
            <a:endParaRPr lang="en-US" sz="2000" dirty="0"/>
          </a:p>
        </p:txBody>
      </p:sp>
      <p:sp>
        <p:nvSpPr>
          <p:cNvPr id="8" name="Footer Placeholder 7"/>
          <p:cNvSpPr>
            <a:spLocks noGrp="1"/>
          </p:cNvSpPr>
          <p:nvPr>
            <p:ph type="ftr" sz="quarter" idx="11"/>
          </p:nvPr>
        </p:nvSpPr>
        <p:spPr/>
        <p:txBody>
          <a:bodyPr/>
          <a:lstStyle/>
          <a:p>
            <a:r>
              <a:rPr lang="en-US" smtClean="0"/>
              <a:t>242-306 Mobile and Wireless Computing</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3499</Words>
  <Application>Microsoft Office PowerPoint</Application>
  <PresentationFormat>On-screen Show (4:3)</PresentationFormat>
  <Paragraphs>585</Paragraphs>
  <Slides>59</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ＭＳ Ｐゴシック</vt:lpstr>
      <vt:lpstr>Arial</vt:lpstr>
      <vt:lpstr>CiscoSansTT ExtraLight</vt:lpstr>
      <vt:lpstr>CiscoSansTT Light</vt:lpstr>
      <vt:lpstr>CiscoSansTT Thin</vt:lpstr>
      <vt:lpstr>Times New Roman</vt:lpstr>
      <vt:lpstr>Tw Cen MT</vt:lpstr>
      <vt:lpstr>Wingdings</vt:lpstr>
      <vt:lpstr>Wingdings 2</vt:lpstr>
      <vt:lpstr>Median</vt:lpstr>
      <vt:lpstr>Chapter 8 High speed wireless LAN and security</vt:lpstr>
      <vt:lpstr>Objectives</vt:lpstr>
      <vt:lpstr>High speed wireless LAN</vt:lpstr>
      <vt:lpstr>IEEE 802.11a</vt:lpstr>
      <vt:lpstr>PowerPoint Presentation</vt:lpstr>
      <vt:lpstr>Channel Allocation in 802.11a</vt:lpstr>
      <vt:lpstr>PowerPoint Presentation</vt:lpstr>
      <vt:lpstr>PowerPoint Presentation</vt:lpstr>
      <vt:lpstr>PowerPoint Presentation</vt:lpstr>
      <vt:lpstr>Orthogonal Frequency Division Multiplexing</vt:lpstr>
      <vt:lpstr>PowerPoint Presentation</vt:lpstr>
      <vt:lpstr>PowerPoint Presentation</vt:lpstr>
      <vt:lpstr>Orthogonal Frequency Division Multiplexing </vt:lpstr>
      <vt:lpstr>PowerPoint Presentation</vt:lpstr>
      <vt:lpstr>PowerPoint Presentation</vt:lpstr>
      <vt:lpstr>PowerPoint Presentation</vt:lpstr>
      <vt:lpstr>Error Correction in 802.11a</vt:lpstr>
      <vt:lpstr>802.11a PHY Layer</vt:lpstr>
      <vt:lpstr>PowerPoint Presentation</vt:lpstr>
      <vt:lpstr>802.11a PHY Layer </vt:lpstr>
      <vt:lpstr>IEEE 802.11g</vt:lpstr>
      <vt:lpstr>IEEE 802.11n and Other Amendments</vt:lpstr>
      <vt:lpstr>IEEE 802.11n</vt:lpstr>
      <vt:lpstr>PowerPoint Presentation</vt:lpstr>
      <vt:lpstr>IEEE 802.11n</vt:lpstr>
      <vt:lpstr>IEEE 802.11n</vt:lpstr>
      <vt:lpstr>IEEE 802.11n</vt:lpstr>
      <vt:lpstr>IEEE 802.11n</vt:lpstr>
      <vt:lpstr>IEEE 802.11n</vt:lpstr>
      <vt:lpstr>IEEE 802.11n</vt:lpstr>
      <vt:lpstr>802.11ac and 802.11ad</vt:lpstr>
      <vt:lpstr>802.11ac features enhancements</vt:lpstr>
      <vt:lpstr>802.11ac features enhancements</vt:lpstr>
      <vt:lpstr>802.11ad</vt:lpstr>
      <vt:lpstr>802.11ad</vt:lpstr>
      <vt:lpstr>Experience: Wi-Fi 6 (802.11ax)  What is the big deal? </vt:lpstr>
      <vt:lpstr>OFDMA – Using subcarriers more efficiently Maximizing client count – lowering latency</vt:lpstr>
      <vt:lpstr>802.11ax (OFDMA) provides determinism at scale: Enabling high-quality voice/video/data services cost effectively</vt:lpstr>
      <vt:lpstr>Multi-User MIMO (MU-MIMO) .11ac wave2 Occurs when TxBF is able to focus the RF at a client while creating a null to  the other clients</vt:lpstr>
      <vt:lpstr>IEEE 802.11e</vt:lpstr>
      <vt:lpstr>PowerPoint Presentation</vt:lpstr>
      <vt:lpstr>IEEE 802.11e</vt:lpstr>
      <vt:lpstr>Expanding WLAN Functionality</vt:lpstr>
      <vt:lpstr>Wireless Bridges and Repeaters </vt:lpstr>
      <vt:lpstr>Wireless Controllers</vt:lpstr>
      <vt:lpstr>WLAN Security</vt:lpstr>
      <vt:lpstr>Attacks Against WLANs</vt:lpstr>
      <vt:lpstr>802.11 Security</vt:lpstr>
      <vt:lpstr>802.11 Security </vt:lpstr>
      <vt:lpstr>802.11 Security </vt:lpstr>
      <vt:lpstr>802.11 Security </vt:lpstr>
      <vt:lpstr>802.11 Security </vt:lpstr>
      <vt:lpstr>PowerPoint Presentation</vt:lpstr>
      <vt:lpstr>802.11 Security </vt:lpstr>
      <vt:lpstr>Additional WLAN Security Strategies</vt:lpstr>
      <vt:lpstr>Summary</vt:lpstr>
      <vt:lpstr>Summary </vt:lpstr>
      <vt:lpstr>Summary </vt:lpstr>
      <vt:lpstr>Summary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cp:lastModifiedBy/>
  <cp:revision>320</cp:revision>
  <dcterms:created xsi:type="dcterms:W3CDTF">2002-09-27T23:29:22Z</dcterms:created>
  <dcterms:modified xsi:type="dcterms:W3CDTF">2020-11-06T01:54:00Z</dcterms:modified>
</cp:coreProperties>
</file>