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81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80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7" r:id="rId53"/>
    <p:sldId id="373" r:id="rId54"/>
    <p:sldId id="374" r:id="rId55"/>
    <p:sldId id="375" r:id="rId56"/>
    <p:sldId id="37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7402" autoAdjust="0"/>
  </p:normalViewPr>
  <p:slideViewPr>
    <p:cSldViewPr>
      <p:cViewPr varScale="1">
        <p:scale>
          <a:sx n="86" d="100"/>
          <a:sy n="86" d="100"/>
        </p:scale>
        <p:origin x="-22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how-does_5369478_sim-cards-work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E1AA7-11FA-46BE-9CF8-9CCB218EBDC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SID = ISP (sent from ISP and store in SIM card)</a:t>
            </a:r>
          </a:p>
          <a:p>
            <a:r>
              <a:rPr lang="en-US" dirty="0" smtClean="0"/>
              <a:t>ESN (CDMA</a:t>
            </a:r>
            <a:r>
              <a:rPr lang="en-US" baseline="0" dirty="0" smtClean="0"/>
              <a:t> phone)</a:t>
            </a:r>
            <a:r>
              <a:rPr lang="en-US" dirty="0" smtClean="0"/>
              <a:t> = IMEI (GSM) = phone serial number</a:t>
            </a:r>
          </a:p>
          <a:p>
            <a:r>
              <a:rPr lang="en-US" dirty="0" smtClean="0"/>
              <a:t>IMSI = MCC + MNC + MIN </a:t>
            </a:r>
          </a:p>
          <a:p>
            <a:r>
              <a:rPr lang="en-US" dirty="0" smtClean="0"/>
              <a:t>MCC =</a:t>
            </a:r>
            <a:r>
              <a:rPr lang="en-US" baseline="0" dirty="0" smtClean="0"/>
              <a:t> Country code</a:t>
            </a:r>
          </a:p>
          <a:p>
            <a:r>
              <a:rPr lang="en-US" baseline="0" dirty="0" smtClean="0"/>
              <a:t>MNC = Network code (local area code)</a:t>
            </a:r>
          </a:p>
          <a:p>
            <a:r>
              <a:rPr lang="en-US" baseline="0" dirty="0" smtClean="0"/>
              <a:t>MIN = phone number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E150E-9968-4869-96FF-75081BE23C8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AEC3A-37BE-4E92-BD0B-6DBFEC4C7CA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1744D-9058-4AE2-ADE9-2927B605E8A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A4450-08E8-4CBB-9B25-B79EE2EE227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D9471-F62E-406B-93E8-CC469C583CA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003A5-4ADD-4E49-83F5-98587A22C1E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F6063-4809-4434-B9F1-DE4ABCC72A8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4407-2C55-40E2-9287-B9C7F046E9C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BD6BF-6ACC-4152-ADEA-8798DAFCA5E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CE2EA-5C6A-4571-A8BA-8897327A952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DC183-3B6F-4B2B-B12C-9C22FEDDD67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1ADE-2398-4659-9C20-550EC13A316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8A540-14AE-4B52-B48D-AEF84BB1CE5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98000-5339-4BD6-BD87-351E474960F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E5E60-6A71-40A1-BCA4-250519B2151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D2428-D01A-436F-B53E-701233AC2EF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CDFBD-C154-4B4D-8807-F0F3FEACF9C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HSPA+:  IP4, IP4S, S3</a:t>
            </a:r>
          </a:p>
          <a:p>
            <a:endParaRPr lang="en-US" dirty="0" smtClean="0"/>
          </a:p>
          <a:p>
            <a:r>
              <a:rPr lang="en-US" dirty="0" smtClean="0"/>
              <a:t>4G LTE: </a:t>
            </a:r>
          </a:p>
          <a:p>
            <a:r>
              <a:rPr lang="en-US" dirty="0" smtClean="0"/>
              <a:t>IP5,</a:t>
            </a:r>
            <a:r>
              <a:rPr lang="en-US" baseline="0" dirty="0" smtClean="0"/>
              <a:t> IP5S, IP5C, IP6Plus</a:t>
            </a:r>
            <a:endParaRPr lang="en-US" dirty="0" smtClean="0"/>
          </a:p>
          <a:p>
            <a:r>
              <a:rPr lang="en-US" dirty="0" smtClean="0"/>
              <a:t>SS</a:t>
            </a:r>
            <a:r>
              <a:rPr lang="en-US" baseline="0" dirty="0" smtClean="0"/>
              <a:t> </a:t>
            </a:r>
            <a:r>
              <a:rPr lang="en-US" dirty="0" smtClean="0"/>
              <a:t>Note 3, S4, S5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B9320-4431-42C5-83C8-79FB6EAB070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39A47-8D83-4A10-84AD-2D7FA8D456E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1EAAF-2A88-4B3D-AF46-2652D9899E0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51D9E-8388-4DCF-ABFD-D7EAA0495FF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620A3-6A43-4D65-86C3-D53D2D4332E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993E-B6B4-4B5A-AAAD-B576544016E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31B55-D311-449A-BFA6-99E587B6038C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DED9D-6600-4611-BC6E-9B960E39E7F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FF6B9-1DC6-4BF1-B839-6192C229B4E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74228-016B-481E-9FA8-F1ABD691E9D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62400-6434-489F-A4DB-A82E8A9B95F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604B5-7B66-47B2-96D4-DE0C081BCE98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C3C56-10A5-4896-993A-6D9FF52CB783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6707F-3FFA-459A-B68B-789E631A03A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EC96-B901-46B6-AB00-3F672A1ABB46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84852-E552-4EB8-94F1-256A0162A18D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E647B-BFD1-433C-8358-4DA7B6257BE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358E1-C222-4C60-B9EF-C568981E29A2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6136E-9555-4D10-AE4B-53214197EC2A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C3511-04B1-47F8-B7BF-96467636B13E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8FC89-B3BB-4C33-98DD-F2EBF9C5287A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B732D-5339-4A50-9D34-8735FB086AC9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2F326-8C7C-4A4D-95AC-3A92721AB7BE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174B4-0077-495A-8743-CEBD01816307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C8E81-73F9-4480-A945-11742A29BC9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Cells may vary in radius from 1 to 30 kilometres (0.62 to 18.64 mi). The boundaries of the cells can also overlap between adjacent cells and large cells can be divided into smaller cells.</a:t>
            </a:r>
            <a:endParaRPr lang="en-CA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70522-F4EE-4CAA-9AE9-5C849E46B95F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1982A-5951-4DAF-ACCF-D617811111DA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446E7-5AA5-41A8-A51D-D75C24A0F5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9664A-C66C-49D1-BC92-757A1387296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A7BFC-CF87-44A0-8B4E-7F6309B3C08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SIM cards are like micro-computers and contain many of the same elements or components that one would find in a computer or PDA. SIM cards are composed of a CPU (Central Processing Unit) to execute programs and commands, a ROM unit for "program memory," a RAM unit for "working memory," an EPROM for "data memory" and a "Serial communication module" for communicating with the cell service provider's network.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Read more 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http://www.ehow.com/how-does_5369478_sim-cards-work.html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More: https://www.defcon.org/images/defcon-21/dc-21-presentations/Koscher-Butler/DEFCON-21-Koscher-Butler-The-Secret-Life-of-SIM-Cards-Updated.pdf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DBDB2B-0E11-4260-98F6-CDAD279A6287}" type="datetime1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BD4-C6BF-4408-BBE3-02689B34C581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7BF38BC-606B-4579-B5DA-4B5E150760E8}" type="datetime1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3A039-E931-4FA2-AF32-8FCC38EEE9EE}" type="datetimeFigureOut">
              <a:rPr lang="zh-CN" altLang="en-US"/>
              <a:pPr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DE8B5-D9A2-4AED-9A4A-3F8D7FBC4AF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D2FB-FB71-4A9C-AB90-14D5E4800A35}" type="datetime1">
              <a:rPr lang="en-US" smtClean="0"/>
              <a:pPr/>
              <a:t>11/8/2017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521B-C6E3-4C70-89F5-14DA7DEAC2C5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D0E490-B4D8-4D6C-BDD6-3F47184DFD2D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4757DE-72B9-4143-AF0F-E7F499134D21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48E-98FE-4581-8874-92FF29678A47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99A2-2115-4AFE-9109-05CC660F2B87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4106-FFEC-47F0-B1BD-90816FBCEB84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A2847A-9862-4DF4-B0FF-1838A45D7799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DF3489-E0C6-48F4-B69D-53A9823EC904}" type="datetime1">
              <a:rPr lang="en-US" smtClean="0"/>
              <a:pPr/>
              <a:t>11/8/2017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Chapter 10</a:t>
            </a:r>
            <a:br>
              <a:rPr lang="en-US" sz="3600" b="1" dirty="0" smtClean="0"/>
            </a:br>
            <a:r>
              <a:rPr lang="en-US" sz="3600" b="1" dirty="0" smtClean="0"/>
              <a:t>Wireless WIDE Area Networks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/>
              <a:t>Reference:</a:t>
            </a:r>
            <a:r>
              <a:rPr lang="en-US" sz="1800" i="1" dirty="0" smtClean="0"/>
              <a:t> Jorge </a:t>
            </a:r>
            <a:r>
              <a:rPr lang="en-US" sz="1800" i="1" dirty="0" err="1" smtClean="0"/>
              <a:t>Olenewa</a:t>
            </a:r>
            <a:r>
              <a:rPr lang="en-US" sz="1800" i="1" dirty="0" smtClean="0"/>
              <a:t>, Guide to Wireless Communications, 3</a:t>
            </a:r>
            <a:r>
              <a:rPr lang="en-US" sz="1800" i="1" baseline="30000" dirty="0" smtClean="0"/>
              <a:t>rd</a:t>
            </a:r>
            <a:r>
              <a:rPr lang="en-US" sz="1800" i="1" dirty="0" smtClean="0"/>
              <a:t> edition, ISBN-13: 9781111307318, 2013</a:t>
            </a:r>
            <a:endParaRPr lang="en-US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b="1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Department of Computer Engineering, Faculty of Engineering</a:t>
            </a:r>
            <a:br>
              <a:rPr lang="en-US" b="1" dirty="0" smtClean="0"/>
            </a:br>
            <a:r>
              <a:rPr lang="en-US" b="1" dirty="0" smtClean="0"/>
              <a:t>Prince of </a:t>
            </a:r>
            <a:r>
              <a:rPr lang="en-US" b="1" dirty="0" err="1" smtClean="0"/>
              <a:t>Songkla</a:t>
            </a:r>
            <a:r>
              <a:rPr lang="en-US" b="1" dirty="0" smtClean="0"/>
              <a:t> University, </a:t>
            </a:r>
            <a:r>
              <a:rPr lang="en-US" b="1" dirty="0" err="1" smtClean="0"/>
              <a:t>Phuket</a:t>
            </a:r>
            <a:r>
              <a:rPr lang="en-US" b="1" dirty="0" smtClean="0"/>
              <a:t> Campus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Cellular Telephony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 (subscriber identity module) card – very small electronic card used to associate the phone with the user’s account and with the carrier</a:t>
            </a:r>
          </a:p>
          <a:p>
            <a:r>
              <a:rPr lang="en-US" dirty="0" smtClean="0"/>
              <a:t>SIM cards have:</a:t>
            </a:r>
          </a:p>
          <a:p>
            <a:pPr lvl="1"/>
            <a:r>
              <a:rPr lang="en-US" dirty="0" smtClean="0"/>
              <a:t>ROM between 64 KB and 512 KB</a:t>
            </a:r>
          </a:p>
          <a:p>
            <a:pPr lvl="1"/>
            <a:r>
              <a:rPr lang="en-US" dirty="0" smtClean="0"/>
              <a:t>RAM between 1 KB and 8 KB</a:t>
            </a:r>
          </a:p>
          <a:p>
            <a:pPr lvl="1"/>
            <a:r>
              <a:rPr lang="en-US" dirty="0" smtClean="0"/>
              <a:t>EEPROM between 64 KB and 512 KB</a:t>
            </a:r>
          </a:p>
          <a:p>
            <a:r>
              <a:rPr lang="en-US" dirty="0" smtClean="0"/>
              <a:t>Users can move the card between one phone and another and use different phones without reprogramming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8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105400"/>
            <a:ext cx="321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10-1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Cellular phone codes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Julie\Documents\DropBox\InstructorManuals\GuidetoWireless\Tables\ch10\Table 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5" y="1825388"/>
            <a:ext cx="73540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How Cellular Telephony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When user moves within the same cell</a:t>
            </a:r>
          </a:p>
          <a:p>
            <a:pPr lvl="1"/>
            <a:r>
              <a:rPr lang="en-US" dirty="0"/>
              <a:t>Transmitter and base station for that cell handle all of the transmissions</a:t>
            </a:r>
          </a:p>
          <a:p>
            <a:r>
              <a:rPr lang="en-US" dirty="0"/>
              <a:t>As the user moves toward the next cell</a:t>
            </a:r>
          </a:p>
          <a:p>
            <a:pPr lvl="1"/>
            <a:r>
              <a:rPr lang="en-US" dirty="0"/>
              <a:t>A handoff process occurs</a:t>
            </a:r>
          </a:p>
          <a:p>
            <a:r>
              <a:rPr lang="en-US" dirty="0"/>
              <a:t>Roaming</a:t>
            </a:r>
          </a:p>
          <a:p>
            <a:pPr lvl="1"/>
            <a:r>
              <a:rPr lang="en-US" dirty="0"/>
              <a:t>User moves from one cellular network to another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722596"/>
            <a:ext cx="3306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Handoff and roaming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Julie\Documents\DropBox\InstructorManuals\GuidetoWireless\Figures\07318_ch10\07318_ch10_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24887"/>
            <a:ext cx="5486400" cy="40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How Cellular Telephony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Steps to receive a call</a:t>
            </a:r>
          </a:p>
          <a:p>
            <a:pPr lvl="1"/>
            <a:r>
              <a:rPr lang="en-US" dirty="0"/>
              <a:t>Cell phone listens for the SID being transmitted by the base station on the control channel</a:t>
            </a:r>
          </a:p>
          <a:p>
            <a:pPr lvl="1"/>
            <a:r>
              <a:rPr lang="en-US" dirty="0"/>
              <a:t>Phone compares SID with its programmed SID</a:t>
            </a:r>
          </a:p>
          <a:p>
            <a:pPr lvl="2"/>
            <a:r>
              <a:rPr lang="en-US" dirty="0"/>
              <a:t>If they match, phone is in a network owned by carrier</a:t>
            </a:r>
          </a:p>
          <a:p>
            <a:pPr lvl="1"/>
            <a:r>
              <a:rPr lang="en-US" dirty="0"/>
              <a:t>If SIDs do not match, phone is roaming</a:t>
            </a:r>
          </a:p>
          <a:p>
            <a:pPr lvl="1"/>
            <a:r>
              <a:rPr lang="en-US" dirty="0"/>
              <a:t>When a call comes in, MTSO locates the phone through the registration request</a:t>
            </a:r>
          </a:p>
          <a:p>
            <a:pPr lvl="1"/>
            <a:r>
              <a:rPr lang="en-US" dirty="0"/>
              <a:t>User can move to another cell</a:t>
            </a:r>
          </a:p>
          <a:p>
            <a:pPr lvl="1"/>
            <a:r>
              <a:rPr lang="en-US" dirty="0"/>
              <a:t>Phone and transmitter can change </a:t>
            </a:r>
            <a:r>
              <a:rPr lang="en-US" dirty="0" smtClean="0"/>
              <a:t>frequencies as required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015" y="5638800"/>
            <a:ext cx="461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Receiving a call on a cellular phone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C:\Users\Julie\Documents\DropBox\InstructorManuals\GuidetoWireless\Figures\07318_ch10\07318_ch10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562600" cy="39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Evolution of </a:t>
            </a:r>
            <a:r>
              <a:rPr lang="en-US" dirty="0"/>
              <a:t>Cellular Telephony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phones </a:t>
            </a:r>
            <a:r>
              <a:rPr lang="en-US" dirty="0"/>
              <a:t>have been available since the early 1980s in the United States</a:t>
            </a:r>
          </a:p>
          <a:p>
            <a:r>
              <a:rPr lang="en-US" dirty="0"/>
              <a:t>Most industry experts outline several generations of cellular telephony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It is useful to think of cellular Network/telephony in terms of </a:t>
            </a:r>
            <a:r>
              <a:rPr lang="en-US" sz="2800" i="1" dirty="0" smtClean="0"/>
              <a:t>generations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sz="2400" dirty="0" smtClean="0"/>
              <a:t>0G: Briefcase-size mobile radio telephones</a:t>
            </a:r>
          </a:p>
          <a:p>
            <a:pPr lvl="1" eaLnBrk="1" hangingPunct="1"/>
            <a:r>
              <a:rPr lang="en-US" sz="2400" dirty="0" smtClean="0"/>
              <a:t>1G: </a:t>
            </a:r>
            <a:r>
              <a:rPr lang="en-US" sz="2400" i="1" dirty="0" smtClean="0"/>
              <a:t>Analog</a:t>
            </a:r>
            <a:r>
              <a:rPr lang="en-US" sz="2400" dirty="0" smtClean="0"/>
              <a:t> cellular telephony</a:t>
            </a:r>
          </a:p>
          <a:p>
            <a:pPr lvl="1" eaLnBrk="1" hangingPunct="1"/>
            <a:r>
              <a:rPr lang="en-US" sz="2400" dirty="0" smtClean="0"/>
              <a:t>2G: </a:t>
            </a:r>
            <a:r>
              <a:rPr lang="en-US" sz="2400" i="1" dirty="0" smtClean="0"/>
              <a:t>Digital</a:t>
            </a:r>
            <a:r>
              <a:rPr lang="en-US" sz="2400" dirty="0" smtClean="0"/>
              <a:t> cellular telephony</a:t>
            </a:r>
          </a:p>
          <a:p>
            <a:pPr lvl="1" eaLnBrk="1" hangingPunct="1"/>
            <a:r>
              <a:rPr lang="en-US" sz="2400" dirty="0" smtClean="0"/>
              <a:t>3G: </a:t>
            </a:r>
            <a:r>
              <a:rPr lang="en-US" sz="2400" i="1" dirty="0" smtClean="0"/>
              <a:t>High-speed</a:t>
            </a:r>
            <a:r>
              <a:rPr lang="en-US" sz="2400" dirty="0" smtClean="0"/>
              <a:t> digital cellular telephony (including </a:t>
            </a:r>
            <a:r>
              <a:rPr lang="en-US" sz="2400" i="1" dirty="0" smtClean="0"/>
              <a:t>video telephony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4G: IP-based “anytime, anywhere” voice, data, and multimedia telephony at </a:t>
            </a:r>
            <a:r>
              <a:rPr lang="en-US" sz="2400" i="1" dirty="0" smtClean="0"/>
              <a:t>faster</a:t>
            </a:r>
            <a:r>
              <a:rPr lang="en-US" sz="2400" dirty="0" smtClean="0"/>
              <a:t> data rates than 3G (2012–2015)</a:t>
            </a:r>
          </a:p>
          <a:p>
            <a:pPr lvl="1" eaLnBrk="1" hangingPunct="1"/>
            <a:r>
              <a:rPr lang="en-US" sz="2400" dirty="0" smtClean="0"/>
              <a:t>5G: Super fast/efficient Mobile network (converged fiber, 2020)</a:t>
            </a:r>
          </a:p>
        </p:txBody>
      </p:sp>
      <p:pic>
        <p:nvPicPr>
          <p:cNvPr id="131074" name="Picture 2" descr="http://upload.wikimedia.org/wikipedia/commons/0/0b/Mobile_radio_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069" y="2020112"/>
            <a:ext cx="1816331" cy="1752600"/>
          </a:xfrm>
          <a:prstGeom prst="rect">
            <a:avLst/>
          </a:prstGeom>
          <a:noFill/>
        </p:spPr>
      </p:pic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Cellular Network Generations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624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From:</a:t>
            </a:r>
            <a:r>
              <a:rPr lang="en-US" sz="1200" i="1" dirty="0" smtClean="0">
                <a:solidFill>
                  <a:schemeClr val="tx1"/>
                </a:solidFill>
              </a:rPr>
              <a:t> ftp://ftp.kemt.fei.tuke.sk/MobilneKomunikacie/ _materialy/Podklady/10_IPv6_summit.ppt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Generation Cellular Telephony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3340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Generation (1G)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analog</a:t>
            </a:r>
            <a:r>
              <a:rPr lang="en-US" dirty="0"/>
              <a:t> signals modulated using </a:t>
            </a:r>
            <a:r>
              <a:rPr lang="en-US" dirty="0" smtClean="0"/>
              <a:t>FM</a:t>
            </a:r>
            <a:endParaRPr lang="en-US" dirty="0"/>
          </a:p>
          <a:p>
            <a:pPr lvl="1"/>
            <a:r>
              <a:rPr lang="en-US" dirty="0"/>
              <a:t>Based on Advanced Mobile Phone Service (AMPS)</a:t>
            </a:r>
          </a:p>
          <a:p>
            <a:pPr lvl="2"/>
            <a:r>
              <a:rPr lang="en-US" dirty="0"/>
              <a:t>Operates in the 800-900 MHz frequency spectrum</a:t>
            </a:r>
          </a:p>
          <a:p>
            <a:pPr lvl="2"/>
            <a:r>
              <a:rPr lang="en-US" dirty="0"/>
              <a:t>Each channel is 30 KHz wide with a 45 KHz passband</a:t>
            </a:r>
          </a:p>
          <a:p>
            <a:pPr lvl="2"/>
            <a:r>
              <a:rPr lang="en-US" dirty="0"/>
              <a:t>There are 832 frequencies available</a:t>
            </a:r>
          </a:p>
          <a:p>
            <a:pPr lvl="2"/>
            <a:r>
              <a:rPr lang="en-US" dirty="0"/>
              <a:t>Uses Frequency Division Multiple Access (FDMA)</a:t>
            </a:r>
          </a:p>
          <a:p>
            <a:pPr lvl="2"/>
            <a:r>
              <a:rPr lang="en-US" dirty="0"/>
              <a:t>FDMA allocates a single cellular channel with two frequencies to one user at a time</a:t>
            </a:r>
          </a:p>
          <a:p>
            <a:r>
              <a:rPr lang="en-US" dirty="0"/>
              <a:t>1G networks use circuit-switching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86018" name="Picture 2" descr="Collection_of_ETACS_mobile_ph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775" y="2438400"/>
            <a:ext cx="2867025" cy="2247901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5562600" y="598679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tx1"/>
                </a:solidFill>
              </a:rPr>
              <a:t>http://www.cntr.salford.ac.uk/comms/etacs_mobiles.php</a:t>
            </a:r>
            <a:endParaRPr lang="en-US" sz="11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8" y="5579477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FDMA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Julie\Documents\DropBox\InstructorManuals\GuidetoWireless\Figures\07318_ch10\07318_ch10_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88" y="1464708"/>
            <a:ext cx="5638800" cy="35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Describe wireless wide area networks (WWANs) and how they are used</a:t>
            </a:r>
          </a:p>
          <a:p>
            <a:r>
              <a:rPr lang="en-US" dirty="0" smtClean="0"/>
              <a:t>List the types of </a:t>
            </a:r>
            <a:r>
              <a:rPr lang="en-US" dirty="0"/>
              <a:t>applications that can be used on a digital </a:t>
            </a:r>
            <a:r>
              <a:rPr lang="en-US" b="1" dirty="0"/>
              <a:t>cellular</a:t>
            </a:r>
            <a:r>
              <a:rPr lang="en-US" dirty="0"/>
              <a:t> </a:t>
            </a:r>
            <a:r>
              <a:rPr lang="en-US" dirty="0" smtClean="0"/>
              <a:t>phone</a:t>
            </a:r>
            <a:endParaRPr lang="en-US" dirty="0"/>
          </a:p>
          <a:p>
            <a:r>
              <a:rPr lang="en-US" dirty="0"/>
              <a:t>Explain </a:t>
            </a:r>
            <a:r>
              <a:rPr lang="en-US" dirty="0" smtClean="0"/>
              <a:t>the basic concepts of how </a:t>
            </a:r>
            <a:r>
              <a:rPr lang="en-US" dirty="0"/>
              <a:t>cellular telephony functions</a:t>
            </a:r>
          </a:p>
          <a:p>
            <a:r>
              <a:rPr lang="en-US" dirty="0" smtClean="0"/>
              <a:t>Describes </a:t>
            </a:r>
            <a:r>
              <a:rPr lang="en-US" dirty="0"/>
              <a:t>the various generations of cellular telephony</a:t>
            </a:r>
          </a:p>
          <a:p>
            <a:r>
              <a:rPr lang="en-US" dirty="0"/>
              <a:t>Discuss </a:t>
            </a:r>
            <a:r>
              <a:rPr lang="en-US" b="1" dirty="0" smtClean="0"/>
              <a:t>satellites</a:t>
            </a:r>
            <a:r>
              <a:rPr lang="en-US" dirty="0" smtClean="0"/>
              <a:t> and their applications in WWANs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Generation Cellular </a:t>
            </a:r>
            <a:r>
              <a:rPr lang="en-US" dirty="0" smtClean="0"/>
              <a:t>Telephony</a:t>
            </a:r>
            <a:endParaRPr lang="en-US" dirty="0"/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191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Circuit-switching technology</a:t>
            </a:r>
          </a:p>
          <a:p>
            <a:pPr lvl="1"/>
            <a:r>
              <a:rPr lang="en-US" dirty="0"/>
              <a:t>Makes a dedicated and direct physical connection </a:t>
            </a:r>
          </a:p>
          <a:p>
            <a:pPr lvl="2"/>
            <a:r>
              <a:rPr lang="en-US" dirty="0"/>
              <a:t>Between the caller and the recipient</a:t>
            </a:r>
          </a:p>
          <a:p>
            <a:r>
              <a:rPr lang="en-US" dirty="0"/>
              <a:t>Analog signals are prone to interference</a:t>
            </a:r>
          </a:p>
          <a:p>
            <a:pPr lvl="1"/>
            <a:r>
              <a:rPr lang="en-US" dirty="0"/>
              <a:t>Do not have the same quality as digital signals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81922" name="Picture 2" descr="Collection_of_ETACS_handheld_mobi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0"/>
            <a:ext cx="350520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Generation Cellular Telephony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79878" name="Picture 6" descr="http://static02.mediaite.com/themarysue/uploads/2010/03/nokia3310-220x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3528" y="2209800"/>
            <a:ext cx="1942171" cy="2895601"/>
          </a:xfrm>
          <a:prstGeom prst="rect">
            <a:avLst/>
          </a:prstGeom>
          <a:noFill/>
        </p:spPr>
      </p:pic>
      <p:pic>
        <p:nvPicPr>
          <p:cNvPr id="79880" name="Picture 8" descr="http://ca.lnwfile.com/pj5od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5512" y="2438400"/>
            <a:ext cx="1787769" cy="2667000"/>
          </a:xfrm>
          <a:prstGeom prst="rect">
            <a:avLst/>
          </a:prstGeom>
          <a:noFill/>
        </p:spPr>
      </p:pic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638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Second Generation (2G)</a:t>
            </a:r>
          </a:p>
          <a:p>
            <a:pPr lvl="1"/>
            <a:r>
              <a:rPr lang="en-US" dirty="0"/>
              <a:t>Transmits data between 9.6 Kbps and 14.4 Kbps</a:t>
            </a:r>
          </a:p>
          <a:p>
            <a:pPr lvl="2"/>
            <a:r>
              <a:rPr lang="en-US" dirty="0"/>
              <a:t>In the 800 MHz and 1.9 GHz frequencies</a:t>
            </a:r>
          </a:p>
          <a:p>
            <a:pPr lvl="1"/>
            <a:r>
              <a:rPr lang="en-US" dirty="0"/>
              <a:t>2G networks are also circuit-switching</a:t>
            </a:r>
          </a:p>
          <a:p>
            <a:pPr lvl="1"/>
            <a:r>
              <a:rPr lang="en-US" dirty="0"/>
              <a:t>2G systems use </a:t>
            </a:r>
            <a:r>
              <a:rPr lang="en-US" dirty="0">
                <a:solidFill>
                  <a:srgbClr val="FF0000"/>
                </a:solidFill>
              </a:rPr>
              <a:t>digital</a:t>
            </a:r>
            <a:r>
              <a:rPr lang="en-US" dirty="0"/>
              <a:t> transmissions</a:t>
            </a:r>
          </a:p>
          <a:p>
            <a:r>
              <a:rPr lang="en-US" dirty="0"/>
              <a:t>Digital </a:t>
            </a:r>
            <a:r>
              <a:rPr lang="en-US" dirty="0" smtClean="0"/>
              <a:t>transmissions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frequency spectrum more efficiently</a:t>
            </a:r>
          </a:p>
          <a:p>
            <a:pPr lvl="1"/>
            <a:r>
              <a:rPr lang="en-US" dirty="0"/>
              <a:t>Over long distances, the quality of the voice transmission does not degrade</a:t>
            </a:r>
          </a:p>
          <a:p>
            <a:pPr lvl="1"/>
            <a:r>
              <a:rPr lang="en-US" dirty="0"/>
              <a:t>Difficult to decode and offer better </a:t>
            </a:r>
            <a:r>
              <a:rPr lang="en-US" dirty="0" smtClean="0"/>
              <a:t>security</a:t>
            </a:r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Generation Cellular </a:t>
            </a:r>
            <a:r>
              <a:rPr lang="en-US" dirty="0" smtClean="0"/>
              <a:t>Telephony</a:t>
            </a:r>
            <a:endParaRPr lang="en-US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r>
              <a:rPr lang="en-US" dirty="0" smtClean="0"/>
              <a:t>Digital transmissions (cont’d)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less transmitter power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smaller and less expensive individual receivers and transmitters</a:t>
            </a:r>
          </a:p>
          <a:p>
            <a:r>
              <a:rPr lang="en-US" dirty="0"/>
              <a:t>Multiple access technologies</a:t>
            </a:r>
          </a:p>
          <a:p>
            <a:pPr lvl="1"/>
            <a:r>
              <a:rPr lang="en-US" dirty="0"/>
              <a:t>Time Division Multiple Access (TDMA)</a:t>
            </a:r>
          </a:p>
          <a:p>
            <a:pPr lvl="1"/>
            <a:r>
              <a:rPr lang="en-US" dirty="0" smtClean="0"/>
              <a:t>Code Division Multiple Access (CDMA)</a:t>
            </a:r>
            <a:endParaRPr lang="en-US" dirty="0"/>
          </a:p>
          <a:p>
            <a:pPr lvl="1"/>
            <a:r>
              <a:rPr lang="en-US" dirty="0"/>
              <a:t>Global System for Mobile communications (GSM)</a:t>
            </a:r>
          </a:p>
          <a:p>
            <a:pPr lvl="2"/>
            <a:r>
              <a:rPr lang="en-US" dirty="0"/>
              <a:t>Uses a combination of FDMA and TDMA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621923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TDMA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Users\Julie\Documents\DropBox\InstructorManuals\GuidetoWireless\Figures\07318_ch10\07318_ch10_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828800"/>
            <a:ext cx="54167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579477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CDMA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:\Users\Julie\Documents\DropBox\InstructorManuals\GuidetoWireless\Figures\07318_ch10\07318_ch10_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42" y="1905000"/>
            <a:ext cx="5603976" cy="31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2.5 Generation Cellular Telephony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876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2.5 Generation (2.5G)</a:t>
            </a:r>
          </a:p>
          <a:p>
            <a:pPr lvl="1"/>
            <a:r>
              <a:rPr lang="en-US" dirty="0"/>
              <a:t>Interim step between 2G and 3G</a:t>
            </a:r>
          </a:p>
          <a:p>
            <a:pPr lvl="1"/>
            <a:r>
              <a:rPr lang="en-US" dirty="0"/>
              <a:t>Operates at a maximum speed of 384 Kbps</a:t>
            </a:r>
          </a:p>
          <a:p>
            <a:pPr lvl="1"/>
            <a:r>
              <a:rPr lang="en-US" dirty="0" smtClean="0"/>
              <a:t>Primary difference between 2G and 2.5G:</a:t>
            </a:r>
          </a:p>
          <a:p>
            <a:pPr lvl="2"/>
            <a:r>
              <a:rPr lang="en-US" dirty="0" smtClean="0"/>
              <a:t>2.5G </a:t>
            </a:r>
            <a:r>
              <a:rPr lang="en-US" dirty="0"/>
              <a:t>networks are packet-switched</a:t>
            </a:r>
          </a:p>
          <a:p>
            <a:pPr lvl="1"/>
            <a:r>
              <a:rPr lang="en-US" dirty="0"/>
              <a:t>Advantages of packet switching</a:t>
            </a:r>
          </a:p>
          <a:p>
            <a:pPr lvl="2"/>
            <a:r>
              <a:rPr lang="en-US" dirty="0"/>
              <a:t>Much more efficient</a:t>
            </a:r>
          </a:p>
          <a:p>
            <a:pPr lvl="3"/>
            <a:r>
              <a:rPr lang="en-US" dirty="0"/>
              <a:t>Can handle more transmissions over a given channel</a:t>
            </a:r>
          </a:p>
          <a:p>
            <a:pPr lvl="2"/>
            <a:r>
              <a:rPr lang="en-US" dirty="0"/>
              <a:t>Permits an always-on connection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71682" name="Picture 2" descr="http://p.playserver1.com/ProductImages/0/3/3/8/9/2/2/3/32298330_300x30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2743200"/>
            <a:ext cx="1790700" cy="1790700"/>
          </a:xfrm>
          <a:prstGeom prst="rect">
            <a:avLst/>
          </a:prstGeom>
          <a:noFill/>
        </p:spPr>
      </p:pic>
      <p:pic>
        <p:nvPicPr>
          <p:cNvPr id="71684" name="Picture 4" descr="http://static.trustedreviews.com/94/887346/6569/1730-frontb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2554985"/>
            <a:ext cx="2476500" cy="216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2.5 Generation Cellular </a:t>
            </a:r>
            <a:r>
              <a:rPr lang="en-US" dirty="0" smtClean="0"/>
              <a:t>Telephony</a:t>
            </a:r>
            <a:endParaRPr lang="en-US" dirty="0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2.5G </a:t>
            </a:r>
            <a:r>
              <a:rPr lang="en-US" dirty="0"/>
              <a:t>network technologies</a:t>
            </a:r>
          </a:p>
          <a:p>
            <a:pPr lvl="1"/>
            <a:r>
              <a:rPr lang="en-US" dirty="0"/>
              <a:t>General Packet Radio Service (GPRS)</a:t>
            </a:r>
          </a:p>
          <a:p>
            <a:pPr lvl="2"/>
            <a:r>
              <a:rPr lang="en-US" dirty="0"/>
              <a:t>For TDMA or GSM 2G networks</a:t>
            </a:r>
          </a:p>
          <a:p>
            <a:pPr lvl="2"/>
            <a:r>
              <a:rPr lang="en-US" dirty="0"/>
              <a:t>Uses eight time slots in a 200 KHz spectrum and four different coding </a:t>
            </a:r>
            <a:r>
              <a:rPr lang="en-US" dirty="0" smtClean="0"/>
              <a:t>techniques to transmit at 114 Kbps</a:t>
            </a:r>
            <a:endParaRPr lang="en-US" dirty="0"/>
          </a:p>
          <a:p>
            <a:pPr lvl="1"/>
            <a:r>
              <a:rPr lang="en-US" dirty="0"/>
              <a:t>Enhanced Data rates for GSM Evolution (EDGE)</a:t>
            </a:r>
          </a:p>
          <a:p>
            <a:pPr lvl="2"/>
            <a:r>
              <a:rPr lang="en-US" dirty="0"/>
              <a:t>Can transmit up to 384 Kbps</a:t>
            </a:r>
          </a:p>
          <a:p>
            <a:pPr lvl="2"/>
            <a:r>
              <a:rPr lang="en-US" dirty="0"/>
              <a:t>Based on a modulation technique called 8-PSK</a:t>
            </a:r>
          </a:p>
          <a:p>
            <a:pPr lvl="1"/>
            <a:r>
              <a:rPr lang="en-US" dirty="0"/>
              <a:t>CDMA2000 </a:t>
            </a:r>
            <a:r>
              <a:rPr lang="en-US" dirty="0" smtClean="0"/>
              <a:t>1xRTT (1-times Radio Transmission Technology)</a:t>
            </a:r>
            <a:endParaRPr lang="en-US" dirty="0"/>
          </a:p>
          <a:p>
            <a:pPr lvl="2"/>
            <a:r>
              <a:rPr lang="en-US" dirty="0"/>
              <a:t>Operates on two 1.25 MHz-wide frequency channels</a:t>
            </a:r>
          </a:p>
          <a:p>
            <a:pPr lvl="2"/>
            <a:r>
              <a:rPr lang="en-US" dirty="0"/>
              <a:t>Supports 144 Kbps packet data transmission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Generation Cellular Telephony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2578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Third Generation (3G)</a:t>
            </a:r>
          </a:p>
          <a:p>
            <a:pPr lvl="1"/>
            <a:r>
              <a:rPr lang="en-US" dirty="0"/>
              <a:t>Intended to be a uniform and global standard for cellular wireless communication</a:t>
            </a:r>
          </a:p>
          <a:p>
            <a:r>
              <a:rPr lang="en-US" dirty="0"/>
              <a:t>Standard data rates</a:t>
            </a:r>
          </a:p>
          <a:p>
            <a:pPr lvl="1"/>
            <a:r>
              <a:rPr lang="en-US" dirty="0"/>
              <a:t>144 Kbps for a mobile user</a:t>
            </a:r>
          </a:p>
          <a:p>
            <a:pPr lvl="1"/>
            <a:r>
              <a:rPr lang="en-US" dirty="0"/>
              <a:t>386 Kbps for a slowly moving user</a:t>
            </a:r>
          </a:p>
          <a:p>
            <a:pPr lvl="1"/>
            <a:r>
              <a:rPr lang="en-US" dirty="0"/>
              <a:t>2 Mbps for a stationary user</a:t>
            </a:r>
          </a:p>
          <a:p>
            <a:r>
              <a:rPr lang="en-US" dirty="0"/>
              <a:t>3G network technologies</a:t>
            </a:r>
          </a:p>
          <a:p>
            <a:pPr lvl="1"/>
            <a:r>
              <a:rPr lang="en-US" dirty="0"/>
              <a:t>CDMA2000 1xEVDO</a:t>
            </a:r>
          </a:p>
          <a:p>
            <a:pPr lvl="2"/>
            <a:r>
              <a:rPr lang="en-US" dirty="0"/>
              <a:t>For 2.5G CDMA2000 1xRTT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67592" name="Picture 8" descr="http://axeetech.com/wp-content/uploads/2014/10/samsung-galaxy-s2-plus-white_13655874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86200"/>
            <a:ext cx="2514600" cy="1885950"/>
          </a:xfrm>
          <a:prstGeom prst="rect">
            <a:avLst/>
          </a:prstGeom>
          <a:noFill/>
        </p:spPr>
      </p:pic>
      <p:pic>
        <p:nvPicPr>
          <p:cNvPr id="67586" name="Picture 2" descr="http://www.imore.com/sites/imore.com/files/styles/large/public/field/image/2014/03/topic_iphone_3g.png?itok=J6xRqcY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67594" name="Picture 10" descr="Samsung I9300 Galaxy S III&#10;MORE PICTU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1828800"/>
            <a:ext cx="132397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Generation Cellular </a:t>
            </a:r>
            <a:r>
              <a:rPr lang="en-US" dirty="0" smtClean="0"/>
              <a:t>Telephony</a:t>
            </a:r>
            <a:endParaRPr lang="en-US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3G network technologies (</a:t>
            </a:r>
            <a:r>
              <a:rPr lang="en-US" dirty="0" smtClean="0"/>
              <a:t>cont’d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CDMA2000 1xEVDV </a:t>
            </a:r>
            <a:r>
              <a:rPr lang="en-US" dirty="0" smtClean="0"/>
              <a:t>is the successor </a:t>
            </a:r>
            <a:r>
              <a:rPr lang="en-US" dirty="0"/>
              <a:t>of CDMA2000 1xEVDO</a:t>
            </a:r>
          </a:p>
          <a:p>
            <a:pPr lvl="1"/>
            <a:r>
              <a:rPr lang="en-US" dirty="0"/>
              <a:t>Wideband CDMA (W-CDMA)</a:t>
            </a:r>
          </a:p>
          <a:p>
            <a:pPr lvl="2"/>
            <a:r>
              <a:rPr lang="en-US" dirty="0"/>
              <a:t>For 2.5G EDGE networks</a:t>
            </a:r>
          </a:p>
          <a:p>
            <a:pPr lvl="1"/>
            <a:r>
              <a:rPr lang="en-US" dirty="0"/>
              <a:t>High-Speed Downlink Packet Access (HSDPA)</a:t>
            </a:r>
          </a:p>
          <a:p>
            <a:pPr lvl="2"/>
            <a:r>
              <a:rPr lang="en-US" dirty="0"/>
              <a:t>Beyond W-CDMA</a:t>
            </a:r>
          </a:p>
          <a:p>
            <a:pPr lvl="2"/>
            <a:r>
              <a:rPr lang="en-US" dirty="0"/>
              <a:t>Uses a 5 MHz W-CDMA channel, variety of adaptive modulation, multiple in multiple out (MIMO) antennas, and hybrid automatic repeat request (HARQ)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Generation Cellular Telephony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64739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3G network technologies (cont’d)</a:t>
            </a:r>
          </a:p>
          <a:p>
            <a:pPr lvl="1"/>
            <a:r>
              <a:rPr lang="en-US" dirty="0" smtClean="0"/>
              <a:t>HSPA+ (also called Evolved HSPA) – successor to HSDPA</a:t>
            </a:r>
          </a:p>
          <a:p>
            <a:pPr lvl="2"/>
            <a:r>
              <a:rPr lang="en-US" dirty="0" smtClean="0"/>
              <a:t>Provides theoretical data rates up to 168 Mbps on the downlink and 22 Mbps on the uplink</a:t>
            </a:r>
          </a:p>
          <a:p>
            <a:pPr lvl="2"/>
            <a:r>
              <a:rPr lang="en-US" dirty="0" smtClean="0"/>
              <a:t>Provides an upgrade path to latest-generation technology: LTE (Long Term Evolution)</a:t>
            </a:r>
          </a:p>
          <a:p>
            <a:pPr lvl="1"/>
            <a:r>
              <a:rPr lang="en-US" dirty="0" smtClean="0"/>
              <a:t>LTE (also known as 4G)</a:t>
            </a:r>
          </a:p>
          <a:p>
            <a:pPr lvl="2"/>
            <a:r>
              <a:rPr lang="en-US" dirty="0" smtClean="0"/>
              <a:t>LTE Advanced: expands on LTE by allowing carriers to combine up to five 20-MHz-wide frequency channels</a:t>
            </a:r>
          </a:p>
          <a:p>
            <a:pPr lvl="2"/>
            <a:r>
              <a:rPr lang="en-US" dirty="0" smtClean="0"/>
              <a:t>Maximum downlink data rate: up to 1 Gbps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63490" name="Picture 2" descr="Samsung Galaxy Note 3&#10;MORE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14800"/>
            <a:ext cx="1323975" cy="1752600"/>
          </a:xfrm>
          <a:prstGeom prst="rect">
            <a:avLst/>
          </a:prstGeom>
          <a:noFill/>
        </p:spPr>
      </p:pic>
      <p:pic>
        <p:nvPicPr>
          <p:cNvPr id="63492" name="Picture 4" descr="Apple iPhone 5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133600"/>
            <a:ext cx="1520190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11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Cellular Telephone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Digital cellular telephones can be used to:</a:t>
            </a:r>
          </a:p>
          <a:p>
            <a:pPr lvl="1"/>
            <a:r>
              <a:rPr lang="en-US" dirty="0"/>
              <a:t>Browse the Internet</a:t>
            </a:r>
          </a:p>
          <a:p>
            <a:pPr lvl="1"/>
            <a:r>
              <a:rPr lang="en-US" dirty="0"/>
              <a:t>Send and receive short messages and e-mails</a:t>
            </a:r>
          </a:p>
          <a:p>
            <a:pPr lvl="1"/>
            <a:r>
              <a:rPr lang="en-US" dirty="0"/>
              <a:t>Participate in videoconferencing</a:t>
            </a:r>
          </a:p>
          <a:p>
            <a:pPr lvl="1"/>
            <a:r>
              <a:rPr lang="en-US" dirty="0"/>
              <a:t>Receive various sorts of information</a:t>
            </a:r>
          </a:p>
          <a:p>
            <a:pPr lvl="1"/>
            <a:r>
              <a:rPr lang="en-US" dirty="0"/>
              <a:t>Run a variety of business applications</a:t>
            </a:r>
          </a:p>
          <a:p>
            <a:pPr lvl="1"/>
            <a:r>
              <a:rPr lang="en-US" dirty="0"/>
              <a:t>Connect to corporate networks</a:t>
            </a:r>
          </a:p>
          <a:p>
            <a:pPr lvl="1"/>
            <a:r>
              <a:rPr lang="en-US" dirty="0"/>
              <a:t>Watch television or on-demand movies</a:t>
            </a:r>
          </a:p>
          <a:p>
            <a:pPr lvl="1"/>
            <a:r>
              <a:rPr lang="en-US" dirty="0"/>
              <a:t>Take and transmit pictures and short movies</a:t>
            </a:r>
          </a:p>
          <a:p>
            <a:pPr lvl="1"/>
            <a:r>
              <a:rPr lang="en-US" dirty="0"/>
              <a:t>Locate family members and employees using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029200"/>
            <a:ext cx="4596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Cellular technology migration paths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 descr="C:\Users\Julie\Documents\DropBox\InstructorManuals\GuidetoWireless\Figures\07318_ch10\07318_ch10_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" y="2438400"/>
            <a:ext cx="7924800" cy="20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62466" name="Picture 2" descr="http://static02.mediaite.com/themarysue/uploads/2010/03/20090522175136558-220x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816428" cy="1143000"/>
          </a:xfrm>
          <a:prstGeom prst="rect">
            <a:avLst/>
          </a:prstGeom>
          <a:noFill/>
        </p:spPr>
      </p:pic>
      <p:pic>
        <p:nvPicPr>
          <p:cNvPr id="8" name="Picture 6" descr="http://static02.mediaite.com/themarysue/uploads/2010/03/nokia3310-220x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3710" y="1143000"/>
            <a:ext cx="715537" cy="1066800"/>
          </a:xfrm>
          <a:prstGeom prst="rect">
            <a:avLst/>
          </a:prstGeom>
          <a:noFill/>
        </p:spPr>
      </p:pic>
      <p:pic>
        <p:nvPicPr>
          <p:cNvPr id="10" name="Picture 2" descr="http://p.playserver1.com/ProductImages/0/3/3/8/9/2/2/3/32298330_300x30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143000"/>
            <a:ext cx="1066800" cy="1066800"/>
          </a:xfrm>
          <a:prstGeom prst="rect">
            <a:avLst/>
          </a:prstGeom>
          <a:noFill/>
        </p:spPr>
      </p:pic>
      <p:pic>
        <p:nvPicPr>
          <p:cNvPr id="62468" name="Picture 4" descr="http://i2.expansys.com/img/b/234356/samsung-galaxy-s1-wifi-3-6-android-handheld-media-pla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8100" y="1181100"/>
            <a:ext cx="1028700" cy="1028700"/>
          </a:xfrm>
          <a:prstGeom prst="rect">
            <a:avLst/>
          </a:prstGeom>
          <a:noFill/>
        </p:spPr>
      </p:pic>
      <p:pic>
        <p:nvPicPr>
          <p:cNvPr id="62470" name="Picture 6" descr="http://cdn.ndtv.com/tech/images/gadgets/iphone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143000"/>
            <a:ext cx="1524800" cy="1143000"/>
          </a:xfrm>
          <a:prstGeom prst="rect">
            <a:avLst/>
          </a:prstGeom>
          <a:noFill/>
        </p:spPr>
      </p:pic>
      <p:pic>
        <p:nvPicPr>
          <p:cNvPr id="9" name="Picture 10" descr="Samsung I9300 Galaxy S III&#10;MORE PICTUR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4466" y="1219200"/>
            <a:ext cx="748334" cy="990600"/>
          </a:xfrm>
          <a:prstGeom prst="rect">
            <a:avLst/>
          </a:prstGeom>
          <a:noFill/>
        </p:spPr>
      </p:pic>
      <p:pic>
        <p:nvPicPr>
          <p:cNvPr id="12" name="Picture 4" descr="Apple iPhone 5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1295400"/>
            <a:ext cx="758190" cy="902607"/>
          </a:xfrm>
          <a:prstGeom prst="rect">
            <a:avLst/>
          </a:prstGeom>
          <a:noFill/>
        </p:spPr>
      </p:pic>
      <p:pic>
        <p:nvPicPr>
          <p:cNvPr id="13" name="Picture 2" descr="Samsung Galaxy Note 3&#10;MORE PICTUR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1295400"/>
            <a:ext cx="685800" cy="907822"/>
          </a:xfrm>
          <a:prstGeom prst="rect">
            <a:avLst/>
          </a:prstGeom>
          <a:noFill/>
        </p:spPr>
      </p:pic>
      <p:pic>
        <p:nvPicPr>
          <p:cNvPr id="14" name="Picture 2" descr="http://www.imore.com/sites/imore.com/files/styles/large/public/field/image/2014/03/topic_iphone_3g.png?itok=J6xRqcY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1266216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149" y="5655677"/>
            <a:ext cx="3736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10-2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Digital cellular technologies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Julie\Documents\DropBox\InstructorManuals\GuidetoWireless\Tables\ch10\Table 1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81666"/>
            <a:ext cx="5645150" cy="45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252" y="5295331"/>
            <a:ext cx="7322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10-10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Comparison of data-rate speeds for various cellular technologies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18" name="Picture 2" descr="C:\Users\Julie\Documents\DropBox\InstructorManuals\GuidetoWireless\Figures\07318_ch10\07318_ch10_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371600"/>
            <a:ext cx="659534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Limited Spectrum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Single largest factor limiting the development of 3G</a:t>
            </a:r>
          </a:p>
          <a:p>
            <a:r>
              <a:rPr lang="en-US" dirty="0"/>
              <a:t>Although </a:t>
            </a:r>
            <a:r>
              <a:rPr lang="en-US" dirty="0" smtClean="0"/>
              <a:t>3G and 4G </a:t>
            </a:r>
            <a:r>
              <a:rPr lang="en-US" dirty="0"/>
              <a:t>can operate at almost any spectrum</a:t>
            </a:r>
          </a:p>
          <a:p>
            <a:pPr lvl="1"/>
            <a:r>
              <a:rPr lang="en-US" dirty="0"/>
              <a:t>Industry tries to use the same part of the spectrum for </a:t>
            </a:r>
            <a:r>
              <a:rPr lang="en-US" dirty="0" smtClean="0"/>
              <a:t>communications </a:t>
            </a:r>
            <a:r>
              <a:rPr lang="en-US" dirty="0"/>
              <a:t>around the world</a:t>
            </a:r>
          </a:p>
          <a:p>
            <a:pPr lvl="2"/>
            <a:r>
              <a:rPr lang="en-US" dirty="0"/>
              <a:t>1.710 to 1.855 GHz and 2.520 to 2.670 GHz</a:t>
            </a:r>
          </a:p>
          <a:p>
            <a:r>
              <a:rPr lang="en-US" dirty="0" smtClean="0"/>
              <a:t>In North America, the 700 MHz band (formerly used for analog television), is also being used for cellular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onthly </a:t>
            </a:r>
            <a:r>
              <a:rPr lang="en-US" dirty="0"/>
              <a:t>service fees for data </a:t>
            </a:r>
            <a:r>
              <a:rPr lang="en-US" dirty="0" smtClean="0"/>
              <a:t>transmission can be expensive</a:t>
            </a:r>
            <a:endParaRPr lang="en-US" dirty="0"/>
          </a:p>
          <a:p>
            <a:r>
              <a:rPr lang="en-US" dirty="0"/>
              <a:t>User cost for </a:t>
            </a:r>
            <a:r>
              <a:rPr lang="en-US" dirty="0" smtClean="0"/>
              <a:t>cellular phone service </a:t>
            </a:r>
            <a:r>
              <a:rPr lang="en-US" dirty="0"/>
              <a:t>pales in comparison to costs for the carriers to build </a:t>
            </a:r>
            <a:r>
              <a:rPr lang="en-US" dirty="0" smtClean="0"/>
              <a:t>and constantly upgrade cellular networks</a:t>
            </a:r>
          </a:p>
          <a:p>
            <a:pPr lvl="1"/>
            <a:r>
              <a:rPr lang="en-US" dirty="0" smtClean="0"/>
              <a:t>In 2001, Germany paid over $46 billion for licenses to use the spectrum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295400"/>
          </a:xfrm>
        </p:spPr>
        <p:txBody>
          <a:bodyPr/>
          <a:lstStyle/>
          <a:p>
            <a:r>
              <a:rPr lang="en-US" dirty="0"/>
              <a:t>Satellite Broadband Wireless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satellites for personal wireless communication is fairly recent</a:t>
            </a:r>
          </a:p>
          <a:p>
            <a:r>
              <a:rPr lang="en-US" dirty="0"/>
              <a:t>Satellite use falls into three broad categories</a:t>
            </a:r>
          </a:p>
          <a:p>
            <a:pPr lvl="1"/>
            <a:r>
              <a:rPr lang="en-US" dirty="0"/>
              <a:t>Satellites are used to acquire scientific data and perform research in space</a:t>
            </a:r>
          </a:p>
          <a:p>
            <a:pPr lvl="1"/>
            <a:r>
              <a:rPr lang="en-US" dirty="0"/>
              <a:t>Satellites look at Earth from space</a:t>
            </a:r>
          </a:p>
          <a:p>
            <a:pPr lvl="1"/>
            <a:r>
              <a:rPr lang="en-US" dirty="0"/>
              <a:t>Satellites </a:t>
            </a:r>
            <a:r>
              <a:rPr lang="en-US" dirty="0" smtClean="0"/>
              <a:t>are used as reflectors that bounce or relay signals from one point on Earth to another</a:t>
            </a:r>
          </a:p>
          <a:p>
            <a:pPr lvl="2"/>
            <a:r>
              <a:rPr lang="en-US" dirty="0" smtClean="0"/>
              <a:t>Wireless communications falls under this use of satellites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579477"/>
            <a:ext cx="366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Three types of satellites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2" name="Picture 2" descr="C:\Users\Julie\Documents\DropBox\InstructorManuals\GuidetoWireless\Figures\07318_ch10\07318_ch10_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51" y="1406857"/>
            <a:ext cx="556255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Satellite Transmissions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/>
              <a:t>Satellites generally send and receive on one of four frequency </a:t>
            </a:r>
            <a:r>
              <a:rPr lang="en-US" dirty="0" smtClean="0"/>
              <a:t>bands</a:t>
            </a:r>
            <a:endParaRPr lang="en-US" dirty="0"/>
          </a:p>
          <a:p>
            <a:r>
              <a:rPr lang="en-US" dirty="0" smtClean="0"/>
              <a:t>Frequency </a:t>
            </a:r>
            <a:r>
              <a:rPr lang="en-US" dirty="0"/>
              <a:t>band affects the size of the antenna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5638800"/>
            <a:ext cx="3133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10-3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Satellite frequencies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Julie\Documents\DropBox\InstructorManuals\GuidetoWireless\Tables\ch10\Table 10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3810000" cy="19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4192588" y="152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7244" y="5452646"/>
            <a:ext cx="3558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Satellite antenna sizes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266" name="Picture 2" descr="C:\Users\Julie\Documents\DropBox\InstructorManuals\GuidetoWireless\Figures\07318_ch10\07318_ch10_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0" y="2286000"/>
            <a:ext cx="64194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38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Satellite </a:t>
            </a:r>
            <a:r>
              <a:rPr lang="en-US" dirty="0" smtClean="0"/>
              <a:t>Transmissions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/>
              <a:t>Class and Type of Service</a:t>
            </a:r>
          </a:p>
          <a:p>
            <a:pPr lvl="1"/>
            <a:r>
              <a:rPr lang="en-US" dirty="0"/>
              <a:t>Satellites can provide two classes of service </a:t>
            </a:r>
          </a:p>
          <a:p>
            <a:pPr lvl="2"/>
            <a:r>
              <a:rPr lang="en-US" dirty="0"/>
              <a:t>Consumer class service</a:t>
            </a:r>
          </a:p>
          <a:p>
            <a:pPr lvl="3"/>
            <a:r>
              <a:rPr lang="en-US" dirty="0"/>
              <a:t>Shares the available bandwidth between the users</a:t>
            </a:r>
          </a:p>
          <a:p>
            <a:pPr lvl="2"/>
            <a:r>
              <a:rPr lang="en-US" dirty="0"/>
              <a:t>Business class service</a:t>
            </a:r>
          </a:p>
          <a:p>
            <a:pPr lvl="3"/>
            <a:r>
              <a:rPr lang="en-US" dirty="0"/>
              <a:t>Offers dedicated channels with dedicated </a:t>
            </a:r>
            <a:r>
              <a:rPr lang="en-US" dirty="0" smtClean="0"/>
              <a:t>bandwidth</a:t>
            </a:r>
          </a:p>
          <a:p>
            <a:pPr lvl="3"/>
            <a:r>
              <a:rPr lang="en-US" dirty="0" smtClean="0"/>
              <a:t>More expensive</a:t>
            </a:r>
            <a:endParaRPr lang="en-US" dirty="0"/>
          </a:p>
          <a:p>
            <a:pPr lvl="1"/>
            <a:r>
              <a:rPr lang="en-US" dirty="0"/>
              <a:t>Types of connectivity</a:t>
            </a:r>
          </a:p>
          <a:p>
            <a:pPr lvl="2"/>
            <a:r>
              <a:rPr lang="en-US" dirty="0"/>
              <a:t>Point-to-point, point-to-multipoint, and multipoint-to-multipoint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Cellular Telephone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Short Message Services (SMS)</a:t>
            </a:r>
          </a:p>
          <a:p>
            <a:pPr lvl="1"/>
            <a:r>
              <a:rPr lang="en-US" dirty="0"/>
              <a:t>One of the most widely used applications</a:t>
            </a:r>
          </a:p>
          <a:p>
            <a:pPr lvl="1"/>
            <a:r>
              <a:rPr lang="en-US" dirty="0"/>
              <a:t>Allows for the delivery of short, text-based messages between </a:t>
            </a:r>
            <a:r>
              <a:rPr lang="en-US" dirty="0" smtClean="0"/>
              <a:t>cellular phones</a:t>
            </a:r>
            <a:endParaRPr lang="en-US" dirty="0"/>
          </a:p>
          <a:p>
            <a:pPr lvl="2"/>
            <a:r>
              <a:rPr lang="en-US" dirty="0"/>
              <a:t>Messages are limited to </a:t>
            </a:r>
            <a:r>
              <a:rPr lang="en-US" dirty="0" smtClean="0"/>
              <a:t>160 </a:t>
            </a:r>
            <a:r>
              <a:rPr lang="en-US" dirty="0"/>
              <a:t>characters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Person-to-person</a:t>
            </a:r>
          </a:p>
          <a:p>
            <a:pPr lvl="2"/>
            <a:r>
              <a:rPr lang="en-US" dirty="0"/>
              <a:t>Agent-to-person</a:t>
            </a:r>
          </a:p>
          <a:p>
            <a:pPr lvl="2"/>
            <a:r>
              <a:rPr lang="en-US" dirty="0"/>
              <a:t>Information broadcast services</a:t>
            </a:r>
          </a:p>
          <a:p>
            <a:pPr lvl="2"/>
            <a:r>
              <a:rPr lang="en-US" dirty="0"/>
              <a:t>Software configuration</a:t>
            </a:r>
          </a:p>
          <a:p>
            <a:pPr lvl="2"/>
            <a:r>
              <a:rPr lang="en-US" dirty="0"/>
              <a:t>Advertising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684293"/>
            <a:ext cx="379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Types of satellite service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0" name="Picture 2" descr="C:\Users\Julie\Documents\DropBox\InstructorManuals\GuidetoWireless\Figures\07318_ch10\07318_ch10_f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67" y="1447800"/>
            <a:ext cx="617685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Satellite </a:t>
            </a:r>
            <a:r>
              <a:rPr lang="en-US" dirty="0" smtClean="0"/>
              <a:t>Transmissions</a:t>
            </a:r>
            <a:endParaRPr lang="en-US" dirty="0"/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Modulation techniques</a:t>
            </a:r>
          </a:p>
          <a:p>
            <a:pPr lvl="1"/>
            <a:r>
              <a:rPr lang="en-US" dirty="0"/>
              <a:t>Binary phase shift keying (BPSK</a:t>
            </a:r>
            <a:r>
              <a:rPr lang="en-US" dirty="0" smtClean="0"/>
              <a:t>) – Shifts the starting point of a carrier wave by 180 degrees</a:t>
            </a:r>
            <a:endParaRPr lang="en-US" dirty="0"/>
          </a:p>
          <a:p>
            <a:pPr lvl="1"/>
            <a:r>
              <a:rPr lang="en-US" dirty="0"/>
              <a:t>Quadrature phase shift keying (QPSK</a:t>
            </a:r>
            <a:r>
              <a:rPr lang="en-US" dirty="0" smtClean="0"/>
              <a:t>) – Shifts the starting point of the carrier wave by 90 degrees</a:t>
            </a:r>
            <a:endParaRPr lang="en-US" dirty="0"/>
          </a:p>
          <a:p>
            <a:pPr lvl="1"/>
            <a:r>
              <a:rPr lang="en-US" dirty="0"/>
              <a:t>Eight-phase shift keying (8-PSK</a:t>
            </a:r>
            <a:r>
              <a:rPr lang="en-US" dirty="0" smtClean="0"/>
              <a:t>) – Can transmit up to 3 bits per symbol</a:t>
            </a:r>
            <a:endParaRPr lang="en-US" dirty="0"/>
          </a:p>
          <a:p>
            <a:pPr lvl="1"/>
            <a:r>
              <a:rPr lang="en-US" dirty="0" smtClean="0"/>
              <a:t>16-level quadrature </a:t>
            </a:r>
            <a:r>
              <a:rPr lang="en-US" dirty="0"/>
              <a:t>amplitude modulation </a:t>
            </a:r>
            <a:r>
              <a:rPr lang="en-US" dirty="0" smtClean="0"/>
              <a:t>(16-QAM) – Primarily used for sending data downstream; considered efficient but is susceptible to interference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 systems are classified according to the type of orbit they use</a:t>
            </a:r>
          </a:p>
          <a:p>
            <a:r>
              <a:rPr lang="en-US" dirty="0" smtClean="0"/>
              <a:t>Three orbits:</a:t>
            </a:r>
          </a:p>
          <a:p>
            <a:pPr lvl="1"/>
            <a:r>
              <a:rPr lang="en-US" dirty="0" smtClean="0"/>
              <a:t>Low earth orbit (LEO)</a:t>
            </a:r>
          </a:p>
          <a:p>
            <a:pPr lvl="1"/>
            <a:r>
              <a:rPr lang="en-US" dirty="0" smtClean="0"/>
              <a:t>Medium earth orbit (MEO)</a:t>
            </a:r>
          </a:p>
          <a:p>
            <a:pPr lvl="1"/>
            <a:r>
              <a:rPr lang="en-US" dirty="0" smtClean="0"/>
              <a:t>High earth orbit (HEO)</a:t>
            </a:r>
          </a:p>
          <a:p>
            <a:pPr lvl="2"/>
            <a:r>
              <a:rPr lang="en-US" dirty="0" smtClean="0"/>
              <a:t>Most HEO satellites fall into a subclass called geosynchronous earth orbit (GEO)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66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Low Earth Orbit (LEO)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Low earth orbit (LEO) satellites</a:t>
            </a:r>
          </a:p>
          <a:p>
            <a:pPr lvl="1"/>
            <a:r>
              <a:rPr lang="en-US" dirty="0"/>
              <a:t>Circle the Earth </a:t>
            </a:r>
            <a:r>
              <a:rPr lang="en-US" dirty="0" smtClean="0"/>
              <a:t>at altitudes between </a:t>
            </a:r>
            <a:r>
              <a:rPr lang="en-US" dirty="0"/>
              <a:t>200 to 900 miles</a:t>
            </a:r>
          </a:p>
          <a:p>
            <a:pPr lvl="1"/>
            <a:r>
              <a:rPr lang="en-US" dirty="0"/>
              <a:t>Must travel at high speeds</a:t>
            </a:r>
          </a:p>
          <a:p>
            <a:pPr lvl="2"/>
            <a:r>
              <a:rPr lang="en-US" dirty="0"/>
              <a:t>So that the Earth’s gravity will not pull them back into the atmosphere</a:t>
            </a:r>
          </a:p>
          <a:p>
            <a:pPr lvl="1"/>
            <a:r>
              <a:rPr lang="en-US" dirty="0"/>
              <a:t>Area of Earth coverage (called the footprint) is small</a:t>
            </a:r>
          </a:p>
          <a:p>
            <a:r>
              <a:rPr lang="en-US" dirty="0"/>
              <a:t>LEO systems have a low latency</a:t>
            </a:r>
          </a:p>
          <a:p>
            <a:pPr lvl="1"/>
            <a:r>
              <a:rPr lang="en-US" dirty="0"/>
              <a:t>Use low-powered terrestrial devices (RF transmitters)</a:t>
            </a:r>
          </a:p>
          <a:p>
            <a:pPr lvl="1"/>
            <a:r>
              <a:rPr lang="en-US" dirty="0"/>
              <a:t>Round trip time: 20 to 40 </a:t>
            </a:r>
            <a:r>
              <a:rPr lang="en-US" dirty="0" smtClean="0"/>
              <a:t>milliseconds for a signal to bounce from an Earth-bound station to a LEO, then back to an Earth station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0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LEO footprint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 descr="C:\Users\Julie\Documents\DropBox\InstructorManuals\GuidetoWireless\Figures\07318_ch10\07318_ch10_f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38" y="1371600"/>
            <a:ext cx="374173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Low Earth Orbit (LEO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343400"/>
          </a:xfrm>
        </p:spPr>
        <p:txBody>
          <a:bodyPr>
            <a:noAutofit/>
          </a:bodyPr>
          <a:lstStyle/>
          <a:p>
            <a:r>
              <a:rPr lang="en-US" sz="2000" dirty="0"/>
              <a:t>LEO satellites groups</a:t>
            </a:r>
          </a:p>
          <a:p>
            <a:pPr lvl="1"/>
            <a:r>
              <a:rPr lang="en-US" sz="2000" dirty="0" smtClean="0"/>
              <a:t>Little LEOs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Frequencies below 1 GHz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5MHz of bandwidth, Data rates up to 10 kbps</a:t>
            </a:r>
          </a:p>
          <a:p>
            <a:pPr lvl="2"/>
            <a:r>
              <a:rPr lang="en-US" sz="1800" dirty="0" smtClean="0"/>
              <a:t>Provides pager, satellite telephone, and location services</a:t>
            </a:r>
          </a:p>
          <a:p>
            <a:pPr lvl="1"/>
            <a:r>
              <a:rPr lang="en-US" sz="2000" dirty="0" smtClean="0"/>
              <a:t>Big LEOs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Frequencies above 1 GHz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Support data rates up to a few mbps</a:t>
            </a:r>
          </a:p>
          <a:p>
            <a:pPr lvl="2"/>
            <a:r>
              <a:rPr lang="en-US" sz="1800" dirty="0" smtClean="0"/>
              <a:t>Carries </a:t>
            </a:r>
            <a:r>
              <a:rPr lang="en-US" sz="1800" dirty="0"/>
              <a:t>voice and data broadband services, such as wireless Internet </a:t>
            </a:r>
            <a:r>
              <a:rPr lang="en-US" sz="1800" dirty="0" smtClean="0"/>
              <a:t>access</a:t>
            </a:r>
          </a:p>
          <a:p>
            <a:r>
              <a:rPr lang="en-US" sz="2000" dirty="0" smtClean="0"/>
              <a:t>In the future, LEOs are expected to be in demand for three markets:</a:t>
            </a:r>
          </a:p>
          <a:p>
            <a:pPr lvl="1"/>
            <a:r>
              <a:rPr lang="en-US" sz="2000" dirty="0" smtClean="0"/>
              <a:t>Rural conventional telephone, global mobile digital cellular, and international broadband services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Medium Earth Orbit (MEO)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Medium earth orbit (MEO) satellites</a:t>
            </a:r>
          </a:p>
          <a:p>
            <a:pPr lvl="1"/>
            <a:r>
              <a:rPr lang="en-US" dirty="0"/>
              <a:t>Orbit the Earth at altitudes between 1,500 and 10,000 miles</a:t>
            </a:r>
          </a:p>
          <a:p>
            <a:pPr lvl="1"/>
            <a:r>
              <a:rPr lang="en-US" dirty="0"/>
              <a:t>Some MEO satellites orbit in near-perfect circles</a:t>
            </a:r>
          </a:p>
          <a:p>
            <a:pPr lvl="2"/>
            <a:r>
              <a:rPr lang="en-US" dirty="0"/>
              <a:t>Have a constant altitude and constant speed</a:t>
            </a:r>
          </a:p>
          <a:p>
            <a:pPr lvl="1"/>
            <a:r>
              <a:rPr lang="en-US" dirty="0"/>
              <a:t>Other MEO satellites revolve in elongated orbits called highly elliptical orbits (HEOs)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MEOs do not have to travel as fast; a MEO </a:t>
            </a:r>
            <a:r>
              <a:rPr lang="en-US" dirty="0"/>
              <a:t>can circle the Earth in up to 12 hours</a:t>
            </a:r>
          </a:p>
          <a:p>
            <a:pPr lvl="1"/>
            <a:r>
              <a:rPr lang="en-US" dirty="0"/>
              <a:t>Have a bigger Earth footprint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596354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MEO footprint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38" name="Picture 2" descr="C:\Users\Julie\Documents\DropBox\InstructorManuals\GuidetoWireless\Figures\07318_ch10\07318_ch10_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00" y="1063388"/>
            <a:ext cx="4722721" cy="42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dirty="0"/>
              <a:t>Medium Earth Orbit (MEO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r>
              <a:rPr lang="en-US" dirty="0" smtClean="0"/>
              <a:t>MEO Disadvantage</a:t>
            </a:r>
            <a:endParaRPr lang="en-US" dirty="0"/>
          </a:p>
          <a:p>
            <a:pPr lvl="1"/>
            <a:r>
              <a:rPr lang="en-US" dirty="0"/>
              <a:t>Higher orbit increases the latency</a:t>
            </a:r>
          </a:p>
          <a:p>
            <a:pPr lvl="1"/>
            <a:r>
              <a:rPr lang="en-US" dirty="0"/>
              <a:t>Round trip time: 50 to 150 </a:t>
            </a:r>
            <a:r>
              <a:rPr lang="en-US" dirty="0" smtClean="0"/>
              <a:t>milliseconds</a:t>
            </a:r>
          </a:p>
          <a:p>
            <a:pPr lvl="1"/>
            <a:endParaRPr lang="en-US" dirty="0"/>
          </a:p>
          <a:p>
            <a:r>
              <a:rPr lang="en-US" dirty="0" smtClean="0"/>
              <a:t>HEO satellites (High Earth Orbit)</a:t>
            </a:r>
          </a:p>
          <a:p>
            <a:pPr lvl="1"/>
            <a:r>
              <a:rPr lang="en-US" dirty="0" smtClean="0"/>
              <a:t>Have a high apogee (maximum altitude) and a low perigee (minimum altitude)</a:t>
            </a:r>
          </a:p>
          <a:p>
            <a:pPr lvl="1"/>
            <a:r>
              <a:rPr lang="en-US" dirty="0" smtClean="0"/>
              <a:t>Can provide good coverage in extreme latitudes</a:t>
            </a:r>
          </a:p>
          <a:p>
            <a:pPr lvl="1"/>
            <a:r>
              <a:rPr lang="en-US" dirty="0" smtClean="0"/>
              <a:t>Orbits typically have a 24-hour period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2050" name="Picture 2" descr="จุดปลายระยะทางวงโคจ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38125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Geosynchronous Earth Orbit (GEO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Geosynchronous earth orbit (GEO) satellites</a:t>
            </a:r>
          </a:p>
          <a:p>
            <a:pPr lvl="1"/>
            <a:r>
              <a:rPr lang="en-US" dirty="0"/>
              <a:t>Stationed at an altitude of 22,282 </a:t>
            </a:r>
            <a:r>
              <a:rPr lang="en-US" dirty="0" smtClean="0"/>
              <a:t>miles (35,860 km)</a:t>
            </a:r>
            <a:endParaRPr lang="en-US" dirty="0"/>
          </a:p>
          <a:p>
            <a:pPr lvl="1"/>
            <a:r>
              <a:rPr lang="en-US" dirty="0"/>
              <a:t>Orbit matches the rotation of the Earth </a:t>
            </a:r>
          </a:p>
          <a:p>
            <a:pPr lvl="2"/>
            <a:r>
              <a:rPr lang="en-US" dirty="0"/>
              <a:t>And moves as the Earth moves</a:t>
            </a:r>
          </a:p>
          <a:p>
            <a:pPr lvl="1"/>
            <a:r>
              <a:rPr lang="en-US" dirty="0"/>
              <a:t>Can provide continuous service to a very large footprint</a:t>
            </a:r>
          </a:p>
          <a:p>
            <a:pPr lvl="2"/>
            <a:r>
              <a:rPr lang="en-US" dirty="0"/>
              <a:t>Three GEO satellites are needed to cover the Earth</a:t>
            </a:r>
          </a:p>
          <a:p>
            <a:pPr lvl="1"/>
            <a:r>
              <a:rPr lang="en-US" dirty="0"/>
              <a:t>Have high latencies of about 250 milliseconds</a:t>
            </a:r>
          </a:p>
          <a:p>
            <a:pPr lvl="1"/>
            <a:r>
              <a:rPr lang="en-US" dirty="0"/>
              <a:t>Require high-powered terrestrial </a:t>
            </a:r>
            <a:r>
              <a:rPr lang="en-US" dirty="0" smtClean="0"/>
              <a:t>transmitting </a:t>
            </a:r>
            <a:r>
              <a:rPr lang="en-US" dirty="0"/>
              <a:t>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How Cellular Telephony Works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Keys to cellular telephone networks</a:t>
            </a:r>
          </a:p>
          <a:p>
            <a:pPr lvl="1"/>
            <a:r>
              <a:rPr lang="en-US" dirty="0"/>
              <a:t>Cells</a:t>
            </a:r>
          </a:p>
          <a:p>
            <a:pPr lvl="2"/>
            <a:r>
              <a:rPr lang="en-US" dirty="0" smtClean="0"/>
              <a:t>Typical cell ranges from a few thousand feet (diameter) to approximately 10 square miles (26 square meters)</a:t>
            </a:r>
          </a:p>
          <a:p>
            <a:pPr lvl="2"/>
            <a:r>
              <a:rPr lang="en-US" dirty="0" smtClean="0"/>
              <a:t>Cells may vary in radius from 1 to 30 kilometers</a:t>
            </a:r>
            <a:endParaRPr lang="en-US" dirty="0"/>
          </a:p>
          <a:p>
            <a:pPr lvl="2"/>
            <a:r>
              <a:rPr lang="en-US" dirty="0"/>
              <a:t>At the center of each cell is a cell transmitter connected to a base station</a:t>
            </a:r>
          </a:p>
          <a:p>
            <a:pPr lvl="2"/>
            <a:r>
              <a:rPr lang="en-US" dirty="0"/>
              <a:t>Each base station is connected to a </a:t>
            </a:r>
            <a:r>
              <a:rPr lang="en-US" b="1" dirty="0"/>
              <a:t>mobile telecommunications switching office (MTSO)</a:t>
            </a:r>
          </a:p>
          <a:p>
            <a:pPr lvl="3"/>
            <a:r>
              <a:rPr lang="en-US" dirty="0"/>
              <a:t>Link between the cellular network and the wired telephone world</a:t>
            </a:r>
          </a:p>
          <a:p>
            <a:pPr lvl="3"/>
            <a:r>
              <a:rPr lang="en-US" dirty="0"/>
              <a:t>Controls all transmitters and base stations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40120"/>
            <a:ext cx="5724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Three GEO satellites covering the entire planet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 descr="C:\Users\Julie\Documents\DropBox\InstructorManuals\GuidetoWireless\Figures\07318_ch10\07318_ch10_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69" y="1447800"/>
            <a:ext cx="611219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791200"/>
            <a:ext cx="5336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10-4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Satellite orbit advantages and disadvantages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C:\Users\Julie\Documents\DropBox\InstructorManuals\GuidetoWireless\Tables\ch10\Table 10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48" y="609600"/>
            <a:ext cx="6480299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orbits</a:t>
            </a:r>
            <a:endParaRPr lang="en-US" dirty="0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52</a:t>
            </a:fld>
            <a:endParaRPr lang="en-US" sz="2000" dirty="0"/>
          </a:p>
        </p:txBody>
      </p:sp>
      <p:graphicFrame>
        <p:nvGraphicFramePr>
          <p:cNvPr id="6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04637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903"/>
                <a:gridCol w="1921497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Distance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Low Earth</a:t>
                      </a:r>
                      <a:r>
                        <a:rPr lang="tr-TR" baseline="0" dirty="0" smtClean="0"/>
                        <a:t> Orbit (LEO)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700</a:t>
                      </a:r>
                      <a:r>
                        <a:rPr lang="tr-TR" baseline="0" dirty="0" smtClean="0"/>
                        <a:t> - 2000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~2 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Medium Earth Orbit (MEO)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r>
                        <a:rPr lang="en-US" dirty="0" smtClean="0"/>
                        <a:t>,</a:t>
                      </a:r>
                      <a:r>
                        <a:rPr lang="tr-TR" dirty="0" smtClean="0"/>
                        <a:t>000 </a:t>
                      </a:r>
                      <a:r>
                        <a:rPr lang="tr-TR" dirty="0" smtClean="0"/>
                        <a:t>– </a:t>
                      </a:r>
                      <a:r>
                        <a:rPr lang="tr-TR" dirty="0" smtClean="0"/>
                        <a:t>15</a:t>
                      </a:r>
                      <a:r>
                        <a:rPr lang="en-US" dirty="0" smtClean="0"/>
                        <a:t>,</a:t>
                      </a:r>
                      <a:r>
                        <a:rPr lang="tr-TR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Geosynchronous Earth Orbit (GEO)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</a:t>
                      </a:r>
                      <a:r>
                        <a:rPr lang="en-US" dirty="0" smtClean="0"/>
                        <a:t>,</a:t>
                      </a:r>
                      <a:r>
                        <a:rPr lang="tr-TR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 hr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6781800" y="6317802"/>
            <a:ext cx="22860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From:</a:t>
            </a:r>
            <a:r>
              <a:rPr lang="en-US" sz="1200" i="1" dirty="0" smtClean="0">
                <a:solidFill>
                  <a:schemeClr val="tx1"/>
                </a:solidFill>
              </a:rPr>
              <a:t> Omer, </a:t>
            </a:r>
            <a:r>
              <a:rPr lang="tr-TR" sz="1200" i="1" dirty="0" smtClean="0">
                <a:solidFill>
                  <a:schemeClr val="tx1"/>
                </a:solidFill>
              </a:rPr>
              <a:t>Satellite Networks Research Laboratory (SATLAB)</a:t>
            </a:r>
          </a:p>
        </p:txBody>
      </p:sp>
      <p:pic>
        <p:nvPicPr>
          <p:cNvPr id="1026" name="Picture 2" descr="Types of Satellite Or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5693"/>
            <a:ext cx="5638800" cy="34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Satellite Technology Outlook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Satellites can provide wireless communication</a:t>
            </a:r>
          </a:p>
          <a:p>
            <a:pPr lvl="1"/>
            <a:r>
              <a:rPr lang="en-US" dirty="0"/>
              <a:t>In areas not covered by cellular or WiMAX</a:t>
            </a:r>
          </a:p>
          <a:p>
            <a:r>
              <a:rPr lang="en-US" dirty="0"/>
              <a:t>Satellites today are enabling carriers to offer</a:t>
            </a:r>
          </a:p>
          <a:p>
            <a:pPr lvl="1"/>
            <a:r>
              <a:rPr lang="en-US" dirty="0"/>
              <a:t>Internet access and voice calls to passengers and crews across large oceans</a:t>
            </a:r>
          </a:p>
          <a:p>
            <a:pPr lvl="2"/>
            <a:r>
              <a:rPr lang="en-US" dirty="0"/>
              <a:t>And in high latitudes and remote corners of the Earth</a:t>
            </a:r>
          </a:p>
          <a:p>
            <a:r>
              <a:rPr lang="en-US" dirty="0"/>
              <a:t>Can also make these services available in many other unpopulated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In cellular telephone networks, the coverage area is divided into sections called cells</a:t>
            </a:r>
          </a:p>
          <a:p>
            <a:r>
              <a:rPr lang="en-US" dirty="0" smtClean="0"/>
              <a:t>Some cellular phones use SIM cards to store user and carrier information</a:t>
            </a:r>
            <a:endParaRPr lang="en-US" dirty="0"/>
          </a:p>
          <a:p>
            <a:r>
              <a:rPr lang="en-US" dirty="0" smtClean="0"/>
              <a:t>First Generation (1G) cellular technology uses analog signals and a circuit-switching technology to transmit data at a maximum speed of 9.6 Kbps</a:t>
            </a:r>
          </a:p>
          <a:p>
            <a:r>
              <a:rPr lang="en-US" dirty="0" smtClean="0"/>
              <a:t>Second Generation (2G) can transmit data between 9.6-14.4 Kbps using digital signals instead of analog signals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2.5G networks transmit data at a maximum speed of 384 Kbps and uses a packet-switched technique</a:t>
            </a:r>
            <a:endParaRPr lang="en-US" dirty="0"/>
          </a:p>
          <a:p>
            <a:r>
              <a:rPr lang="en-US" dirty="0" smtClean="0"/>
              <a:t>3G  networks provide new and expanded capabilities and data applications features to mobile users</a:t>
            </a:r>
          </a:p>
          <a:p>
            <a:r>
              <a:rPr lang="en-US" dirty="0" smtClean="0"/>
              <a:t>4G networks achieve data rates comparable to wired networks</a:t>
            </a:r>
          </a:p>
          <a:p>
            <a:pPr lvl="1"/>
            <a:r>
              <a:rPr lang="en-US" dirty="0" smtClean="0"/>
              <a:t>Long Term Evolution (LTE) technology</a:t>
            </a:r>
          </a:p>
          <a:p>
            <a:r>
              <a:rPr lang="en-US" dirty="0" smtClean="0"/>
              <a:t>One of the most widely used applications in the world  today is Short Message Services (SMS)</a:t>
            </a:r>
          </a:p>
          <a:p>
            <a:pPr lvl="1"/>
            <a:r>
              <a:rPr lang="en-US" dirty="0" smtClean="0"/>
              <a:t>Allows for delivery of short, text-based messages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Satellites </a:t>
            </a:r>
            <a:r>
              <a:rPr lang="en-US" dirty="0"/>
              <a:t>used for wireless data connectivity </a:t>
            </a:r>
          </a:p>
          <a:p>
            <a:pPr lvl="1"/>
            <a:r>
              <a:rPr lang="en-US" dirty="0"/>
              <a:t>Employ common modulation and multiplexing techniques</a:t>
            </a:r>
          </a:p>
          <a:p>
            <a:r>
              <a:rPr lang="en-US" dirty="0"/>
              <a:t>Satellite orbit types</a:t>
            </a:r>
          </a:p>
          <a:p>
            <a:pPr lvl="1"/>
            <a:r>
              <a:rPr lang="en-US" dirty="0"/>
              <a:t>LEO satellites</a:t>
            </a:r>
          </a:p>
          <a:p>
            <a:pPr lvl="1"/>
            <a:r>
              <a:rPr lang="en-US" dirty="0"/>
              <a:t>MEO satellites</a:t>
            </a:r>
          </a:p>
          <a:p>
            <a:pPr lvl="1"/>
            <a:r>
              <a:rPr lang="en-US" dirty="0"/>
              <a:t>GEO satellites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766768"/>
            <a:ext cx="3490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Cellular phone network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Julie\Documents\DropBox\InstructorManuals\GuidetoWireless\Figures\07318_ch10\07318_ch10_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1" y="1142999"/>
            <a:ext cx="4728216" cy="4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How Cellular Telephony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Keys to cellular telephone networks (</a:t>
            </a:r>
            <a:r>
              <a:rPr lang="en-US" dirty="0" smtClean="0"/>
              <a:t>cont’d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Transmitters and cell phones operate at low power</a:t>
            </a:r>
          </a:p>
          <a:p>
            <a:pPr lvl="2"/>
            <a:r>
              <a:rPr lang="en-US" dirty="0"/>
              <a:t>Enables the signal to stay confined to the cell</a:t>
            </a:r>
          </a:p>
          <a:p>
            <a:pPr lvl="2"/>
            <a:r>
              <a:rPr lang="en-US" dirty="0"/>
              <a:t>Signal at a specific frequency does not go far beyond the cell area</a:t>
            </a:r>
          </a:p>
          <a:p>
            <a:pPr lvl="3"/>
            <a:r>
              <a:rPr lang="en-US" dirty="0"/>
              <a:t>Same frequency can be used in other cells at the same time</a:t>
            </a:r>
          </a:p>
          <a:p>
            <a:pPr lvl="3"/>
            <a:r>
              <a:rPr lang="en-US" dirty="0"/>
              <a:t>Except in adjacent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791200"/>
            <a:ext cx="4951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10-2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Frequency reuse with three frequencies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Julie\Documents\DropBox\InstructorManuals\GuidetoWireless\Figures\07318_ch10\07318_ch10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98" y="1371600"/>
            <a:ext cx="3962400" cy="39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phones have special codes</a:t>
            </a:r>
          </a:p>
          <a:p>
            <a:pPr lvl="1"/>
            <a:r>
              <a:rPr lang="en-US" dirty="0" smtClean="0"/>
              <a:t>Codes are used to identify the phone, phone’s owner, and carrier or service provider (e.g., AIS, DTAC, TRUE)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cellular phones require a SIM card to be installed before they can be used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Cellular Telephony Works</a:t>
            </a:r>
            <a:endParaRPr lang="en-US" dirty="0"/>
          </a:p>
        </p:txBody>
      </p:sp>
      <p:pic>
        <p:nvPicPr>
          <p:cNvPr id="1026" name="Picture 2" descr="How Much Memory Is Available on SIM Card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14800"/>
            <a:ext cx="1866122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2933</Words>
  <Application>Microsoft Office PowerPoint</Application>
  <PresentationFormat>On-screen Show (4:3)</PresentationFormat>
  <Paragraphs>495</Paragraphs>
  <Slides>56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Chapter 10 Wireless WIDE Area Networks </vt:lpstr>
      <vt:lpstr>Objectives</vt:lpstr>
      <vt:lpstr>Cellular Telephone Technology</vt:lpstr>
      <vt:lpstr>Cellular Telephone Technology</vt:lpstr>
      <vt:lpstr>How Cellular Telephony Works</vt:lpstr>
      <vt:lpstr>PowerPoint Presentation</vt:lpstr>
      <vt:lpstr>How Cellular Telephony Works</vt:lpstr>
      <vt:lpstr>PowerPoint Presentation</vt:lpstr>
      <vt:lpstr>How Cellular Telephony Works</vt:lpstr>
      <vt:lpstr>How Cellular Telephony Works</vt:lpstr>
      <vt:lpstr>PowerPoint Presentation</vt:lpstr>
      <vt:lpstr>How Cellular Telephony Works</vt:lpstr>
      <vt:lpstr>PowerPoint Presentation</vt:lpstr>
      <vt:lpstr>How Cellular Telephony Works</vt:lpstr>
      <vt:lpstr>PowerPoint Presentation</vt:lpstr>
      <vt:lpstr>Evolution of Cellular Telephony</vt:lpstr>
      <vt:lpstr>Cellular Network Generations</vt:lpstr>
      <vt:lpstr>First Generation Cellular Telephony</vt:lpstr>
      <vt:lpstr>PowerPoint Presentation</vt:lpstr>
      <vt:lpstr>First Generation Cellular Telephony</vt:lpstr>
      <vt:lpstr>Second Generation Cellular Telephony</vt:lpstr>
      <vt:lpstr>Second Generation Cellular Telephony</vt:lpstr>
      <vt:lpstr>PowerPoint Presentation</vt:lpstr>
      <vt:lpstr>PowerPoint Presentation</vt:lpstr>
      <vt:lpstr>2.5 Generation Cellular Telephony</vt:lpstr>
      <vt:lpstr>2.5 Generation Cellular Telephony</vt:lpstr>
      <vt:lpstr>Third Generation Cellular Telephony</vt:lpstr>
      <vt:lpstr>Third Generation Cellular Telephony</vt:lpstr>
      <vt:lpstr>Third Generation Cellular Telephony</vt:lpstr>
      <vt:lpstr>PowerPoint Presentation</vt:lpstr>
      <vt:lpstr>PowerPoint Presentation</vt:lpstr>
      <vt:lpstr>PowerPoint Presentation</vt:lpstr>
      <vt:lpstr>Limited Spectrum</vt:lpstr>
      <vt:lpstr>Costs</vt:lpstr>
      <vt:lpstr>Satellite Broadband Wireless</vt:lpstr>
      <vt:lpstr>PowerPoint Presentation</vt:lpstr>
      <vt:lpstr>Satellite Transmissions</vt:lpstr>
      <vt:lpstr>PowerPoint Presentation</vt:lpstr>
      <vt:lpstr>Satellite Transmissions</vt:lpstr>
      <vt:lpstr>PowerPoint Presentation</vt:lpstr>
      <vt:lpstr>Satellite Transmissions</vt:lpstr>
      <vt:lpstr>Satellite Classification</vt:lpstr>
      <vt:lpstr>Low Earth Orbit (LEO)</vt:lpstr>
      <vt:lpstr>PowerPoint Presentation</vt:lpstr>
      <vt:lpstr>Low Earth Orbit (LEO)</vt:lpstr>
      <vt:lpstr>Medium Earth Orbit (MEO)</vt:lpstr>
      <vt:lpstr>PowerPoint Presentation</vt:lpstr>
      <vt:lpstr>Medium Earth Orbit (MEO)</vt:lpstr>
      <vt:lpstr>Geosynchronous Earth Orbit (GEO)</vt:lpstr>
      <vt:lpstr>PowerPoint Presentation</vt:lpstr>
      <vt:lpstr>PowerPoint Presentation</vt:lpstr>
      <vt:lpstr>Satellite orbits</vt:lpstr>
      <vt:lpstr>Satellite Technology Outlook</vt:lpstr>
      <vt:lpstr>Summary</vt:lpstr>
      <vt:lpstr>Summary</vt:lpstr>
      <vt:lpstr>Summary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2017-11-08T02:56:10Z</dcterms:modified>
</cp:coreProperties>
</file>