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1" r:id="rId1"/>
  </p:sldMasterIdLst>
  <p:notesMasterIdLst>
    <p:notesMasterId r:id="rId25"/>
  </p:notesMasterIdLst>
  <p:sldIdLst>
    <p:sldId id="256" r:id="rId2"/>
    <p:sldId id="279" r:id="rId3"/>
    <p:sldId id="280" r:id="rId4"/>
    <p:sldId id="300" r:id="rId5"/>
    <p:sldId id="304" r:id="rId6"/>
    <p:sldId id="305" r:id="rId7"/>
    <p:sldId id="306" r:id="rId8"/>
    <p:sldId id="307" r:id="rId9"/>
    <p:sldId id="281" r:id="rId10"/>
    <p:sldId id="282" r:id="rId11"/>
    <p:sldId id="285" r:id="rId12"/>
    <p:sldId id="287" r:id="rId13"/>
    <p:sldId id="289" r:id="rId14"/>
    <p:sldId id="291" r:id="rId15"/>
    <p:sldId id="295" r:id="rId16"/>
    <p:sldId id="296" r:id="rId17"/>
    <p:sldId id="302" r:id="rId18"/>
    <p:sldId id="303" r:id="rId19"/>
    <p:sldId id="299" r:id="rId20"/>
    <p:sldId id="309" r:id="rId21"/>
    <p:sldId id="310" r:id="rId22"/>
    <p:sldId id="311" r:id="rId23"/>
    <p:sldId id="308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5" autoAdjust="0"/>
    <p:restoredTop sz="94660"/>
  </p:normalViewPr>
  <p:slideViewPr>
    <p:cSldViewPr snapToGrid="0">
      <p:cViewPr varScale="1">
        <p:scale>
          <a:sx n="91" d="100"/>
          <a:sy n="91" d="100"/>
        </p:scale>
        <p:origin x="98" y="13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4D39C1-A66A-40C7-BCC0-0B3B861FC29D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06F4B6-0419-4BD5-A8E9-6DBD29DD8C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760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6F4B6-0419-4BD5-A8E9-6DBD29DD8C1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18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60421E60-42B1-43E5-A6D2-299DCD4DC742}" type="slidenum">
              <a:rPr lang="en-US" altLang="zh-TW">
                <a:ea typeface="細明體" panose="02020509000000000000" pitchFamily="49" charset="-120"/>
              </a:rPr>
              <a:pPr eaLnBrk="1" hangingPunct="1"/>
              <a:t>2</a:t>
            </a:fld>
            <a:endParaRPr lang="en-US" altLang="zh-TW">
              <a:ea typeface="細明體" panose="02020509000000000000" pitchFamily="49" charset="-12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1700" y="739775"/>
            <a:ext cx="4935538" cy="3702050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zh-TW" smtClean="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8619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TW" smtClean="0">
                <a:latin typeface="Arial" panose="020B0604020202020204" pitchFamily="34" charset="0"/>
                <a:ea typeface="新細明體" panose="02020500000000000000" pitchFamily="18" charset="-120"/>
              </a:rPr>
              <a:t>Morpheus</a:t>
            </a:r>
          </a:p>
          <a:p>
            <a:r>
              <a:rPr lang="en-US" altLang="zh-TW" smtClean="0">
                <a:latin typeface="Arial" panose="020B0604020202020204" pitchFamily="34" charset="0"/>
                <a:ea typeface="新細明體" panose="02020500000000000000" pitchFamily="18" charset="-120"/>
              </a:rPr>
              <a:t>the Greek god of dreams and of sl51p</a:t>
            </a:r>
          </a:p>
          <a:p>
            <a:r>
              <a:rPr lang="en-US" altLang="zh-TW" smtClean="0">
                <a:latin typeface="Arial" panose="020B0604020202020204" pitchFamily="34" charset="0"/>
                <a:ea typeface="新細明體" panose="02020500000000000000" pitchFamily="18" charset="-120"/>
              </a:rPr>
              <a:t>【</a:t>
            </a:r>
            <a:r>
              <a:rPr lang="zh-TW" altLang="en-US" smtClean="0">
                <a:latin typeface="Arial" panose="020B0604020202020204" pitchFamily="34" charset="0"/>
                <a:ea typeface="新細明體" panose="02020500000000000000" pitchFamily="18" charset="-120"/>
              </a:rPr>
              <a:t>希</a:t>
            </a:r>
            <a:r>
              <a:rPr lang="en-US" altLang="zh-TW" smtClean="0">
                <a:latin typeface="Arial" panose="020B0604020202020204" pitchFamily="34" charset="0"/>
                <a:ea typeface="新細明體" panose="02020500000000000000" pitchFamily="18" charset="-120"/>
              </a:rPr>
              <a:t>】【</a:t>
            </a:r>
            <a:r>
              <a:rPr lang="zh-TW" altLang="en-US" smtClean="0">
                <a:latin typeface="Arial" panose="020B0604020202020204" pitchFamily="34" charset="0"/>
                <a:ea typeface="新細明體" panose="02020500000000000000" pitchFamily="18" charset="-120"/>
              </a:rPr>
              <a:t>神話</a:t>
            </a:r>
            <a:r>
              <a:rPr lang="en-US" altLang="zh-TW" smtClean="0">
                <a:latin typeface="Arial" panose="020B0604020202020204" pitchFamily="34" charset="0"/>
                <a:ea typeface="新細明體" panose="02020500000000000000" pitchFamily="18" charset="-120"/>
              </a:rPr>
              <a:t>】</a:t>
            </a:r>
            <a:r>
              <a:rPr lang="zh-TW" altLang="en-US" smtClean="0">
                <a:latin typeface="Arial" panose="020B0604020202020204" pitchFamily="34" charset="0"/>
                <a:ea typeface="新細明體" panose="02020500000000000000" pitchFamily="18" charset="-120"/>
              </a:rPr>
              <a:t>睡夢之神</a:t>
            </a:r>
            <a:endParaRPr lang="en-US" altLang="zh-TW" smtClean="0">
              <a:latin typeface="Arial" panose="020B0604020202020204" pitchFamily="34" charset="0"/>
              <a:ea typeface="新細明體" panose="02020500000000000000" pitchFamily="18" charset="-120"/>
            </a:endParaRPr>
          </a:p>
          <a:p>
            <a:r>
              <a:rPr lang="en-US" altLang="zh-TW" smtClean="0">
                <a:latin typeface="Arial" panose="020B0604020202020204" pitchFamily="34" charset="0"/>
                <a:ea typeface="新細明體" panose="02020500000000000000" pitchFamily="18" charset="-120"/>
              </a:rPr>
              <a:t>Tornado</a:t>
            </a:r>
          </a:p>
          <a:p>
            <a:r>
              <a:rPr lang="en-US" altLang="zh-TW" smtClean="0">
                <a:latin typeface="Arial" panose="020B0604020202020204" pitchFamily="34" charset="0"/>
                <a:ea typeface="新細明體" panose="02020500000000000000" pitchFamily="18" charset="-120"/>
              </a:rPr>
              <a:t>a violent and destructive whirlwind, in the form of a funnel-shaped cloud moving on a long and narrow path</a:t>
            </a:r>
          </a:p>
          <a:p>
            <a:r>
              <a:rPr lang="zh-TW" altLang="en-US" smtClean="0">
                <a:latin typeface="Arial" panose="020B0604020202020204" pitchFamily="34" charset="0"/>
                <a:ea typeface="新細明體" panose="02020500000000000000" pitchFamily="18" charset="-120"/>
              </a:rPr>
              <a:t>龍捲風</a:t>
            </a:r>
          </a:p>
        </p:txBody>
      </p:sp>
      <p:sp>
        <p:nvSpPr>
          <p:cNvPr id="6451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4ADE8359-B45B-4AE0-9650-7D4E2FC3BD6B}" type="slidenum">
              <a:rPr lang="en-US" altLang="zh-TW"/>
              <a:pPr eaLnBrk="1" hangingPunct="1"/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899231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F806F2-0A9B-45EC-BBEB-FE4F4DCD7E29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1000s of nodes.</a:t>
            </a:r>
          </a:p>
          <a:p>
            <a:r>
              <a:rPr lang="en-US" altLang="en-US"/>
              <a:t>Set of nodes may change…</a:t>
            </a:r>
          </a:p>
        </p:txBody>
      </p:sp>
    </p:spTree>
    <p:extLst>
      <p:ext uri="{BB962C8B-B14F-4D97-AF65-F5344CB8AC3E}">
        <p14:creationId xmlns:p14="http://schemas.microsoft.com/office/powerpoint/2010/main" val="28597515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2D7844-7E5F-4FDF-9D1D-525F78BAF0C9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O(N) state means its hard to keep the state up to date.</a:t>
            </a:r>
          </a:p>
        </p:txBody>
      </p:sp>
    </p:spTree>
    <p:extLst>
      <p:ext uri="{BB962C8B-B14F-4D97-AF65-F5344CB8AC3E}">
        <p14:creationId xmlns:p14="http://schemas.microsoft.com/office/powerpoint/2010/main" val="6800502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32F073-B33D-4151-AF89-A4B4C1BE6003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Challenge: can we make it robust? Small state? Actually find stuff in a changing system?</a:t>
            </a:r>
          </a:p>
          <a:p>
            <a:r>
              <a:rPr lang="en-US" altLang="en-US"/>
              <a:t>Consistent rendezvous point, between publisher and client.</a:t>
            </a:r>
          </a:p>
        </p:txBody>
      </p:sp>
    </p:spTree>
    <p:extLst>
      <p:ext uri="{BB962C8B-B14F-4D97-AF65-F5344CB8AC3E}">
        <p14:creationId xmlns:p14="http://schemas.microsoft.com/office/powerpoint/2010/main" val="16875453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6F4B6-0419-4BD5-A8E9-6DBD29DD8C1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327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F62F48-9EB3-44A1-A4A9-AA3FC94C7962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/>
              <a:t>Just need to make progress, and not overshoot.</a:t>
            </a:r>
          </a:p>
          <a:p>
            <a:r>
              <a:rPr lang="en-US" altLang="en-US"/>
              <a:t>Will talk about initialization later. And robustness.</a:t>
            </a:r>
          </a:p>
          <a:p>
            <a:r>
              <a:rPr lang="en-US" altLang="en-US"/>
              <a:t>Now, how about speed?</a:t>
            </a:r>
          </a:p>
        </p:txBody>
      </p:sp>
    </p:spTree>
    <p:extLst>
      <p:ext uri="{BB962C8B-B14F-4D97-AF65-F5344CB8AC3E}">
        <p14:creationId xmlns:p14="http://schemas.microsoft.com/office/powerpoint/2010/main" val="41960569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D9F5B0-5019-46AF-91C6-E0CF0344432F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/>
              <a:t>Small tables, but multi-hop lookup. Table entries: IP address and Chord ID.</a:t>
            </a:r>
          </a:p>
          <a:p>
            <a:r>
              <a:rPr lang="en-US" altLang="en-US"/>
              <a:t>Navigate in ID space, route queries closer to successor. Log(n) tables, log(n) hops.</a:t>
            </a:r>
          </a:p>
          <a:p>
            <a:r>
              <a:rPr lang="en-US" altLang="en-US"/>
              <a:t>Route to a document between </a:t>
            </a:r>
            <a:r>
              <a:rPr lang="en-US" altLang="en-US" sz="2400">
                <a:latin typeface="Helvetica" panose="020B0604020202020204" pitchFamily="34" charset="0"/>
                <a:cs typeface="Times New Roman" panose="02020603050405020304" pitchFamily="18" charset="0"/>
              </a:rPr>
              <a:t>¼</a:t>
            </a:r>
            <a:r>
              <a:rPr lang="en-US" altLang="en-US"/>
              <a:t> and </a:t>
            </a:r>
            <a:r>
              <a:rPr lang="en-US" altLang="en-US" sz="2400">
                <a:latin typeface="Helvetica" panose="020B0604020202020204" pitchFamily="34" charset="0"/>
                <a:cs typeface="Times New Roman" panose="02020603050405020304" pitchFamily="18" charset="0"/>
              </a:rPr>
              <a:t>½</a:t>
            </a:r>
            <a:r>
              <a:rPr lang="en-US" altLang="en-US"/>
              <a:t> …</a:t>
            </a:r>
          </a:p>
        </p:txBody>
      </p:sp>
    </p:spTree>
    <p:extLst>
      <p:ext uri="{BB962C8B-B14F-4D97-AF65-F5344CB8AC3E}">
        <p14:creationId xmlns:p14="http://schemas.microsoft.com/office/powerpoint/2010/main" val="3971106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EE656-F1B5-4DCB-9BFB-0595113D6578}" type="datetime1">
              <a:rPr lang="en-US" smtClean="0"/>
              <a:t>4/8/2015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954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AFF90-C8BC-4925-8F2A-62E434C8053C}" type="datetime1">
              <a:rPr lang="en-US" smtClean="0"/>
              <a:t>4/8/2015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660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CF1C1-93F7-4FEE-9B94-B166D4EA7B71}" type="datetime1">
              <a:rPr lang="en-US" smtClean="0"/>
              <a:t>4/8/2015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894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17649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54530" y="3765449"/>
            <a:ext cx="5449871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254D3-9703-400E-964F-F8C58236153D}" type="datetime1">
              <a:rPr lang="en-US" smtClean="0"/>
              <a:t>4/8/2015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44046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54F4D-1C70-4C43-9F01-6F0615B170EB}" type="datetime1">
              <a:rPr lang="en-US" smtClean="0"/>
              <a:t>4/8/2015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610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3248F-12DC-440C-8DF6-83F53B5E7A10}" type="datetime1">
              <a:rPr lang="en-US" smtClean="0"/>
              <a:t>4/8/2015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2112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6C520-3BA1-4F37-AF71-2ACB57BF72E2}" type="datetime1">
              <a:rPr lang="en-US" smtClean="0"/>
              <a:t>4/8/2015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5342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71726-3343-44DA-A003-46A567496674}" type="datetime1">
              <a:rPr lang="en-US" smtClean="0"/>
              <a:t>4/8/2015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3058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004C-813E-4F05-90CB-958DFABD0CD0}" type="datetime1">
              <a:rPr lang="en-US" smtClean="0"/>
              <a:t>4/8/2015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203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0D335-10E5-4FF1-BBDE-595CA8C49FD0}" type="datetime1">
              <a:rPr lang="en-US" smtClean="0"/>
              <a:t>4/8/2015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7255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90789-7F4A-4D03-B851-C9F75744B50F}" type="datetime1">
              <a:rPr lang="en-US" smtClean="0"/>
              <a:t>4/8/2015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61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4B8F9-291F-4CFC-AB93-F30278FCDD63}" type="datetime1">
              <a:rPr lang="en-US" smtClean="0"/>
              <a:t>4/8/2015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15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916F5-66D0-486E-9BBE-3B07FA2E6B76}" type="datetime1">
              <a:rPr lang="en-US" smtClean="0"/>
              <a:t>4/8/2015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889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3641B-9EBA-4C2D-A53A-B183F2B24C01}" type="datetime1">
              <a:rPr lang="en-US" smtClean="0"/>
              <a:t>4/8/2015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489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646D-B074-408B-8596-EC8E992B08FB}" type="datetime1">
              <a:rPr lang="en-US" smtClean="0"/>
              <a:t>4/8/2015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588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E21C7-B5AE-4B7D-BF24-55C71B5AC74F}" type="datetime1">
              <a:rPr lang="en-US" smtClean="0"/>
              <a:t>4/8/2015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364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693B-2845-4DCD-9C16-4F6791C7F6C8}" type="datetime1">
              <a:rPr lang="en-US" smtClean="0"/>
              <a:t>4/8/2015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182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6902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600201"/>
            <a:ext cx="6711654" cy="4648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24E5511-4303-4C27-97D3-642EFB7395CE}" type="datetime1">
              <a:rPr lang="en-US" smtClean="0"/>
              <a:t>4/8/2015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6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  <p:sldLayoutId id="2147483774" r:id="rId13"/>
    <p:sldLayoutId id="2147483775" r:id="rId14"/>
    <p:sldLayoutId id="2147483776" r:id="rId15"/>
    <p:sldLayoutId id="2147483777" r:id="rId16"/>
    <p:sldLayoutId id="2147483778" r:id="rId1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oleObject" Target="../embeddings/oleObject7.bin"/><Relationship Id="rId3" Type="http://schemas.openxmlformats.org/officeDocument/2006/relationships/image" Target="../media/image6.png"/><Relationship Id="rId7" Type="http://schemas.openxmlformats.org/officeDocument/2006/relationships/oleObject" Target="../embeddings/oleObject2.bin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0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png"/><Relationship Id="rId11" Type="http://schemas.openxmlformats.org/officeDocument/2006/relationships/oleObject" Target="../embeddings/oleObject5.bin"/><Relationship Id="rId5" Type="http://schemas.openxmlformats.org/officeDocument/2006/relationships/image" Target="../media/image4.png"/><Relationship Id="rId15" Type="http://schemas.openxmlformats.org/officeDocument/2006/relationships/oleObject" Target="../embeddings/oleObject9.bin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3.bin"/><Relationship Id="rId1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#02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Peer to Peer</a:t>
            </a:r>
            <a:br>
              <a:rPr lang="en-US" dirty="0" smtClean="0"/>
            </a:br>
            <a:r>
              <a:rPr lang="en-US" dirty="0" smtClean="0"/>
              <a:t>Networking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7157096" cy="861420"/>
          </a:xfrm>
        </p:spPr>
        <p:txBody>
          <a:bodyPr/>
          <a:lstStyle/>
          <a:p>
            <a:r>
              <a:rPr lang="en-US" dirty="0" smtClean="0"/>
              <a:t>Client/Server Computing and Web Technologies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77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 smtClean="0"/>
              <a:t>Gnutella Protocol</a:t>
            </a:r>
            <a:endParaRPr lang="en-US" altLang="zh-TW" smtClean="0"/>
          </a:p>
        </p:txBody>
      </p:sp>
      <p:sp>
        <p:nvSpPr>
          <p:cNvPr id="206851" name="Text Box 3"/>
          <p:cNvSpPr txBox="1">
            <a:spLocks noChangeArrowheads="1"/>
          </p:cNvSpPr>
          <p:nvPr/>
        </p:nvSpPr>
        <p:spPr bwMode="auto">
          <a:xfrm>
            <a:off x="539750" y="1484313"/>
            <a:ext cx="38877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spcBef>
                <a:spcPct val="50000"/>
              </a:spcBef>
            </a:pPr>
            <a:r>
              <a:rPr kumimoji="0" lang="en-GB" altLang="zh-TW"/>
              <a:t>Scenario: Joining Gnutella Network</a:t>
            </a:r>
            <a:endParaRPr kumimoji="0" lang="en-US" altLang="zh-TW"/>
          </a:p>
        </p:txBody>
      </p:sp>
      <p:sp>
        <p:nvSpPr>
          <p:cNvPr id="46084" name="Oval 4"/>
          <p:cNvSpPr>
            <a:spLocks noChangeArrowheads="1"/>
          </p:cNvSpPr>
          <p:nvPr/>
        </p:nvSpPr>
        <p:spPr bwMode="auto">
          <a:xfrm>
            <a:off x="5435600" y="3933825"/>
            <a:ext cx="431800" cy="431800"/>
          </a:xfrm>
          <a:prstGeom prst="ellipse">
            <a:avLst/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kumimoji="0" lang="en-GB" altLang="zh-TW"/>
              <a:t>A</a:t>
            </a:r>
            <a:endParaRPr kumimoji="0" lang="en-US" altLang="zh-TW"/>
          </a:p>
        </p:txBody>
      </p:sp>
      <p:sp>
        <p:nvSpPr>
          <p:cNvPr id="46085" name="Oval 5"/>
          <p:cNvSpPr>
            <a:spLocks noChangeArrowheads="1"/>
          </p:cNvSpPr>
          <p:nvPr/>
        </p:nvSpPr>
        <p:spPr bwMode="auto">
          <a:xfrm>
            <a:off x="6515100" y="3357563"/>
            <a:ext cx="431800" cy="431800"/>
          </a:xfrm>
          <a:prstGeom prst="ellipse">
            <a:avLst/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46086" name="Oval 6"/>
          <p:cNvSpPr>
            <a:spLocks noChangeArrowheads="1"/>
          </p:cNvSpPr>
          <p:nvPr/>
        </p:nvSpPr>
        <p:spPr bwMode="auto">
          <a:xfrm>
            <a:off x="7524750" y="2852738"/>
            <a:ext cx="431800" cy="431800"/>
          </a:xfrm>
          <a:prstGeom prst="ellipse">
            <a:avLst/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06855" name="Oval 7"/>
          <p:cNvSpPr>
            <a:spLocks noChangeArrowheads="1"/>
          </p:cNvSpPr>
          <p:nvPr/>
        </p:nvSpPr>
        <p:spPr bwMode="auto">
          <a:xfrm>
            <a:off x="7451725" y="3429000"/>
            <a:ext cx="431800" cy="431800"/>
          </a:xfrm>
          <a:prstGeom prst="ellipse">
            <a:avLst/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46088" name="Oval 8"/>
          <p:cNvSpPr>
            <a:spLocks noChangeArrowheads="1"/>
          </p:cNvSpPr>
          <p:nvPr/>
        </p:nvSpPr>
        <p:spPr bwMode="auto">
          <a:xfrm>
            <a:off x="6011863" y="4652963"/>
            <a:ext cx="431800" cy="431800"/>
          </a:xfrm>
          <a:prstGeom prst="ellipse">
            <a:avLst/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06857" name="Oval 9"/>
          <p:cNvSpPr>
            <a:spLocks noChangeArrowheads="1"/>
          </p:cNvSpPr>
          <p:nvPr/>
        </p:nvSpPr>
        <p:spPr bwMode="auto">
          <a:xfrm>
            <a:off x="8101013" y="4724400"/>
            <a:ext cx="431800" cy="431800"/>
          </a:xfrm>
          <a:prstGeom prst="ellipse">
            <a:avLst/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46090" name="Oval 10"/>
          <p:cNvSpPr>
            <a:spLocks noChangeArrowheads="1"/>
          </p:cNvSpPr>
          <p:nvPr/>
        </p:nvSpPr>
        <p:spPr bwMode="auto">
          <a:xfrm>
            <a:off x="6948488" y="4941888"/>
            <a:ext cx="431800" cy="431800"/>
          </a:xfrm>
          <a:prstGeom prst="ellipse">
            <a:avLst/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46091" name="Oval 11"/>
          <p:cNvSpPr>
            <a:spLocks noChangeArrowheads="1"/>
          </p:cNvSpPr>
          <p:nvPr/>
        </p:nvSpPr>
        <p:spPr bwMode="auto">
          <a:xfrm>
            <a:off x="7596188" y="5518150"/>
            <a:ext cx="431800" cy="431800"/>
          </a:xfrm>
          <a:prstGeom prst="ellipse">
            <a:avLst/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cxnSp>
        <p:nvCxnSpPr>
          <p:cNvPr id="46092" name="AutoShape 12"/>
          <p:cNvCxnSpPr>
            <a:cxnSpLocks noChangeShapeType="1"/>
            <a:stCxn id="46084" idx="7"/>
            <a:endCxn id="46085" idx="3"/>
          </p:cNvCxnSpPr>
          <p:nvPr/>
        </p:nvCxnSpPr>
        <p:spPr bwMode="auto">
          <a:xfrm flipV="1">
            <a:off x="5803900" y="3725863"/>
            <a:ext cx="774700" cy="271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093" name="AutoShape 13"/>
          <p:cNvCxnSpPr>
            <a:cxnSpLocks noChangeShapeType="1"/>
            <a:stCxn id="46084" idx="5"/>
            <a:endCxn id="46088" idx="1"/>
          </p:cNvCxnSpPr>
          <p:nvPr/>
        </p:nvCxnSpPr>
        <p:spPr bwMode="auto">
          <a:xfrm>
            <a:off x="5803900" y="4302125"/>
            <a:ext cx="271463" cy="414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094" name="AutoShape 14"/>
          <p:cNvCxnSpPr>
            <a:cxnSpLocks noChangeShapeType="1"/>
            <a:stCxn id="46085" idx="7"/>
            <a:endCxn id="46086" idx="2"/>
          </p:cNvCxnSpPr>
          <p:nvPr/>
        </p:nvCxnSpPr>
        <p:spPr bwMode="auto">
          <a:xfrm flipV="1">
            <a:off x="6883400" y="3068638"/>
            <a:ext cx="641350" cy="352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095" name="AutoShape 15"/>
          <p:cNvCxnSpPr>
            <a:cxnSpLocks noChangeShapeType="1"/>
            <a:stCxn id="46085" idx="6"/>
            <a:endCxn id="206855" idx="2"/>
          </p:cNvCxnSpPr>
          <p:nvPr/>
        </p:nvCxnSpPr>
        <p:spPr bwMode="auto">
          <a:xfrm>
            <a:off x="6946900" y="3573463"/>
            <a:ext cx="504825" cy="71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096" name="AutoShape 16"/>
          <p:cNvCxnSpPr>
            <a:cxnSpLocks noChangeShapeType="1"/>
            <a:stCxn id="46088" idx="6"/>
            <a:endCxn id="46090" idx="2"/>
          </p:cNvCxnSpPr>
          <p:nvPr/>
        </p:nvCxnSpPr>
        <p:spPr bwMode="auto">
          <a:xfrm>
            <a:off x="6443663" y="4868863"/>
            <a:ext cx="504825" cy="288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097" name="AutoShape 17"/>
          <p:cNvCxnSpPr>
            <a:cxnSpLocks noChangeShapeType="1"/>
            <a:stCxn id="46090" idx="6"/>
            <a:endCxn id="206857" idx="2"/>
          </p:cNvCxnSpPr>
          <p:nvPr/>
        </p:nvCxnSpPr>
        <p:spPr bwMode="auto">
          <a:xfrm flipV="1">
            <a:off x="7380288" y="4940300"/>
            <a:ext cx="720725" cy="2174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098" name="AutoShape 18"/>
          <p:cNvCxnSpPr>
            <a:cxnSpLocks noChangeShapeType="1"/>
            <a:stCxn id="46090" idx="5"/>
            <a:endCxn id="46091" idx="1"/>
          </p:cNvCxnSpPr>
          <p:nvPr/>
        </p:nvCxnSpPr>
        <p:spPr bwMode="auto">
          <a:xfrm>
            <a:off x="7316788" y="5310188"/>
            <a:ext cx="342900" cy="271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099" name="AutoShape 19"/>
          <p:cNvCxnSpPr>
            <a:cxnSpLocks noChangeShapeType="1"/>
            <a:stCxn id="46101" idx="6"/>
            <a:endCxn id="46091" idx="2"/>
          </p:cNvCxnSpPr>
          <p:nvPr/>
        </p:nvCxnSpPr>
        <p:spPr bwMode="auto">
          <a:xfrm flipV="1">
            <a:off x="6948488" y="5734050"/>
            <a:ext cx="647700" cy="71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100" name="AutoShape 20"/>
          <p:cNvCxnSpPr>
            <a:cxnSpLocks noChangeShapeType="1"/>
            <a:stCxn id="46088" idx="4"/>
            <a:endCxn id="46101" idx="2"/>
          </p:cNvCxnSpPr>
          <p:nvPr/>
        </p:nvCxnSpPr>
        <p:spPr bwMode="auto">
          <a:xfrm>
            <a:off x="6227763" y="5084763"/>
            <a:ext cx="288925" cy="720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6101" name="Oval 21"/>
          <p:cNvSpPr>
            <a:spLocks noChangeArrowheads="1"/>
          </p:cNvSpPr>
          <p:nvPr/>
        </p:nvSpPr>
        <p:spPr bwMode="auto">
          <a:xfrm>
            <a:off x="6516688" y="5589588"/>
            <a:ext cx="431800" cy="431800"/>
          </a:xfrm>
          <a:prstGeom prst="ellipse">
            <a:avLst/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46102" name="Text Box 22"/>
          <p:cNvSpPr txBox="1">
            <a:spLocks noChangeArrowheads="1"/>
          </p:cNvSpPr>
          <p:nvPr/>
        </p:nvSpPr>
        <p:spPr bwMode="auto">
          <a:xfrm>
            <a:off x="4932363" y="1989138"/>
            <a:ext cx="20875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spcBef>
                <a:spcPct val="50000"/>
              </a:spcBef>
            </a:pPr>
            <a:r>
              <a:rPr kumimoji="0" lang="en-GB" altLang="zh-TW"/>
              <a:t>Gnutella Network</a:t>
            </a:r>
            <a:endParaRPr kumimoji="0" lang="en-US" altLang="zh-TW"/>
          </a:p>
        </p:txBody>
      </p:sp>
      <p:sp>
        <p:nvSpPr>
          <p:cNvPr id="206871" name="Rectangle 23"/>
          <p:cNvSpPr>
            <a:spLocks noGrp="1" noChangeArrowheads="1"/>
          </p:cNvSpPr>
          <p:nvPr>
            <p:ph type="body" idx="1"/>
          </p:nvPr>
        </p:nvSpPr>
        <p:spPr>
          <a:xfrm>
            <a:off x="670720" y="1989138"/>
            <a:ext cx="3827462" cy="3816350"/>
          </a:xfrm>
          <a:noFill/>
        </p:spPr>
        <p:txBody>
          <a:bodyPr/>
          <a:lstStyle/>
          <a:p>
            <a:r>
              <a:rPr lang="en-GB" altLang="zh-TW" sz="1800" dirty="0" smtClean="0"/>
              <a:t>The new node connects to a well known ‘Anchor’ node or ‘Bootstrap’ node.</a:t>
            </a:r>
          </a:p>
          <a:p>
            <a:r>
              <a:rPr lang="en-GB" altLang="zh-TW" sz="1800" dirty="0" smtClean="0"/>
              <a:t>Then sends a PING message to discover other nodes.</a:t>
            </a:r>
          </a:p>
          <a:p>
            <a:r>
              <a:rPr lang="en-GB" altLang="zh-TW" sz="1800" dirty="0" smtClean="0"/>
              <a:t>PONG messages are sent in reply from hosts offering new connections with the new node.</a:t>
            </a:r>
          </a:p>
          <a:p>
            <a:r>
              <a:rPr lang="en-GB" altLang="zh-TW" sz="1800" dirty="0" smtClean="0"/>
              <a:t>Direct connections are then made to the newly discovered nodes.</a:t>
            </a:r>
            <a:endParaRPr lang="en-US" altLang="zh-TW" sz="1800" dirty="0" smtClean="0"/>
          </a:p>
        </p:txBody>
      </p:sp>
      <p:sp>
        <p:nvSpPr>
          <p:cNvPr id="206872" name="Oval 24"/>
          <p:cNvSpPr>
            <a:spLocks noChangeArrowheads="1"/>
          </p:cNvSpPr>
          <p:nvPr/>
        </p:nvSpPr>
        <p:spPr bwMode="auto">
          <a:xfrm>
            <a:off x="5003800" y="2781300"/>
            <a:ext cx="431800" cy="431800"/>
          </a:xfrm>
          <a:prstGeom prst="ellipse">
            <a:avLst/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kumimoji="0" lang="en-GB" altLang="zh-TW"/>
              <a:t>New</a:t>
            </a:r>
            <a:endParaRPr kumimoji="0" lang="en-US" altLang="zh-TW"/>
          </a:p>
        </p:txBody>
      </p:sp>
      <p:cxnSp>
        <p:nvCxnSpPr>
          <p:cNvPr id="206873" name="AutoShape 25"/>
          <p:cNvCxnSpPr>
            <a:cxnSpLocks noChangeShapeType="1"/>
            <a:stCxn id="206872" idx="4"/>
            <a:endCxn id="46084" idx="1"/>
          </p:cNvCxnSpPr>
          <p:nvPr/>
        </p:nvCxnSpPr>
        <p:spPr bwMode="auto">
          <a:xfrm>
            <a:off x="5219700" y="3213100"/>
            <a:ext cx="279400" cy="784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6874" name="Rectangle 26"/>
          <p:cNvSpPr>
            <a:spLocks noChangeArrowheads="1"/>
          </p:cNvSpPr>
          <p:nvPr/>
        </p:nvSpPr>
        <p:spPr bwMode="auto">
          <a:xfrm>
            <a:off x="5076825" y="2997200"/>
            <a:ext cx="576263" cy="215900"/>
          </a:xfrm>
          <a:prstGeom prst="rect">
            <a:avLst/>
          </a:prstGeom>
          <a:solidFill>
            <a:srgbClr val="99CC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kumimoji="0" lang="en-GB" altLang="zh-TW" sz="1400"/>
              <a:t>PING</a:t>
            </a:r>
            <a:endParaRPr kumimoji="0" lang="en-US" altLang="zh-TW" sz="1400"/>
          </a:p>
        </p:txBody>
      </p:sp>
      <p:sp>
        <p:nvSpPr>
          <p:cNvPr id="206875" name="Rectangle 27"/>
          <p:cNvSpPr>
            <a:spLocks noChangeArrowheads="1"/>
          </p:cNvSpPr>
          <p:nvPr/>
        </p:nvSpPr>
        <p:spPr bwMode="auto">
          <a:xfrm>
            <a:off x="5435600" y="3860800"/>
            <a:ext cx="576263" cy="215900"/>
          </a:xfrm>
          <a:prstGeom prst="rect">
            <a:avLst/>
          </a:prstGeom>
          <a:solidFill>
            <a:srgbClr val="99CC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kumimoji="0" lang="en-GB" altLang="zh-TW" sz="1400"/>
              <a:t>PING</a:t>
            </a:r>
            <a:endParaRPr kumimoji="0" lang="en-US" altLang="zh-TW" sz="1400"/>
          </a:p>
        </p:txBody>
      </p:sp>
      <p:sp>
        <p:nvSpPr>
          <p:cNvPr id="206876" name="Rectangle 28"/>
          <p:cNvSpPr>
            <a:spLocks noChangeArrowheads="1"/>
          </p:cNvSpPr>
          <p:nvPr/>
        </p:nvSpPr>
        <p:spPr bwMode="auto">
          <a:xfrm>
            <a:off x="5435600" y="3860800"/>
            <a:ext cx="576263" cy="215900"/>
          </a:xfrm>
          <a:prstGeom prst="rect">
            <a:avLst/>
          </a:prstGeom>
          <a:solidFill>
            <a:srgbClr val="99CC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kumimoji="0" lang="en-GB" altLang="zh-TW" sz="1400"/>
              <a:t>PING</a:t>
            </a:r>
            <a:endParaRPr kumimoji="0" lang="en-US" altLang="zh-TW" sz="1400"/>
          </a:p>
        </p:txBody>
      </p:sp>
      <p:sp>
        <p:nvSpPr>
          <p:cNvPr id="206877" name="Rectangle 29"/>
          <p:cNvSpPr>
            <a:spLocks noChangeArrowheads="1"/>
          </p:cNvSpPr>
          <p:nvPr/>
        </p:nvSpPr>
        <p:spPr bwMode="auto">
          <a:xfrm>
            <a:off x="6372225" y="3500438"/>
            <a:ext cx="576263" cy="215900"/>
          </a:xfrm>
          <a:prstGeom prst="rect">
            <a:avLst/>
          </a:prstGeom>
          <a:solidFill>
            <a:srgbClr val="99CC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kumimoji="0" lang="en-GB" altLang="zh-TW" sz="1400"/>
              <a:t>PING</a:t>
            </a:r>
            <a:endParaRPr kumimoji="0" lang="en-US" altLang="zh-TW" sz="1400"/>
          </a:p>
        </p:txBody>
      </p:sp>
      <p:sp>
        <p:nvSpPr>
          <p:cNvPr id="206878" name="Rectangle 30"/>
          <p:cNvSpPr>
            <a:spLocks noChangeArrowheads="1"/>
          </p:cNvSpPr>
          <p:nvPr/>
        </p:nvSpPr>
        <p:spPr bwMode="auto">
          <a:xfrm>
            <a:off x="6372225" y="3500438"/>
            <a:ext cx="576263" cy="215900"/>
          </a:xfrm>
          <a:prstGeom prst="rect">
            <a:avLst/>
          </a:prstGeom>
          <a:solidFill>
            <a:srgbClr val="99CC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kumimoji="0" lang="en-GB" altLang="zh-TW" sz="1400"/>
              <a:t>PING</a:t>
            </a:r>
            <a:endParaRPr kumimoji="0" lang="en-US" altLang="zh-TW" sz="1400"/>
          </a:p>
        </p:txBody>
      </p:sp>
      <p:sp>
        <p:nvSpPr>
          <p:cNvPr id="206879" name="Rectangle 31"/>
          <p:cNvSpPr>
            <a:spLocks noChangeArrowheads="1"/>
          </p:cNvSpPr>
          <p:nvPr/>
        </p:nvSpPr>
        <p:spPr bwMode="auto">
          <a:xfrm>
            <a:off x="5940425" y="4581525"/>
            <a:ext cx="576263" cy="215900"/>
          </a:xfrm>
          <a:prstGeom prst="rect">
            <a:avLst/>
          </a:prstGeom>
          <a:solidFill>
            <a:srgbClr val="99CC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kumimoji="0" lang="en-GB" altLang="zh-TW" sz="1400"/>
              <a:t>PING</a:t>
            </a:r>
            <a:endParaRPr kumimoji="0" lang="en-US" altLang="zh-TW" sz="1400"/>
          </a:p>
        </p:txBody>
      </p:sp>
      <p:sp>
        <p:nvSpPr>
          <p:cNvPr id="206880" name="Rectangle 32"/>
          <p:cNvSpPr>
            <a:spLocks noChangeArrowheads="1"/>
          </p:cNvSpPr>
          <p:nvPr/>
        </p:nvSpPr>
        <p:spPr bwMode="auto">
          <a:xfrm>
            <a:off x="5940425" y="4581525"/>
            <a:ext cx="576263" cy="215900"/>
          </a:xfrm>
          <a:prstGeom prst="rect">
            <a:avLst/>
          </a:prstGeom>
          <a:solidFill>
            <a:srgbClr val="99CC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kumimoji="0" lang="en-GB" altLang="zh-TW" sz="1400"/>
              <a:t>PING</a:t>
            </a:r>
            <a:endParaRPr kumimoji="0" lang="en-US" altLang="zh-TW" sz="1400"/>
          </a:p>
        </p:txBody>
      </p:sp>
      <p:sp>
        <p:nvSpPr>
          <p:cNvPr id="206881" name="Rectangle 33"/>
          <p:cNvSpPr>
            <a:spLocks noChangeArrowheads="1"/>
          </p:cNvSpPr>
          <p:nvPr/>
        </p:nvSpPr>
        <p:spPr bwMode="auto">
          <a:xfrm>
            <a:off x="6804025" y="5013325"/>
            <a:ext cx="576263" cy="215900"/>
          </a:xfrm>
          <a:prstGeom prst="rect">
            <a:avLst/>
          </a:prstGeom>
          <a:solidFill>
            <a:srgbClr val="99CC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kumimoji="0" lang="en-GB" altLang="zh-TW" sz="1400"/>
              <a:t>PING</a:t>
            </a:r>
            <a:endParaRPr kumimoji="0" lang="en-US" altLang="zh-TW" sz="1400"/>
          </a:p>
        </p:txBody>
      </p:sp>
      <p:sp>
        <p:nvSpPr>
          <p:cNvPr id="206882" name="Rectangle 34"/>
          <p:cNvSpPr>
            <a:spLocks noChangeArrowheads="1"/>
          </p:cNvSpPr>
          <p:nvPr/>
        </p:nvSpPr>
        <p:spPr bwMode="auto">
          <a:xfrm>
            <a:off x="6804025" y="5013325"/>
            <a:ext cx="576263" cy="215900"/>
          </a:xfrm>
          <a:prstGeom prst="rect">
            <a:avLst/>
          </a:prstGeom>
          <a:solidFill>
            <a:srgbClr val="99CC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kumimoji="0" lang="en-GB" altLang="zh-TW" sz="1400"/>
              <a:t>PING</a:t>
            </a:r>
            <a:endParaRPr kumimoji="0" lang="en-US" altLang="zh-TW" sz="1400"/>
          </a:p>
        </p:txBody>
      </p:sp>
      <p:sp>
        <p:nvSpPr>
          <p:cNvPr id="206883" name="Rectangle 35"/>
          <p:cNvSpPr>
            <a:spLocks noChangeArrowheads="1"/>
          </p:cNvSpPr>
          <p:nvPr/>
        </p:nvSpPr>
        <p:spPr bwMode="auto">
          <a:xfrm>
            <a:off x="6443663" y="5661025"/>
            <a:ext cx="576262" cy="215900"/>
          </a:xfrm>
          <a:prstGeom prst="rect">
            <a:avLst/>
          </a:prstGeom>
          <a:solidFill>
            <a:srgbClr val="99CC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kumimoji="0" lang="en-GB" altLang="zh-TW" sz="1400"/>
              <a:t>PING</a:t>
            </a:r>
            <a:endParaRPr kumimoji="0" lang="en-US" altLang="zh-TW" sz="1400"/>
          </a:p>
        </p:txBody>
      </p:sp>
      <p:sp>
        <p:nvSpPr>
          <p:cNvPr id="206884" name="Rectangle 36"/>
          <p:cNvSpPr>
            <a:spLocks noChangeArrowheads="1"/>
          </p:cNvSpPr>
          <p:nvPr/>
        </p:nvSpPr>
        <p:spPr bwMode="auto">
          <a:xfrm>
            <a:off x="7235825" y="3644900"/>
            <a:ext cx="576263" cy="2159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kumimoji="0" lang="en-GB" altLang="zh-TW" sz="1400"/>
              <a:t>PONG</a:t>
            </a:r>
            <a:endParaRPr kumimoji="0" lang="en-US" altLang="zh-TW" sz="1400"/>
          </a:p>
        </p:txBody>
      </p:sp>
      <p:sp>
        <p:nvSpPr>
          <p:cNvPr id="206885" name="Rectangle 37"/>
          <p:cNvSpPr>
            <a:spLocks noChangeArrowheads="1"/>
          </p:cNvSpPr>
          <p:nvPr/>
        </p:nvSpPr>
        <p:spPr bwMode="auto">
          <a:xfrm>
            <a:off x="8027988" y="4797425"/>
            <a:ext cx="576262" cy="2159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kumimoji="0" lang="en-GB" altLang="zh-TW" sz="1400"/>
              <a:t>PONG</a:t>
            </a:r>
            <a:endParaRPr kumimoji="0" lang="en-US" altLang="zh-TW" sz="1400"/>
          </a:p>
        </p:txBody>
      </p:sp>
      <p:cxnSp>
        <p:nvCxnSpPr>
          <p:cNvPr id="206886" name="AutoShape 38"/>
          <p:cNvCxnSpPr>
            <a:cxnSpLocks noChangeShapeType="1"/>
            <a:stCxn id="206872" idx="5"/>
            <a:endCxn id="206857" idx="1"/>
          </p:cNvCxnSpPr>
          <p:nvPr/>
        </p:nvCxnSpPr>
        <p:spPr bwMode="auto">
          <a:xfrm>
            <a:off x="5372100" y="3149600"/>
            <a:ext cx="2792413" cy="1638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6887" name="AutoShape 39"/>
          <p:cNvCxnSpPr>
            <a:cxnSpLocks noChangeShapeType="1"/>
            <a:stCxn id="206872" idx="6"/>
            <a:endCxn id="206855" idx="1"/>
          </p:cNvCxnSpPr>
          <p:nvPr/>
        </p:nvCxnSpPr>
        <p:spPr bwMode="auto">
          <a:xfrm>
            <a:off x="5435600" y="2997200"/>
            <a:ext cx="2079625" cy="495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10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333135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68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68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68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68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79366E-7 L 0.03142 0.11543 " pathEditMode="relative" ptsTypes="AA">
                                      <p:cBhvr>
                                        <p:cTn id="31" dur="2000" fill="hold"/>
                                        <p:tgtEl>
                                          <p:spTgt spid="2068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81 -2.10502E-6 L 0.071 -0.0576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2068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0" y="-2892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81 -2.10502E-6 L 0.0552 0.0997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2068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1" y="49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1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E-6 -0.00509 L 0.11806 -0.09415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2068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03" y="-4464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E-6 -0.00509 L 0.12605 0.04233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2068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02" y="2359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0.00532 L 0.03941 0.14689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2068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2" y="7610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0.00532 L 0.08663 0.06292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2068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23" y="3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9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03632E-6 L 0.11823 -0.04719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068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03" y="-2359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81 -1.03632E-6 L 0.0632 0.06824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2068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2" y="3400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563 -0.01041 L 0.0868 -0.02614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2068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22" y="-7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2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068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2068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4CA17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2068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2068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8" dur="500" fill="hold"/>
                                        <p:tgtEl>
                                          <p:spTgt spid="2068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4CA17"/>
                                      </p:to>
                                    </p:animClr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2068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2068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C -0.04236 -0.02313 -0.08455 -0.04603 -0.11771 -0.0377 C -0.15087 -0.02937 -0.17587 0.06477 -0.19878 0.0502 C -0.2217 0.03563 -0.23854 -0.04487 -0.25538 -0.12537 " pathEditMode="relative" ptsTypes="aaaA">
                                      <p:cBhvr>
                                        <p:cTn id="119" dur="5000" fill="hold"/>
                                        <p:tgtEl>
                                          <p:spTgt spid="2068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C -0.04028 0.02452 -0.08038 0.04904 -0.11771 0.04858 C -0.15503 0.04812 -0.19497 0.02475 -0.22361 -0.00301 C -0.25226 -0.03076 -0.27153 -0.0724 -0.28941 -0.11751 C -0.30729 -0.16262 -0.31892 -0.2186 -0.33056 -0.27434 " pathEditMode="relative" rAng="0" ptsTypes="aaaaA">
                                      <p:cBhvr>
                                        <p:cTn id="121" dur="5000" fill="hold"/>
                                        <p:tgtEl>
                                          <p:spTgt spid="2068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23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2068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206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206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72" grpId="0" animBg="1"/>
      <p:bldP spid="206874" grpId="0" animBg="1"/>
      <p:bldP spid="206874" grpId="1" animBg="1"/>
      <p:bldP spid="206874" grpId="2" animBg="1"/>
      <p:bldP spid="206875" grpId="0" animBg="1"/>
      <p:bldP spid="206875" grpId="1" animBg="1"/>
      <p:bldP spid="206875" grpId="2" animBg="1"/>
      <p:bldP spid="206876" grpId="0" animBg="1"/>
      <p:bldP spid="206876" grpId="1" animBg="1"/>
      <p:bldP spid="206876" grpId="2" animBg="1"/>
      <p:bldP spid="206877" grpId="0" animBg="1"/>
      <p:bldP spid="206877" grpId="1" animBg="1"/>
      <p:bldP spid="206877" grpId="2" animBg="1"/>
      <p:bldP spid="206878" grpId="0" animBg="1"/>
      <p:bldP spid="206878" grpId="1" animBg="1"/>
      <p:bldP spid="206878" grpId="2" animBg="1"/>
      <p:bldP spid="206879" grpId="0" animBg="1"/>
      <p:bldP spid="206879" grpId="1" animBg="1"/>
      <p:bldP spid="206880" grpId="0" animBg="1"/>
      <p:bldP spid="206880" grpId="1" animBg="1"/>
      <p:bldP spid="206881" grpId="0" animBg="1"/>
      <p:bldP spid="206881" grpId="1" animBg="1"/>
      <p:bldP spid="206881" grpId="2" animBg="1"/>
      <p:bldP spid="206882" grpId="0" animBg="1"/>
      <p:bldP spid="206882" grpId="1" animBg="1"/>
      <p:bldP spid="206882" grpId="2" animBg="1"/>
      <p:bldP spid="206883" grpId="0" animBg="1"/>
      <p:bldP spid="206883" grpId="1" animBg="1"/>
      <p:bldP spid="206883" grpId="2" animBg="1"/>
      <p:bldP spid="206884" grpId="0" animBg="1"/>
      <p:bldP spid="206884" grpId="1" animBg="1"/>
      <p:bldP spid="206884" grpId="2" animBg="1"/>
      <p:bldP spid="206885" grpId="0" animBg="1"/>
      <p:bldP spid="206885" grpId="1" animBg="1"/>
      <p:bldP spid="206885" grpId="2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Topology of a Gnutella Network</a:t>
            </a:r>
          </a:p>
        </p:txBody>
      </p:sp>
      <p:pic>
        <p:nvPicPr>
          <p:cNvPr id="47109" name="Picture 5" descr="Figure 5: Topology of a Gnutella Netwo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00" y="1941411"/>
            <a:ext cx="6941127" cy="4415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21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3" name="Line 2"/>
          <p:cNvSpPr>
            <a:spLocks noChangeShapeType="1"/>
          </p:cNvSpPr>
          <p:nvPr/>
        </p:nvSpPr>
        <p:spPr bwMode="auto">
          <a:xfrm flipH="1">
            <a:off x="1884218" y="3352800"/>
            <a:ext cx="76200" cy="4641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Line 3"/>
          <p:cNvSpPr>
            <a:spLocks noChangeShapeType="1"/>
          </p:cNvSpPr>
          <p:nvPr/>
        </p:nvSpPr>
        <p:spPr bwMode="auto">
          <a:xfrm flipV="1">
            <a:off x="2112818" y="2362200"/>
            <a:ext cx="1828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Line 4"/>
          <p:cNvSpPr>
            <a:spLocks noChangeShapeType="1"/>
          </p:cNvSpPr>
          <p:nvPr/>
        </p:nvSpPr>
        <p:spPr bwMode="auto">
          <a:xfrm flipH="1">
            <a:off x="3941618" y="2667000"/>
            <a:ext cx="152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5"/>
          <p:cNvSpPr>
            <a:spLocks noChangeShapeType="1"/>
          </p:cNvSpPr>
          <p:nvPr/>
        </p:nvSpPr>
        <p:spPr bwMode="auto">
          <a:xfrm>
            <a:off x="1960418" y="4343400"/>
            <a:ext cx="304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6"/>
          <p:cNvSpPr>
            <a:spLocks noChangeShapeType="1"/>
          </p:cNvSpPr>
          <p:nvPr/>
        </p:nvSpPr>
        <p:spPr bwMode="auto">
          <a:xfrm flipH="1">
            <a:off x="2570018" y="4267200"/>
            <a:ext cx="1219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Line 7"/>
          <p:cNvSpPr>
            <a:spLocks noChangeShapeType="1"/>
          </p:cNvSpPr>
          <p:nvPr/>
        </p:nvSpPr>
        <p:spPr bwMode="auto">
          <a:xfrm>
            <a:off x="4322618" y="2362200"/>
            <a:ext cx="914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Line 8"/>
          <p:cNvSpPr>
            <a:spLocks noChangeShapeType="1"/>
          </p:cNvSpPr>
          <p:nvPr/>
        </p:nvSpPr>
        <p:spPr bwMode="auto">
          <a:xfrm flipV="1">
            <a:off x="4094018" y="3276600"/>
            <a:ext cx="1066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9"/>
          <p:cNvSpPr>
            <a:spLocks noChangeShapeType="1"/>
          </p:cNvSpPr>
          <p:nvPr/>
        </p:nvSpPr>
        <p:spPr bwMode="auto">
          <a:xfrm flipH="1">
            <a:off x="5008418" y="3505200"/>
            <a:ext cx="304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Line 10"/>
          <p:cNvSpPr>
            <a:spLocks noChangeShapeType="1"/>
          </p:cNvSpPr>
          <p:nvPr/>
        </p:nvSpPr>
        <p:spPr bwMode="auto">
          <a:xfrm flipV="1">
            <a:off x="2722418" y="5029200"/>
            <a:ext cx="2057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Line 11"/>
          <p:cNvSpPr>
            <a:spLocks noChangeShapeType="1"/>
          </p:cNvSpPr>
          <p:nvPr/>
        </p:nvSpPr>
        <p:spPr bwMode="auto">
          <a:xfrm>
            <a:off x="4094018" y="4191000"/>
            <a:ext cx="762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3" name="Line 12"/>
          <p:cNvSpPr>
            <a:spLocks noChangeShapeType="1"/>
          </p:cNvSpPr>
          <p:nvPr/>
        </p:nvSpPr>
        <p:spPr bwMode="auto">
          <a:xfrm>
            <a:off x="4322618" y="2286000"/>
            <a:ext cx="2133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4" name="Line 13"/>
          <p:cNvSpPr>
            <a:spLocks noChangeShapeType="1"/>
          </p:cNvSpPr>
          <p:nvPr/>
        </p:nvSpPr>
        <p:spPr bwMode="auto">
          <a:xfrm>
            <a:off x="6684818" y="2819400"/>
            <a:ext cx="5334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5" name="Line 14"/>
          <p:cNvSpPr>
            <a:spLocks noChangeShapeType="1"/>
          </p:cNvSpPr>
          <p:nvPr/>
        </p:nvSpPr>
        <p:spPr bwMode="auto">
          <a:xfrm>
            <a:off x="5541818" y="3429000"/>
            <a:ext cx="1524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6" name="Line 15"/>
          <p:cNvSpPr>
            <a:spLocks noChangeShapeType="1"/>
          </p:cNvSpPr>
          <p:nvPr/>
        </p:nvSpPr>
        <p:spPr bwMode="auto">
          <a:xfrm flipV="1">
            <a:off x="5160818" y="4343400"/>
            <a:ext cx="1905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7" name="Line 16"/>
          <p:cNvSpPr>
            <a:spLocks noChangeShapeType="1"/>
          </p:cNvSpPr>
          <p:nvPr/>
        </p:nvSpPr>
        <p:spPr bwMode="auto">
          <a:xfrm>
            <a:off x="2265218" y="3200400"/>
            <a:ext cx="1447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8" name="Line 17"/>
          <p:cNvSpPr>
            <a:spLocks noChangeShapeType="1"/>
          </p:cNvSpPr>
          <p:nvPr/>
        </p:nvSpPr>
        <p:spPr bwMode="auto">
          <a:xfrm flipH="1" flipV="1">
            <a:off x="7065818" y="3429000"/>
            <a:ext cx="228600" cy="4572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9" name="Line 18"/>
          <p:cNvSpPr>
            <a:spLocks noChangeShapeType="1"/>
          </p:cNvSpPr>
          <p:nvPr/>
        </p:nvSpPr>
        <p:spPr bwMode="auto">
          <a:xfrm flipH="1" flipV="1">
            <a:off x="6456218" y="4038600"/>
            <a:ext cx="457200" cy="2286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0" name="Line 19"/>
          <p:cNvSpPr>
            <a:spLocks noChangeShapeType="1"/>
          </p:cNvSpPr>
          <p:nvPr/>
        </p:nvSpPr>
        <p:spPr bwMode="auto">
          <a:xfrm flipH="1">
            <a:off x="6532418" y="4495800"/>
            <a:ext cx="457200" cy="1524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1" name="Line 20"/>
          <p:cNvSpPr>
            <a:spLocks noChangeShapeType="1"/>
          </p:cNvSpPr>
          <p:nvPr/>
        </p:nvSpPr>
        <p:spPr bwMode="auto">
          <a:xfrm flipV="1">
            <a:off x="5160818" y="4267200"/>
            <a:ext cx="76200" cy="3810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2" name="Line 21"/>
          <p:cNvSpPr>
            <a:spLocks noChangeShapeType="1"/>
          </p:cNvSpPr>
          <p:nvPr/>
        </p:nvSpPr>
        <p:spPr bwMode="auto">
          <a:xfrm flipH="1" flipV="1">
            <a:off x="4398818" y="4572000"/>
            <a:ext cx="381000" cy="3048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3" name="Line 22"/>
          <p:cNvSpPr>
            <a:spLocks noChangeShapeType="1"/>
          </p:cNvSpPr>
          <p:nvPr/>
        </p:nvSpPr>
        <p:spPr bwMode="auto">
          <a:xfrm flipH="1">
            <a:off x="4246418" y="5181600"/>
            <a:ext cx="4572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4" name="Line 23"/>
          <p:cNvSpPr>
            <a:spLocks noChangeShapeType="1"/>
          </p:cNvSpPr>
          <p:nvPr/>
        </p:nvSpPr>
        <p:spPr bwMode="auto">
          <a:xfrm flipH="1">
            <a:off x="5999018" y="2590800"/>
            <a:ext cx="3810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5" name="Line 24"/>
          <p:cNvSpPr>
            <a:spLocks noChangeShapeType="1"/>
          </p:cNvSpPr>
          <p:nvPr/>
        </p:nvSpPr>
        <p:spPr bwMode="auto">
          <a:xfrm flipH="1">
            <a:off x="4856018" y="3200400"/>
            <a:ext cx="228600" cy="1524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6" name="Line 25"/>
          <p:cNvSpPr>
            <a:spLocks noChangeShapeType="1"/>
          </p:cNvSpPr>
          <p:nvPr/>
        </p:nvSpPr>
        <p:spPr bwMode="auto">
          <a:xfrm flipH="1" flipV="1">
            <a:off x="4932218" y="2667000"/>
            <a:ext cx="228600" cy="2286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7" name="Line 26"/>
          <p:cNvSpPr>
            <a:spLocks noChangeShapeType="1"/>
          </p:cNvSpPr>
          <p:nvPr/>
        </p:nvSpPr>
        <p:spPr bwMode="auto">
          <a:xfrm flipH="1">
            <a:off x="5313218" y="3581400"/>
            <a:ext cx="76200" cy="3048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8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000" dirty="0" smtClean="0"/>
              <a:t>Gnutella: </a:t>
            </a:r>
            <a:br>
              <a:rPr lang="en-US" altLang="zh-TW" sz="4000" dirty="0" smtClean="0"/>
            </a:br>
            <a:r>
              <a:rPr lang="en-US" altLang="zh-TW" sz="3200" dirty="0" smtClean="0"/>
              <a:t>Flood the Request</a:t>
            </a:r>
            <a:endParaRPr lang="en-US" altLang="zh-TW" sz="4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12</a:t>
            </a:fld>
            <a:endParaRPr lang="en-US" dirty="0"/>
          </a:p>
        </p:txBody>
      </p:sp>
      <p:sp>
        <p:nvSpPr>
          <p:cNvPr id="40" name="Oval 39"/>
          <p:cNvSpPr/>
          <p:nvPr/>
        </p:nvSpPr>
        <p:spPr>
          <a:xfrm>
            <a:off x="3837709" y="2078182"/>
            <a:ext cx="623454" cy="588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303818" y="2355273"/>
            <a:ext cx="623454" cy="588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5008418" y="3006437"/>
            <a:ext cx="623454" cy="588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6939173" y="3962400"/>
            <a:ext cx="623454" cy="588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3553691" y="3782291"/>
            <a:ext cx="623454" cy="588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4620491" y="4637809"/>
            <a:ext cx="623454" cy="588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2168237" y="4887191"/>
            <a:ext cx="623454" cy="588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1609082" y="3754582"/>
            <a:ext cx="623454" cy="588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1707573" y="2795155"/>
            <a:ext cx="623454" cy="588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Line 18"/>
          <p:cNvSpPr>
            <a:spLocks noChangeShapeType="1"/>
          </p:cNvSpPr>
          <p:nvPr/>
        </p:nvSpPr>
        <p:spPr bwMode="auto">
          <a:xfrm>
            <a:off x="4246418" y="4038600"/>
            <a:ext cx="28194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78114" y="3776641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Result</a:t>
            </a:r>
            <a:endParaRPr lang="en-US" dirty="0"/>
          </a:p>
        </p:txBody>
      </p:sp>
      <p:sp>
        <p:nvSpPr>
          <p:cNvPr id="51" name="Rectangle 29"/>
          <p:cNvSpPr>
            <a:spLocks noChangeArrowheads="1"/>
          </p:cNvSpPr>
          <p:nvPr/>
        </p:nvSpPr>
        <p:spPr bwMode="auto">
          <a:xfrm>
            <a:off x="1427018" y="5455227"/>
            <a:ext cx="6705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lnSpc>
                <a:spcPct val="90000"/>
              </a:lnSpc>
            </a:pPr>
            <a:r>
              <a:rPr kumimoji="0" lang="en-US" altLang="zh-TW" sz="2400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Fully distributed storage and directory!</a:t>
            </a:r>
            <a:endParaRPr kumimoji="0" lang="en-US" altLang="zh-TW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1718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So Far/We Want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827700" y="1700358"/>
            <a:ext cx="3298113" cy="41957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zh-TW" dirty="0" smtClean="0"/>
              <a:t>So Far</a:t>
            </a:r>
          </a:p>
          <a:p>
            <a:pPr eaLnBrk="1" hangingPunct="1"/>
            <a:r>
              <a:rPr lang="en-US" altLang="zh-TW" dirty="0" smtClean="0"/>
              <a:t>Centralized :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dirty="0" smtClean="0"/>
              <a:t> 	- Directory size –  O(n)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dirty="0" smtClean="0"/>
              <a:t>	- Number of hops – O(1)</a:t>
            </a:r>
          </a:p>
          <a:p>
            <a:pPr eaLnBrk="1" hangingPunct="1"/>
            <a:r>
              <a:rPr lang="en-US" altLang="zh-TW" dirty="0" smtClean="0"/>
              <a:t>Flooded queries: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dirty="0" smtClean="0"/>
              <a:t>	- Directory size – O(1)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dirty="0" smtClean="0"/>
              <a:t>	- Number of hops – O(n)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241975" y="1695875"/>
            <a:ext cx="3298115" cy="4200245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We Want</a:t>
            </a:r>
          </a:p>
          <a:p>
            <a:r>
              <a:rPr lang="en-US" altLang="zh-TW" dirty="0" smtClean="0"/>
              <a:t>Efficiency </a:t>
            </a:r>
            <a:r>
              <a:rPr lang="en-US" altLang="zh-TW" dirty="0"/>
              <a:t>: O(log(n)) messages per lookup</a:t>
            </a:r>
          </a:p>
          <a:p>
            <a:r>
              <a:rPr lang="en-US" altLang="zh-TW" dirty="0"/>
              <a:t>Scalability :  O(log(n)) state per node</a:t>
            </a:r>
          </a:p>
          <a:p>
            <a:r>
              <a:rPr lang="en-US" altLang="zh-TW" dirty="0"/>
              <a:t>Robustness : surviving massive failures 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440646" y="5440279"/>
            <a:ext cx="38747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dirty="0"/>
              <a:t>n: number of participating nodes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03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How Can It Be Done?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4710" y="1634836"/>
            <a:ext cx="8229600" cy="213831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TW" dirty="0" smtClean="0"/>
              <a:t>How do you search in O(log(n)) time?</a:t>
            </a:r>
          </a:p>
          <a:p>
            <a:pPr lvl="1"/>
            <a:r>
              <a:rPr lang="en-US" altLang="zh-TW" dirty="0" smtClean="0"/>
              <a:t>Binary Search</a:t>
            </a:r>
          </a:p>
          <a:p>
            <a:pPr lvl="2"/>
            <a:r>
              <a:rPr lang="en-US" altLang="zh-TW" dirty="0"/>
              <a:t>You need an ordered array</a:t>
            </a:r>
          </a:p>
          <a:p>
            <a:pPr lvl="2"/>
            <a:r>
              <a:rPr lang="en-US" altLang="zh-TW" dirty="0"/>
              <a:t>How can you order nodes in a network and data objects</a:t>
            </a:r>
            <a:r>
              <a:rPr lang="en-US" altLang="zh-TW" dirty="0" smtClean="0"/>
              <a:t>?</a:t>
            </a:r>
          </a:p>
          <a:p>
            <a:pPr lvl="1"/>
            <a:r>
              <a:rPr lang="en-US" altLang="zh-TW" dirty="0" smtClean="0"/>
              <a:t>Hash Function</a:t>
            </a:r>
            <a:endParaRPr lang="en-US" altLang="zh-TW" dirty="0"/>
          </a:p>
          <a:p>
            <a:pPr lvl="1"/>
            <a:endParaRPr lang="en-US" altLang="zh-TW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zh-TW" dirty="0" smtClean="0"/>
          </a:p>
        </p:txBody>
      </p:sp>
      <p:sp>
        <p:nvSpPr>
          <p:cNvPr id="161797" name="Rectangle 5"/>
          <p:cNvSpPr>
            <a:spLocks noChangeArrowheads="1"/>
          </p:cNvSpPr>
          <p:nvPr/>
        </p:nvSpPr>
        <p:spPr bwMode="auto">
          <a:xfrm>
            <a:off x="457200" y="3352800"/>
            <a:ext cx="8178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en-US" altLang="zh-TW" sz="2800" dirty="0" smtClean="0"/>
              <a:t> </a:t>
            </a:r>
            <a:endParaRPr lang="en-US" altLang="zh-TW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14</a:t>
            </a:fld>
            <a:endParaRPr lang="en-US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584" y="4057153"/>
            <a:ext cx="665018" cy="665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974062" y="4697177"/>
            <a:ext cx="80567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kumimoji="0" lang="en-US" altLang="zh-TW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Shark</a:t>
            </a:r>
          </a:p>
        </p:txBody>
      </p:sp>
      <p:grpSp>
        <p:nvGrpSpPr>
          <p:cNvPr id="11" name="Group 6"/>
          <p:cNvGrpSpPr>
            <a:grpSpLocks/>
          </p:cNvGrpSpPr>
          <p:nvPr/>
        </p:nvGrpSpPr>
        <p:grpSpPr bwMode="auto">
          <a:xfrm>
            <a:off x="2139178" y="4015893"/>
            <a:ext cx="1851343" cy="936632"/>
            <a:chOff x="1728" y="2496"/>
            <a:chExt cx="1296" cy="897"/>
          </a:xfrm>
        </p:grpSpPr>
        <p:sp>
          <p:nvSpPr>
            <p:cNvPr id="12" name="AutoShape 7"/>
            <p:cNvSpPr>
              <a:spLocks noChangeArrowheads="1"/>
            </p:cNvSpPr>
            <p:nvPr/>
          </p:nvSpPr>
          <p:spPr bwMode="auto">
            <a:xfrm>
              <a:off x="1728" y="2736"/>
              <a:ext cx="615" cy="306"/>
            </a:xfrm>
            <a:prstGeom prst="rightArrow">
              <a:avLst>
                <a:gd name="adj1" fmla="val 50000"/>
                <a:gd name="adj2" fmla="val 50245"/>
              </a:avLst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 sz="1400"/>
            </a:p>
          </p:txBody>
        </p:sp>
        <p:grpSp>
          <p:nvGrpSpPr>
            <p:cNvPr id="13" name="Group 8"/>
            <p:cNvGrpSpPr>
              <a:grpSpLocks/>
            </p:cNvGrpSpPr>
            <p:nvPr/>
          </p:nvGrpSpPr>
          <p:grpSpPr bwMode="auto">
            <a:xfrm>
              <a:off x="2437" y="2496"/>
              <a:ext cx="587" cy="897"/>
              <a:chOff x="2437" y="2496"/>
              <a:chExt cx="587" cy="897"/>
            </a:xfrm>
          </p:grpSpPr>
          <p:pic>
            <p:nvPicPr>
              <p:cNvPr id="14" name="Picture 9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44" y="2496"/>
                <a:ext cx="384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5" name="Text Box 10"/>
              <p:cNvSpPr txBox="1">
                <a:spLocks noChangeArrowheads="1"/>
              </p:cNvSpPr>
              <p:nvPr/>
            </p:nvSpPr>
            <p:spPr bwMode="auto">
              <a:xfrm>
                <a:off x="2437" y="3039"/>
                <a:ext cx="587" cy="3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/>
                <a:r>
                  <a:rPr kumimoji="0" lang="en-US" altLang="zh-TW" dirty="0">
                    <a:latin typeface="Times New Roman" panose="02020603050405020304" pitchFamily="18" charset="0"/>
                  </a:rPr>
                  <a:t>SHA-1</a:t>
                </a:r>
              </a:p>
            </p:txBody>
          </p:sp>
        </p:grpSp>
      </p:grpSp>
      <p:grpSp>
        <p:nvGrpSpPr>
          <p:cNvPr id="16" name="Group 25"/>
          <p:cNvGrpSpPr>
            <a:grpSpLocks/>
          </p:cNvGrpSpPr>
          <p:nvPr/>
        </p:nvGrpSpPr>
        <p:grpSpPr bwMode="auto">
          <a:xfrm>
            <a:off x="4469462" y="5502855"/>
            <a:ext cx="3775540" cy="370685"/>
            <a:chOff x="2928" y="2399"/>
            <a:chExt cx="2643" cy="355"/>
          </a:xfrm>
        </p:grpSpPr>
        <p:sp>
          <p:nvSpPr>
            <p:cNvPr id="17" name="AutoShape 12"/>
            <p:cNvSpPr>
              <a:spLocks noChangeArrowheads="1"/>
            </p:cNvSpPr>
            <p:nvPr/>
          </p:nvSpPr>
          <p:spPr bwMode="auto">
            <a:xfrm>
              <a:off x="2928" y="2448"/>
              <a:ext cx="672" cy="306"/>
            </a:xfrm>
            <a:prstGeom prst="rightArrow">
              <a:avLst>
                <a:gd name="adj1" fmla="val 50000"/>
                <a:gd name="adj2" fmla="val 54902"/>
              </a:avLst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 sz="1400"/>
            </a:p>
          </p:txBody>
        </p:sp>
        <p:sp>
          <p:nvSpPr>
            <p:cNvPr id="18" name="Text Box 13"/>
            <p:cNvSpPr txBox="1">
              <a:spLocks noChangeArrowheads="1"/>
            </p:cNvSpPr>
            <p:nvPr/>
          </p:nvSpPr>
          <p:spPr bwMode="auto">
            <a:xfrm>
              <a:off x="3738" y="2399"/>
              <a:ext cx="1833" cy="3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kumimoji="0" lang="en-US" altLang="zh-TW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Object ID (key</a:t>
              </a:r>
              <a:r>
                <a:rPr kumimoji="0" lang="en-US" altLang="zh-TW" dirty="0" smtClean="0">
                  <a:solidFill>
                    <a:schemeClr val="tx2"/>
                  </a:solidFill>
                  <a:latin typeface="Times New Roman" panose="02020603050405020304" pitchFamily="18" charset="0"/>
                </a:rPr>
                <a:t>): </a:t>
              </a:r>
              <a:r>
                <a:rPr kumimoji="0" lang="en-US" altLang="zh-TW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</a:rPr>
                <a:t>DE11AC</a:t>
              </a:r>
              <a:endParaRPr kumimoji="0" lang="en-US" altLang="zh-TW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endParaRPr>
            </a:p>
          </p:txBody>
        </p:sp>
      </p:grpSp>
      <p:pic>
        <p:nvPicPr>
          <p:cNvPr id="19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962" y="5297790"/>
            <a:ext cx="639311" cy="639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" name="Group 15"/>
          <p:cNvGrpSpPr>
            <a:grpSpLocks/>
          </p:cNvGrpSpPr>
          <p:nvPr/>
        </p:nvGrpSpPr>
        <p:grpSpPr bwMode="auto">
          <a:xfrm>
            <a:off x="2194196" y="5341638"/>
            <a:ext cx="1851343" cy="852981"/>
            <a:chOff x="1728" y="2496"/>
            <a:chExt cx="1296" cy="919"/>
          </a:xfrm>
        </p:grpSpPr>
        <p:sp>
          <p:nvSpPr>
            <p:cNvPr id="21" name="AutoShape 16"/>
            <p:cNvSpPr>
              <a:spLocks noChangeArrowheads="1"/>
            </p:cNvSpPr>
            <p:nvPr/>
          </p:nvSpPr>
          <p:spPr bwMode="auto">
            <a:xfrm>
              <a:off x="1728" y="2736"/>
              <a:ext cx="615" cy="306"/>
            </a:xfrm>
            <a:prstGeom prst="rightArrow">
              <a:avLst>
                <a:gd name="adj1" fmla="val 50000"/>
                <a:gd name="adj2" fmla="val 50245"/>
              </a:avLst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 sz="1400"/>
            </a:p>
          </p:txBody>
        </p:sp>
        <p:grpSp>
          <p:nvGrpSpPr>
            <p:cNvPr id="22" name="Group 17"/>
            <p:cNvGrpSpPr>
              <a:grpSpLocks/>
            </p:cNvGrpSpPr>
            <p:nvPr/>
          </p:nvGrpSpPr>
          <p:grpSpPr bwMode="auto">
            <a:xfrm>
              <a:off x="2437" y="2496"/>
              <a:ext cx="587" cy="919"/>
              <a:chOff x="2437" y="2496"/>
              <a:chExt cx="587" cy="919"/>
            </a:xfrm>
          </p:grpSpPr>
          <p:pic>
            <p:nvPicPr>
              <p:cNvPr id="23" name="Picture 18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44" y="2496"/>
                <a:ext cx="384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4" name="Text Box 19"/>
              <p:cNvSpPr txBox="1">
                <a:spLocks noChangeArrowheads="1"/>
              </p:cNvSpPr>
              <p:nvPr/>
            </p:nvSpPr>
            <p:spPr bwMode="auto">
              <a:xfrm>
                <a:off x="2437" y="3017"/>
                <a:ext cx="587" cy="3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/>
                <a:r>
                  <a:rPr kumimoji="0" lang="en-US" altLang="zh-TW">
                    <a:latin typeface="Times New Roman" panose="02020603050405020304" pitchFamily="18" charset="0"/>
                  </a:rPr>
                  <a:t>SHA-1</a:t>
                </a:r>
              </a:p>
            </p:txBody>
          </p:sp>
        </p:grpSp>
      </p:grpSp>
      <p:grpSp>
        <p:nvGrpSpPr>
          <p:cNvPr id="25" name="Group 26"/>
          <p:cNvGrpSpPr>
            <a:grpSpLocks/>
          </p:cNvGrpSpPr>
          <p:nvPr/>
        </p:nvGrpSpPr>
        <p:grpSpPr bwMode="auto">
          <a:xfrm>
            <a:off x="4393752" y="4219516"/>
            <a:ext cx="3845536" cy="369641"/>
            <a:chOff x="2928" y="1743"/>
            <a:chExt cx="2692" cy="354"/>
          </a:xfrm>
        </p:grpSpPr>
        <p:sp>
          <p:nvSpPr>
            <p:cNvPr id="26" name="AutoShape 21"/>
            <p:cNvSpPr>
              <a:spLocks noChangeArrowheads="1"/>
            </p:cNvSpPr>
            <p:nvPr/>
          </p:nvSpPr>
          <p:spPr bwMode="auto">
            <a:xfrm>
              <a:off x="2928" y="1776"/>
              <a:ext cx="653" cy="306"/>
            </a:xfrm>
            <a:prstGeom prst="rightArrow">
              <a:avLst>
                <a:gd name="adj1" fmla="val 50000"/>
                <a:gd name="adj2" fmla="val 53350"/>
              </a:avLst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 sz="1400"/>
            </a:p>
          </p:txBody>
        </p:sp>
        <p:sp>
          <p:nvSpPr>
            <p:cNvPr id="27" name="Text Box 22"/>
            <p:cNvSpPr txBox="1">
              <a:spLocks noChangeArrowheads="1"/>
            </p:cNvSpPr>
            <p:nvPr/>
          </p:nvSpPr>
          <p:spPr bwMode="auto">
            <a:xfrm>
              <a:off x="3727" y="1743"/>
              <a:ext cx="1893" cy="3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kumimoji="0" lang="en-US" altLang="zh-TW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Object ID (key</a:t>
              </a:r>
              <a:r>
                <a:rPr kumimoji="0" lang="en-US" altLang="zh-TW" dirty="0" smtClean="0">
                  <a:solidFill>
                    <a:schemeClr val="tx2"/>
                  </a:solidFill>
                  <a:latin typeface="Times New Roman" panose="02020603050405020304" pitchFamily="18" charset="0"/>
                </a:rPr>
                <a:t>): </a:t>
              </a:r>
              <a:r>
                <a:rPr kumimoji="0" lang="en-US" altLang="zh-TW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</a:rPr>
                <a:t>AABBCC</a:t>
              </a:r>
              <a:endParaRPr kumimoji="0" lang="en-US" altLang="zh-TW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28" name="Text Box 23"/>
          <p:cNvSpPr txBox="1">
            <a:spLocks noChangeArrowheads="1"/>
          </p:cNvSpPr>
          <p:nvPr/>
        </p:nvSpPr>
        <p:spPr bwMode="auto">
          <a:xfrm>
            <a:off x="595155" y="5902502"/>
            <a:ext cx="17827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kumimoji="0" lang="en-US" altLang="zh-TW" sz="1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194.90.1.5:8080</a:t>
            </a:r>
          </a:p>
        </p:txBody>
      </p:sp>
    </p:spTree>
    <p:extLst>
      <p:ext uri="{BB962C8B-B14F-4D97-AF65-F5344CB8AC3E}">
        <p14:creationId xmlns:p14="http://schemas.microsoft.com/office/powerpoint/2010/main" val="226371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686800" cy="914400"/>
          </a:xfrm>
        </p:spPr>
        <p:txBody>
          <a:bodyPr/>
          <a:lstStyle/>
          <a:p>
            <a:pPr eaLnBrk="1" hangingPunct="1"/>
            <a:r>
              <a:rPr lang="en-US" altLang="zh-TW" sz="3200" dirty="0" smtClean="0"/>
              <a:t>Viewed as a Distributed Hash Table</a:t>
            </a:r>
          </a:p>
        </p:txBody>
      </p:sp>
      <p:sp>
        <p:nvSpPr>
          <p:cNvPr id="10251" name="Text Box 3"/>
          <p:cNvSpPr txBox="1">
            <a:spLocks noChangeArrowheads="1"/>
          </p:cNvSpPr>
          <p:nvPr/>
        </p:nvSpPr>
        <p:spPr bwMode="auto">
          <a:xfrm>
            <a:off x="325338" y="1650388"/>
            <a:ext cx="74892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 sz="2000" dirty="0">
                <a:latin typeface="Tahoma" panose="020B0604030504040204" pitchFamily="34" charset="0"/>
              </a:rPr>
              <a:t>Hash</a:t>
            </a:r>
          </a:p>
          <a:p>
            <a:r>
              <a:rPr kumimoji="0" lang="en-US" altLang="zh-TW" sz="2000" dirty="0">
                <a:latin typeface="Tahoma" panose="020B0604030504040204" pitchFamily="34" charset="0"/>
              </a:rPr>
              <a:t>table</a:t>
            </a:r>
          </a:p>
        </p:txBody>
      </p:sp>
      <p:sp>
        <p:nvSpPr>
          <p:cNvPr id="10252" name="Rectangle 4"/>
          <p:cNvSpPr>
            <a:spLocks noChangeArrowheads="1"/>
          </p:cNvSpPr>
          <p:nvPr/>
        </p:nvSpPr>
        <p:spPr bwMode="auto">
          <a:xfrm>
            <a:off x="1162050" y="1828800"/>
            <a:ext cx="752475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10253" name="Text Box 5"/>
          <p:cNvSpPr txBox="1">
            <a:spLocks noChangeArrowheads="1"/>
          </p:cNvSpPr>
          <p:nvPr/>
        </p:nvSpPr>
        <p:spPr bwMode="auto">
          <a:xfrm>
            <a:off x="1066800" y="1447800"/>
            <a:ext cx="3222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 sz="2000">
                <a:latin typeface="Tahoma" panose="020B0604030504040204" pitchFamily="34" charset="0"/>
              </a:rPr>
              <a:t>0</a:t>
            </a:r>
          </a:p>
        </p:txBody>
      </p:sp>
      <p:sp>
        <p:nvSpPr>
          <p:cNvPr id="10254" name="Text Box 6"/>
          <p:cNvSpPr txBox="1">
            <a:spLocks noChangeArrowheads="1"/>
          </p:cNvSpPr>
          <p:nvPr/>
        </p:nvSpPr>
        <p:spPr bwMode="auto">
          <a:xfrm>
            <a:off x="8077200" y="1447800"/>
            <a:ext cx="8239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 sz="2000">
                <a:latin typeface="Tahoma" panose="020B0604030504040204" pitchFamily="34" charset="0"/>
              </a:rPr>
              <a:t>2</a:t>
            </a:r>
            <a:r>
              <a:rPr kumimoji="0" lang="en-US" altLang="zh-TW" sz="2000" baseline="30000">
                <a:latin typeface="Tahoma" panose="020B0604030504040204" pitchFamily="34" charset="0"/>
              </a:rPr>
              <a:t>128</a:t>
            </a:r>
            <a:r>
              <a:rPr kumimoji="0" lang="en-US" altLang="zh-TW" sz="2000">
                <a:latin typeface="Tahoma" panose="020B0604030504040204" pitchFamily="34" charset="0"/>
              </a:rPr>
              <a:t>-1</a:t>
            </a:r>
          </a:p>
        </p:txBody>
      </p:sp>
      <p:sp>
        <p:nvSpPr>
          <p:cNvPr id="165895" name="Text Box 7"/>
          <p:cNvSpPr txBox="1">
            <a:spLocks noChangeArrowheads="1"/>
          </p:cNvSpPr>
          <p:nvPr/>
        </p:nvSpPr>
        <p:spPr bwMode="auto">
          <a:xfrm>
            <a:off x="325338" y="2945788"/>
            <a:ext cx="74251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 sz="2000">
                <a:latin typeface="Tahoma" panose="020B0604030504040204" pitchFamily="34" charset="0"/>
              </a:rPr>
              <a:t>Peer</a:t>
            </a:r>
          </a:p>
          <a:p>
            <a:r>
              <a:rPr kumimoji="0" lang="en-US" altLang="zh-TW" sz="2000">
                <a:latin typeface="Tahoma" panose="020B0604030504040204" pitchFamily="34" charset="0"/>
              </a:rPr>
              <a:t>node</a:t>
            </a:r>
          </a:p>
        </p:txBody>
      </p:sp>
      <p:sp>
        <p:nvSpPr>
          <p:cNvPr id="10280" name="Line 10"/>
          <p:cNvSpPr>
            <a:spLocks noChangeShapeType="1"/>
          </p:cNvSpPr>
          <p:nvPr/>
        </p:nvSpPr>
        <p:spPr bwMode="auto">
          <a:xfrm>
            <a:off x="1162050" y="2133600"/>
            <a:ext cx="227013" cy="1057275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1" name="Line 11"/>
          <p:cNvSpPr>
            <a:spLocks noChangeShapeType="1"/>
          </p:cNvSpPr>
          <p:nvPr/>
        </p:nvSpPr>
        <p:spPr bwMode="auto">
          <a:xfrm flipH="1">
            <a:off x="1752600" y="2143125"/>
            <a:ext cx="304800" cy="104775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8" name="Line 14"/>
          <p:cNvSpPr>
            <a:spLocks noChangeShapeType="1"/>
          </p:cNvSpPr>
          <p:nvPr/>
        </p:nvSpPr>
        <p:spPr bwMode="auto">
          <a:xfrm>
            <a:off x="2057400" y="2133600"/>
            <a:ext cx="531813" cy="1066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9" name="Line 15"/>
          <p:cNvSpPr>
            <a:spLocks noChangeShapeType="1"/>
          </p:cNvSpPr>
          <p:nvPr/>
        </p:nvSpPr>
        <p:spPr bwMode="auto">
          <a:xfrm flipH="1">
            <a:off x="2816225" y="2143125"/>
            <a:ext cx="384175" cy="104775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6" name="Line 18"/>
          <p:cNvSpPr>
            <a:spLocks noChangeShapeType="1"/>
          </p:cNvSpPr>
          <p:nvPr/>
        </p:nvSpPr>
        <p:spPr bwMode="auto">
          <a:xfrm>
            <a:off x="3200400" y="2162175"/>
            <a:ext cx="550863" cy="1038225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7" name="Line 19"/>
          <p:cNvSpPr>
            <a:spLocks noChangeShapeType="1"/>
          </p:cNvSpPr>
          <p:nvPr/>
        </p:nvSpPr>
        <p:spPr bwMode="auto">
          <a:xfrm flipH="1">
            <a:off x="4114800" y="2152650"/>
            <a:ext cx="304800" cy="104775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4" name="Line 22"/>
          <p:cNvSpPr>
            <a:spLocks noChangeShapeType="1"/>
          </p:cNvSpPr>
          <p:nvPr/>
        </p:nvSpPr>
        <p:spPr bwMode="auto">
          <a:xfrm>
            <a:off x="4419600" y="2143125"/>
            <a:ext cx="758825" cy="1066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5" name="Line 23"/>
          <p:cNvSpPr>
            <a:spLocks noChangeShapeType="1"/>
          </p:cNvSpPr>
          <p:nvPr/>
        </p:nvSpPr>
        <p:spPr bwMode="auto">
          <a:xfrm flipH="1">
            <a:off x="5334000" y="2133600"/>
            <a:ext cx="685800" cy="108585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2" name="Line 26"/>
          <p:cNvSpPr>
            <a:spLocks noChangeShapeType="1"/>
          </p:cNvSpPr>
          <p:nvPr/>
        </p:nvSpPr>
        <p:spPr bwMode="auto">
          <a:xfrm>
            <a:off x="6019800" y="2143125"/>
            <a:ext cx="838200" cy="1076325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3" name="Line 27"/>
          <p:cNvSpPr>
            <a:spLocks noChangeShapeType="1"/>
          </p:cNvSpPr>
          <p:nvPr/>
        </p:nvSpPr>
        <p:spPr bwMode="auto">
          <a:xfrm flipH="1">
            <a:off x="7162800" y="2162175"/>
            <a:ext cx="304800" cy="104775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0" name="Line 30"/>
          <p:cNvSpPr>
            <a:spLocks noChangeShapeType="1"/>
          </p:cNvSpPr>
          <p:nvPr/>
        </p:nvSpPr>
        <p:spPr bwMode="auto">
          <a:xfrm>
            <a:off x="7467600" y="2152650"/>
            <a:ext cx="531813" cy="1066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1" name="Line 31"/>
          <p:cNvSpPr>
            <a:spLocks noChangeShapeType="1"/>
          </p:cNvSpPr>
          <p:nvPr/>
        </p:nvSpPr>
        <p:spPr bwMode="auto">
          <a:xfrm flipH="1">
            <a:off x="8226425" y="2162175"/>
            <a:ext cx="460375" cy="104775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3" name="Line 36"/>
          <p:cNvSpPr>
            <a:spLocks noChangeShapeType="1"/>
          </p:cNvSpPr>
          <p:nvPr/>
        </p:nvSpPr>
        <p:spPr bwMode="auto">
          <a:xfrm>
            <a:off x="1752600" y="3667125"/>
            <a:ext cx="2362200" cy="1362075"/>
          </a:xfrm>
          <a:prstGeom prst="line">
            <a:avLst/>
          </a:prstGeom>
          <a:noFill/>
          <a:ln w="28575">
            <a:solidFill>
              <a:schemeClr val="accent6">
                <a:lumMod val="5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Line 37"/>
          <p:cNvSpPr>
            <a:spLocks noChangeShapeType="1"/>
          </p:cNvSpPr>
          <p:nvPr/>
        </p:nvSpPr>
        <p:spPr bwMode="auto">
          <a:xfrm>
            <a:off x="2816225" y="3667125"/>
            <a:ext cx="2746375" cy="828675"/>
          </a:xfrm>
          <a:prstGeom prst="line">
            <a:avLst/>
          </a:prstGeom>
          <a:noFill/>
          <a:ln w="28575">
            <a:solidFill>
              <a:schemeClr val="accent6">
                <a:lumMod val="5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5" name="Line 38"/>
          <p:cNvSpPr>
            <a:spLocks noChangeShapeType="1"/>
          </p:cNvSpPr>
          <p:nvPr/>
        </p:nvSpPr>
        <p:spPr bwMode="auto">
          <a:xfrm flipH="1">
            <a:off x="2362200" y="3667125"/>
            <a:ext cx="1389063" cy="1352550"/>
          </a:xfrm>
          <a:prstGeom prst="line">
            <a:avLst/>
          </a:prstGeom>
          <a:noFill/>
          <a:ln w="28575">
            <a:solidFill>
              <a:schemeClr val="accent6">
                <a:lumMod val="5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6" name="Line 39"/>
          <p:cNvSpPr>
            <a:spLocks noChangeShapeType="1"/>
          </p:cNvSpPr>
          <p:nvPr/>
        </p:nvSpPr>
        <p:spPr bwMode="auto">
          <a:xfrm flipH="1">
            <a:off x="4419600" y="3667125"/>
            <a:ext cx="914400" cy="2200275"/>
          </a:xfrm>
          <a:prstGeom prst="line">
            <a:avLst/>
          </a:prstGeom>
          <a:noFill/>
          <a:ln w="28575">
            <a:solidFill>
              <a:schemeClr val="accent6">
                <a:lumMod val="5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7" name="Line 40"/>
          <p:cNvSpPr>
            <a:spLocks noChangeShapeType="1"/>
          </p:cNvSpPr>
          <p:nvPr/>
        </p:nvSpPr>
        <p:spPr bwMode="auto">
          <a:xfrm flipH="1">
            <a:off x="6149975" y="3667125"/>
            <a:ext cx="1012825" cy="1590675"/>
          </a:xfrm>
          <a:prstGeom prst="line">
            <a:avLst/>
          </a:prstGeom>
          <a:noFill/>
          <a:ln w="28575">
            <a:solidFill>
              <a:schemeClr val="accent6">
                <a:lumMod val="5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8" name="Line 41"/>
          <p:cNvSpPr>
            <a:spLocks noChangeShapeType="1"/>
          </p:cNvSpPr>
          <p:nvPr/>
        </p:nvSpPr>
        <p:spPr bwMode="auto">
          <a:xfrm flipH="1">
            <a:off x="6149975" y="3667125"/>
            <a:ext cx="1927225" cy="584200"/>
          </a:xfrm>
          <a:prstGeom prst="line">
            <a:avLst/>
          </a:prstGeom>
          <a:noFill/>
          <a:ln w="28575">
            <a:solidFill>
              <a:schemeClr val="accent6">
                <a:lumMod val="5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15</a:t>
            </a:fld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1298575" y="3080327"/>
            <a:ext cx="596900" cy="5957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2470583" y="3080327"/>
            <a:ext cx="596900" cy="5957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642591" y="3080327"/>
            <a:ext cx="596900" cy="5957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4993481" y="3090430"/>
            <a:ext cx="596900" cy="5957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705600" y="3090429"/>
            <a:ext cx="596900" cy="5957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7866063" y="3090429"/>
            <a:ext cx="596900" cy="5957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418" y="4984793"/>
            <a:ext cx="739775" cy="501029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0157" y="4931085"/>
            <a:ext cx="739775" cy="501029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658" y="5834529"/>
            <a:ext cx="739775" cy="501029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4109" y="4176280"/>
            <a:ext cx="739775" cy="501029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125" y="5133110"/>
            <a:ext cx="739775" cy="501029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298575" y="4109027"/>
            <a:ext cx="7164388" cy="2335068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7242890" y="6074763"/>
            <a:ext cx="1047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Internet</a:t>
            </a:r>
            <a:endParaRPr lang="en-US" dirty="0"/>
          </a:p>
        </p:txBody>
      </p:sp>
      <p:cxnSp>
        <p:nvCxnSpPr>
          <p:cNvPr id="18" name="Straight Connector 17"/>
          <p:cNvCxnSpPr>
            <a:stCxn id="14" idx="3"/>
            <a:endCxn id="55" idx="1"/>
          </p:cNvCxnSpPr>
          <p:nvPr/>
        </p:nvCxnSpPr>
        <p:spPr>
          <a:xfrm flipV="1">
            <a:off x="2693193" y="5181600"/>
            <a:ext cx="1096964" cy="537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4" idx="3"/>
            <a:endCxn id="56" idx="1"/>
          </p:cNvCxnSpPr>
          <p:nvPr/>
        </p:nvCxnSpPr>
        <p:spPr>
          <a:xfrm>
            <a:off x="2693193" y="5235308"/>
            <a:ext cx="1266465" cy="8497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55" idx="2"/>
            <a:endCxn id="56" idx="0"/>
          </p:cNvCxnSpPr>
          <p:nvPr/>
        </p:nvCxnSpPr>
        <p:spPr>
          <a:xfrm>
            <a:off x="4160045" y="5432114"/>
            <a:ext cx="169501" cy="4024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55" idx="3"/>
            <a:endCxn id="58" idx="1"/>
          </p:cNvCxnSpPr>
          <p:nvPr/>
        </p:nvCxnSpPr>
        <p:spPr>
          <a:xfrm>
            <a:off x="4529932" y="5181600"/>
            <a:ext cx="1169193" cy="2020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56" idx="3"/>
            <a:endCxn id="58" idx="1"/>
          </p:cNvCxnSpPr>
          <p:nvPr/>
        </p:nvCxnSpPr>
        <p:spPr>
          <a:xfrm flipV="1">
            <a:off x="4699433" y="5383625"/>
            <a:ext cx="999692" cy="7014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57" idx="2"/>
            <a:endCxn id="58" idx="0"/>
          </p:cNvCxnSpPr>
          <p:nvPr/>
        </p:nvCxnSpPr>
        <p:spPr>
          <a:xfrm>
            <a:off x="5883997" y="4677309"/>
            <a:ext cx="185016" cy="4558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3489653" y="1466850"/>
            <a:ext cx="2052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Overlay Network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62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DHT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idx="1"/>
          </p:nvPr>
        </p:nvSpPr>
        <p:spPr>
          <a:xfrm>
            <a:off x="827700" y="1600201"/>
            <a:ext cx="7270282" cy="4648206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zh-TW" sz="2800" dirty="0" smtClean="0"/>
              <a:t>Distributed Hash Table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TW" sz="2800" dirty="0" smtClean="0"/>
              <a:t>Input:      </a:t>
            </a:r>
            <a:r>
              <a:rPr lang="en-US" altLang="zh-TW" sz="2800" dirty="0" smtClean="0">
                <a:solidFill>
                  <a:schemeClr val="accent5">
                    <a:lumMod val="50000"/>
                  </a:schemeClr>
                </a:solidFill>
              </a:rPr>
              <a:t>key    (file name)</a:t>
            </a: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r>
              <a:rPr lang="en-US" altLang="zh-TW" sz="2800" dirty="0" smtClean="0"/>
              <a:t>Output:  </a:t>
            </a:r>
            <a:r>
              <a:rPr lang="en-US" altLang="zh-TW" sz="2800" dirty="0" smtClean="0">
                <a:solidFill>
                  <a:srgbClr val="0000CC"/>
                </a:solidFill>
              </a:rPr>
              <a:t> </a:t>
            </a:r>
            <a:r>
              <a:rPr lang="en-US" altLang="zh-TW" sz="2800" dirty="0" smtClean="0">
                <a:solidFill>
                  <a:schemeClr val="accent5">
                    <a:lumMod val="50000"/>
                  </a:schemeClr>
                </a:solidFill>
              </a:rPr>
              <a:t>value (file location)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TW" sz="2800" dirty="0" smtClean="0"/>
              <a:t>Each node is responsible for a range of the hash table, according to the node’s hash key. Objects’ directories are placed in (managed by) the node with the closest key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TW" sz="2800" dirty="0" smtClean="0"/>
              <a:t>It must be adaptive to dynamic node joining and leaving</a:t>
            </a:r>
          </a:p>
          <a:p>
            <a:pPr eaLnBrk="1" hangingPunct="1">
              <a:lnSpc>
                <a:spcPct val="110000"/>
              </a:lnSpc>
            </a:pPr>
            <a:endParaRPr lang="en-US" altLang="zh-TW" sz="2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67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534400" cy="1143000"/>
          </a:xfrm>
        </p:spPr>
        <p:txBody>
          <a:bodyPr/>
          <a:lstStyle/>
          <a:p>
            <a:r>
              <a:rPr lang="en-US" altLang="en-US"/>
              <a:t>Basic lookup</a:t>
            </a:r>
          </a:p>
        </p:txBody>
      </p:sp>
      <p:sp>
        <p:nvSpPr>
          <p:cNvPr id="67587" name="Oval 3"/>
          <p:cNvSpPr>
            <a:spLocks noChangeArrowheads="1"/>
          </p:cNvSpPr>
          <p:nvPr/>
        </p:nvSpPr>
        <p:spPr bwMode="auto">
          <a:xfrm>
            <a:off x="2667000" y="2057400"/>
            <a:ext cx="3810000" cy="3810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6561138" y="3733800"/>
            <a:ext cx="754062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chemeClr val="accent5">
                    <a:lumMod val="50000"/>
                  </a:schemeClr>
                </a:solidFill>
                <a:latin typeface="Helvetica" panose="020B0604020202020204" pitchFamily="34" charset="0"/>
              </a:rPr>
              <a:t>N32</a:t>
            </a:r>
          </a:p>
        </p:txBody>
      </p:sp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2057400" y="4791075"/>
            <a:ext cx="75406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chemeClr val="accent5">
                    <a:lumMod val="50000"/>
                  </a:schemeClr>
                </a:solidFill>
                <a:latin typeface="Helvetica" panose="020B0604020202020204" pitchFamily="34" charset="0"/>
              </a:rPr>
              <a:t>N90</a:t>
            </a:r>
          </a:p>
        </p:txBody>
      </p:sp>
      <p:sp>
        <p:nvSpPr>
          <p:cNvPr id="67590" name="Text Box 6"/>
          <p:cNvSpPr txBox="1">
            <a:spLocks noChangeArrowheads="1"/>
          </p:cNvSpPr>
          <p:nvPr/>
        </p:nvSpPr>
        <p:spPr bwMode="auto">
          <a:xfrm>
            <a:off x="2057400" y="2362200"/>
            <a:ext cx="92392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chemeClr val="accent5">
                    <a:lumMod val="50000"/>
                  </a:schemeClr>
                </a:solidFill>
                <a:latin typeface="Helvetica" panose="020B0604020202020204" pitchFamily="34" charset="0"/>
              </a:rPr>
              <a:t>N105</a:t>
            </a:r>
          </a:p>
        </p:txBody>
      </p:sp>
      <p:sp>
        <p:nvSpPr>
          <p:cNvPr id="67592" name="Text Box 8"/>
          <p:cNvSpPr txBox="1">
            <a:spLocks noChangeArrowheads="1"/>
          </p:cNvSpPr>
          <p:nvPr/>
        </p:nvSpPr>
        <p:spPr bwMode="auto">
          <a:xfrm>
            <a:off x="5029200" y="5867400"/>
            <a:ext cx="75406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chemeClr val="accent5">
                    <a:lumMod val="50000"/>
                  </a:schemeClr>
                </a:solidFill>
                <a:latin typeface="Helvetica" panose="020B0604020202020204" pitchFamily="34" charset="0"/>
              </a:rPr>
              <a:t>N60</a:t>
            </a:r>
          </a:p>
        </p:txBody>
      </p:sp>
      <p:sp>
        <p:nvSpPr>
          <p:cNvPr id="67593" name="Text Box 9"/>
          <p:cNvSpPr txBox="1">
            <a:spLocks noChangeArrowheads="1"/>
          </p:cNvSpPr>
          <p:nvPr/>
        </p:nvSpPr>
        <p:spPr bwMode="auto">
          <a:xfrm>
            <a:off x="5715000" y="1905000"/>
            <a:ext cx="75406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chemeClr val="accent5">
                    <a:lumMod val="50000"/>
                  </a:schemeClr>
                </a:solidFill>
                <a:latin typeface="Helvetica" panose="020B0604020202020204" pitchFamily="34" charset="0"/>
              </a:rPr>
              <a:t>N10</a:t>
            </a:r>
          </a:p>
        </p:txBody>
      </p:sp>
      <p:sp>
        <p:nvSpPr>
          <p:cNvPr id="67594" name="Text Box 10"/>
          <p:cNvSpPr txBox="1">
            <a:spLocks noChangeArrowheads="1"/>
          </p:cNvSpPr>
          <p:nvPr/>
        </p:nvSpPr>
        <p:spPr bwMode="auto">
          <a:xfrm>
            <a:off x="3429000" y="1600200"/>
            <a:ext cx="92392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chemeClr val="accent5">
                    <a:lumMod val="50000"/>
                  </a:schemeClr>
                </a:solidFill>
                <a:latin typeface="Helvetica" panose="020B0604020202020204" pitchFamily="34" charset="0"/>
              </a:rPr>
              <a:t>N120</a:t>
            </a:r>
          </a:p>
        </p:txBody>
      </p:sp>
      <p:sp>
        <p:nvSpPr>
          <p:cNvPr id="67596" name="Line 12"/>
          <p:cNvSpPr>
            <a:spLocks noChangeShapeType="1"/>
          </p:cNvSpPr>
          <p:nvPr/>
        </p:nvSpPr>
        <p:spPr bwMode="auto">
          <a:xfrm flipV="1">
            <a:off x="3048000" y="21336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7601" name="Text Box 17"/>
          <p:cNvSpPr txBox="1">
            <a:spLocks noChangeArrowheads="1"/>
          </p:cNvSpPr>
          <p:nvPr/>
        </p:nvSpPr>
        <p:spPr bwMode="auto">
          <a:xfrm>
            <a:off x="1371600" y="4800600"/>
            <a:ext cx="727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chemeClr val="accent5">
                    <a:lumMod val="50000"/>
                  </a:schemeClr>
                </a:solidFill>
                <a:latin typeface="Helvetica" panose="020B0604020202020204" pitchFamily="34" charset="0"/>
              </a:rPr>
              <a:t>K80</a:t>
            </a:r>
          </a:p>
        </p:txBody>
      </p:sp>
      <p:sp>
        <p:nvSpPr>
          <p:cNvPr id="67602" name="Text Box 18"/>
          <p:cNvSpPr txBox="1">
            <a:spLocks noChangeArrowheads="1"/>
          </p:cNvSpPr>
          <p:nvPr/>
        </p:nvSpPr>
        <p:spPr bwMode="auto">
          <a:xfrm>
            <a:off x="6477000" y="1965325"/>
            <a:ext cx="2309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“Where is key 80?”</a:t>
            </a:r>
          </a:p>
        </p:txBody>
      </p:sp>
      <p:sp>
        <p:nvSpPr>
          <p:cNvPr id="67605" name="Freeform 21"/>
          <p:cNvSpPr>
            <a:spLocks/>
          </p:cNvSpPr>
          <p:nvPr/>
        </p:nvSpPr>
        <p:spPr bwMode="auto">
          <a:xfrm>
            <a:off x="4419600" y="1828800"/>
            <a:ext cx="1295400" cy="304800"/>
          </a:xfrm>
          <a:custGeom>
            <a:avLst/>
            <a:gdLst>
              <a:gd name="T0" fmla="*/ 0 w 816"/>
              <a:gd name="T1" fmla="*/ 0 h 192"/>
              <a:gd name="T2" fmla="*/ 432 w 816"/>
              <a:gd name="T3" fmla="*/ 48 h 192"/>
              <a:gd name="T4" fmla="*/ 816 w 816"/>
              <a:gd name="T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192">
                <a:moveTo>
                  <a:pt x="0" y="0"/>
                </a:moveTo>
                <a:cubicBezTo>
                  <a:pt x="148" y="8"/>
                  <a:pt x="296" y="16"/>
                  <a:pt x="432" y="48"/>
                </a:cubicBezTo>
                <a:cubicBezTo>
                  <a:pt x="568" y="80"/>
                  <a:pt x="692" y="136"/>
                  <a:pt x="816" y="19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7608" name="Freeform 24"/>
          <p:cNvSpPr>
            <a:spLocks/>
          </p:cNvSpPr>
          <p:nvPr/>
        </p:nvSpPr>
        <p:spPr bwMode="auto">
          <a:xfrm>
            <a:off x="6096000" y="2438400"/>
            <a:ext cx="685800" cy="1219200"/>
          </a:xfrm>
          <a:custGeom>
            <a:avLst/>
            <a:gdLst>
              <a:gd name="T0" fmla="*/ 0 w 432"/>
              <a:gd name="T1" fmla="*/ 0 h 768"/>
              <a:gd name="T2" fmla="*/ 288 w 432"/>
              <a:gd name="T3" fmla="*/ 336 h 768"/>
              <a:gd name="T4" fmla="*/ 432 w 432"/>
              <a:gd name="T5" fmla="*/ 768 h 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768">
                <a:moveTo>
                  <a:pt x="0" y="0"/>
                </a:moveTo>
                <a:cubicBezTo>
                  <a:pt x="108" y="104"/>
                  <a:pt x="216" y="208"/>
                  <a:pt x="288" y="336"/>
                </a:cubicBezTo>
                <a:cubicBezTo>
                  <a:pt x="360" y="464"/>
                  <a:pt x="396" y="616"/>
                  <a:pt x="432" y="768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7609" name="Freeform 25"/>
          <p:cNvSpPr>
            <a:spLocks/>
          </p:cNvSpPr>
          <p:nvPr/>
        </p:nvSpPr>
        <p:spPr bwMode="auto">
          <a:xfrm>
            <a:off x="5867400" y="4267200"/>
            <a:ext cx="990600" cy="1676400"/>
          </a:xfrm>
          <a:custGeom>
            <a:avLst/>
            <a:gdLst>
              <a:gd name="T0" fmla="*/ 624 w 624"/>
              <a:gd name="T1" fmla="*/ 0 h 1056"/>
              <a:gd name="T2" fmla="*/ 432 w 624"/>
              <a:gd name="T3" fmla="*/ 576 h 1056"/>
              <a:gd name="T4" fmla="*/ 0 w 624"/>
              <a:gd name="T5" fmla="*/ 1056 h 1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056">
                <a:moveTo>
                  <a:pt x="624" y="0"/>
                </a:moveTo>
                <a:cubicBezTo>
                  <a:pt x="580" y="200"/>
                  <a:pt x="536" y="400"/>
                  <a:pt x="432" y="576"/>
                </a:cubicBezTo>
                <a:cubicBezTo>
                  <a:pt x="328" y="752"/>
                  <a:pt x="164" y="904"/>
                  <a:pt x="0" y="1056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7610" name="Freeform 26"/>
          <p:cNvSpPr>
            <a:spLocks/>
          </p:cNvSpPr>
          <p:nvPr/>
        </p:nvSpPr>
        <p:spPr bwMode="auto">
          <a:xfrm>
            <a:off x="2743200" y="5334000"/>
            <a:ext cx="2209800" cy="762000"/>
          </a:xfrm>
          <a:custGeom>
            <a:avLst/>
            <a:gdLst>
              <a:gd name="T0" fmla="*/ 1392 w 1392"/>
              <a:gd name="T1" fmla="*/ 480 h 480"/>
              <a:gd name="T2" fmla="*/ 624 w 1392"/>
              <a:gd name="T3" fmla="*/ 384 h 480"/>
              <a:gd name="T4" fmla="*/ 0 w 1392"/>
              <a:gd name="T5" fmla="*/ 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92" h="480">
                <a:moveTo>
                  <a:pt x="1392" y="480"/>
                </a:moveTo>
                <a:cubicBezTo>
                  <a:pt x="1124" y="472"/>
                  <a:pt x="856" y="464"/>
                  <a:pt x="624" y="384"/>
                </a:cubicBezTo>
                <a:cubicBezTo>
                  <a:pt x="392" y="304"/>
                  <a:pt x="196" y="152"/>
                  <a:pt x="0" y="0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7613" name="Freeform 29"/>
          <p:cNvSpPr>
            <a:spLocks/>
          </p:cNvSpPr>
          <p:nvPr/>
        </p:nvSpPr>
        <p:spPr bwMode="auto">
          <a:xfrm>
            <a:off x="2362200" y="2895600"/>
            <a:ext cx="152400" cy="1828800"/>
          </a:xfrm>
          <a:custGeom>
            <a:avLst/>
            <a:gdLst>
              <a:gd name="T0" fmla="*/ 96 w 96"/>
              <a:gd name="T1" fmla="*/ 1152 h 1152"/>
              <a:gd name="T2" fmla="*/ 0 w 96"/>
              <a:gd name="T3" fmla="*/ 576 h 1152"/>
              <a:gd name="T4" fmla="*/ 96 w 96"/>
              <a:gd name="T5" fmla="*/ 0 h 1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1152">
                <a:moveTo>
                  <a:pt x="96" y="1152"/>
                </a:moveTo>
                <a:cubicBezTo>
                  <a:pt x="48" y="960"/>
                  <a:pt x="0" y="768"/>
                  <a:pt x="0" y="576"/>
                </a:cubicBezTo>
                <a:cubicBezTo>
                  <a:pt x="0" y="384"/>
                  <a:pt x="48" y="192"/>
                  <a:pt x="96" y="0"/>
                </a:cubicBezTo>
              </a:path>
            </a:pathLst>
          </a:custGeom>
          <a:noFill/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7614" name="Line 30"/>
          <p:cNvSpPr>
            <a:spLocks noChangeShapeType="1"/>
          </p:cNvSpPr>
          <p:nvPr/>
        </p:nvSpPr>
        <p:spPr bwMode="auto">
          <a:xfrm flipV="1">
            <a:off x="2895600" y="2514600"/>
            <a:ext cx="2743200" cy="2209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7615" name="Text Box 31"/>
          <p:cNvSpPr txBox="1">
            <a:spLocks noChangeArrowheads="1"/>
          </p:cNvSpPr>
          <p:nvPr/>
        </p:nvSpPr>
        <p:spPr bwMode="auto">
          <a:xfrm>
            <a:off x="3870325" y="3816350"/>
            <a:ext cx="1804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“N90 has K80”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63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686800" cy="1143000"/>
          </a:xfrm>
        </p:spPr>
        <p:txBody>
          <a:bodyPr/>
          <a:lstStyle/>
          <a:p>
            <a:r>
              <a:rPr lang="en-US" altLang="en-US" sz="3200" dirty="0"/>
              <a:t>“Finger </a:t>
            </a:r>
            <a:r>
              <a:rPr lang="en-US" altLang="en-US" sz="3200" dirty="0" smtClean="0"/>
              <a:t>table”</a:t>
            </a:r>
            <a:br>
              <a:rPr lang="en-US" altLang="en-US" sz="3200" dirty="0" smtClean="0"/>
            </a:br>
            <a:r>
              <a:rPr lang="en-US" altLang="en-US" sz="3200" dirty="0" smtClean="0"/>
              <a:t>allows </a:t>
            </a:r>
            <a:r>
              <a:rPr lang="en-US" altLang="en-US" sz="3200" dirty="0"/>
              <a:t>log(N)-time lookups</a:t>
            </a:r>
          </a:p>
        </p:txBody>
      </p:sp>
      <p:sp>
        <p:nvSpPr>
          <p:cNvPr id="150531" name="Oval 3"/>
          <p:cNvSpPr>
            <a:spLocks noChangeArrowheads="1"/>
          </p:cNvSpPr>
          <p:nvPr/>
        </p:nvSpPr>
        <p:spPr bwMode="auto">
          <a:xfrm>
            <a:off x="2897188" y="2439988"/>
            <a:ext cx="3427412" cy="3427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32" name="Text Box 4"/>
          <p:cNvSpPr txBox="1">
            <a:spLocks noChangeArrowheads="1"/>
          </p:cNvSpPr>
          <p:nvPr/>
        </p:nvSpPr>
        <p:spPr bwMode="auto">
          <a:xfrm>
            <a:off x="2590800" y="5335588"/>
            <a:ext cx="75406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Helvetica" panose="020B0604020202020204" pitchFamily="34" charset="0"/>
              </a:rPr>
              <a:t>N80</a:t>
            </a:r>
          </a:p>
        </p:txBody>
      </p:sp>
      <p:sp>
        <p:nvSpPr>
          <p:cNvPr id="150533" name="Text Box 5"/>
          <p:cNvSpPr txBox="1">
            <a:spLocks noChangeArrowheads="1"/>
          </p:cNvSpPr>
          <p:nvPr/>
        </p:nvSpPr>
        <p:spPr bwMode="auto">
          <a:xfrm>
            <a:off x="5775325" y="2557463"/>
            <a:ext cx="43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latin typeface="Helvetica" panose="020B0604020202020204" pitchFamily="34" charset="0"/>
                <a:cs typeface="Times New Roman" panose="02020603050405020304" pitchFamily="18" charset="0"/>
              </a:rPr>
              <a:t>½</a:t>
            </a:r>
            <a:endParaRPr lang="en-US" altLang="en-US" sz="2400">
              <a:latin typeface="Helvetica" panose="020B0604020202020204" pitchFamily="34" charset="0"/>
            </a:endParaRPr>
          </a:p>
        </p:txBody>
      </p:sp>
      <p:sp>
        <p:nvSpPr>
          <p:cNvPr id="150534" name="Text Box 6"/>
          <p:cNvSpPr txBox="1">
            <a:spLocks noChangeArrowheads="1"/>
          </p:cNvSpPr>
          <p:nvPr/>
        </p:nvSpPr>
        <p:spPr bwMode="auto">
          <a:xfrm>
            <a:off x="2971800" y="2592388"/>
            <a:ext cx="43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latin typeface="Helvetica" panose="020B0604020202020204" pitchFamily="34" charset="0"/>
                <a:cs typeface="Times New Roman" panose="02020603050405020304" pitchFamily="18" charset="0"/>
              </a:rPr>
              <a:t>¼</a:t>
            </a:r>
            <a:endParaRPr lang="en-US" altLang="en-US" sz="2400">
              <a:latin typeface="Helvetica" panose="020B0604020202020204" pitchFamily="34" charset="0"/>
            </a:endParaRPr>
          </a:p>
        </p:txBody>
      </p:sp>
      <p:sp>
        <p:nvSpPr>
          <p:cNvPr id="150535" name="Text Box 7"/>
          <p:cNvSpPr txBox="1">
            <a:spLocks noChangeArrowheads="1"/>
          </p:cNvSpPr>
          <p:nvPr/>
        </p:nvSpPr>
        <p:spPr bwMode="auto">
          <a:xfrm>
            <a:off x="2465388" y="3963988"/>
            <a:ext cx="4302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b="1">
                <a:latin typeface="Helvetica" panose="020B0604020202020204" pitchFamily="34" charset="0"/>
                <a:cs typeface="Times New Roman" panose="02020603050405020304" pitchFamily="18" charset="0"/>
              </a:rPr>
              <a:t>1/8</a:t>
            </a:r>
            <a:endParaRPr lang="en-US" altLang="en-US" sz="1400" b="1">
              <a:latin typeface="Helvetica" panose="020B0604020202020204" pitchFamily="34" charset="0"/>
            </a:endParaRPr>
          </a:p>
        </p:txBody>
      </p:sp>
      <p:sp>
        <p:nvSpPr>
          <p:cNvPr id="150536" name="Text Box 8"/>
          <p:cNvSpPr txBox="1">
            <a:spLocks noChangeArrowheads="1"/>
          </p:cNvSpPr>
          <p:nvPr/>
        </p:nvSpPr>
        <p:spPr bwMode="auto">
          <a:xfrm>
            <a:off x="2514600" y="4649788"/>
            <a:ext cx="5286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b="1">
                <a:latin typeface="Helvetica" panose="020B0604020202020204" pitchFamily="34" charset="0"/>
                <a:cs typeface="Times New Roman" panose="02020603050405020304" pitchFamily="18" charset="0"/>
              </a:rPr>
              <a:t>1/16</a:t>
            </a:r>
            <a:endParaRPr lang="en-US" altLang="en-US" sz="1400" b="1">
              <a:latin typeface="Helvetica" panose="020B0604020202020204" pitchFamily="34" charset="0"/>
            </a:endParaRPr>
          </a:p>
        </p:txBody>
      </p:sp>
      <p:sp>
        <p:nvSpPr>
          <p:cNvPr id="150537" name="Text Box 9"/>
          <p:cNvSpPr txBox="1">
            <a:spLocks noChangeArrowheads="1"/>
          </p:cNvSpPr>
          <p:nvPr/>
        </p:nvSpPr>
        <p:spPr bwMode="auto">
          <a:xfrm>
            <a:off x="2590800" y="4802188"/>
            <a:ext cx="5286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b="1">
                <a:latin typeface="Helvetica" panose="020B0604020202020204" pitchFamily="34" charset="0"/>
                <a:cs typeface="Times New Roman" panose="02020603050405020304" pitchFamily="18" charset="0"/>
              </a:rPr>
              <a:t>1/32</a:t>
            </a:r>
            <a:endParaRPr lang="en-US" altLang="en-US" sz="1400" b="1">
              <a:latin typeface="Helvetica" panose="020B0604020202020204" pitchFamily="34" charset="0"/>
            </a:endParaRPr>
          </a:p>
        </p:txBody>
      </p:sp>
      <p:sp>
        <p:nvSpPr>
          <p:cNvPr id="150538" name="Text Box 10"/>
          <p:cNvSpPr txBox="1">
            <a:spLocks noChangeArrowheads="1"/>
          </p:cNvSpPr>
          <p:nvPr/>
        </p:nvSpPr>
        <p:spPr bwMode="auto">
          <a:xfrm>
            <a:off x="2671763" y="4954588"/>
            <a:ext cx="528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b="1">
                <a:latin typeface="Helvetica" panose="020B0604020202020204" pitchFamily="34" charset="0"/>
                <a:cs typeface="Times New Roman" panose="02020603050405020304" pitchFamily="18" charset="0"/>
              </a:rPr>
              <a:t>1/64</a:t>
            </a:r>
            <a:endParaRPr lang="en-US" altLang="en-US" sz="1400" b="1">
              <a:latin typeface="Helvetica" panose="020B0604020202020204" pitchFamily="34" charset="0"/>
            </a:endParaRPr>
          </a:p>
        </p:txBody>
      </p:sp>
      <p:sp>
        <p:nvSpPr>
          <p:cNvPr id="150539" name="Text Box 11"/>
          <p:cNvSpPr txBox="1">
            <a:spLocks noChangeArrowheads="1"/>
          </p:cNvSpPr>
          <p:nvPr/>
        </p:nvSpPr>
        <p:spPr bwMode="auto">
          <a:xfrm>
            <a:off x="2725738" y="5106988"/>
            <a:ext cx="6270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b="1">
                <a:latin typeface="Helvetica" panose="020B0604020202020204" pitchFamily="34" charset="0"/>
                <a:cs typeface="Times New Roman" panose="02020603050405020304" pitchFamily="18" charset="0"/>
              </a:rPr>
              <a:t>1/128</a:t>
            </a:r>
            <a:endParaRPr lang="en-US" altLang="en-US" sz="1400" b="1">
              <a:latin typeface="Helvetica" panose="020B0604020202020204" pitchFamily="34" charset="0"/>
            </a:endParaRPr>
          </a:p>
        </p:txBody>
      </p:sp>
      <p:sp>
        <p:nvSpPr>
          <p:cNvPr id="150540" name="Freeform 12"/>
          <p:cNvSpPr>
            <a:spLocks/>
          </p:cNvSpPr>
          <p:nvPr/>
        </p:nvSpPr>
        <p:spPr bwMode="auto">
          <a:xfrm>
            <a:off x="3200400" y="4979988"/>
            <a:ext cx="177800" cy="355600"/>
          </a:xfrm>
          <a:custGeom>
            <a:avLst/>
            <a:gdLst>
              <a:gd name="T0" fmla="*/ 96 w 112"/>
              <a:gd name="T1" fmla="*/ 224 h 224"/>
              <a:gd name="T2" fmla="*/ 96 w 112"/>
              <a:gd name="T3" fmla="*/ 32 h 224"/>
              <a:gd name="T4" fmla="*/ 0 w 112"/>
              <a:gd name="T5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2" h="224">
                <a:moveTo>
                  <a:pt x="96" y="224"/>
                </a:moveTo>
                <a:cubicBezTo>
                  <a:pt x="104" y="144"/>
                  <a:pt x="112" y="64"/>
                  <a:pt x="96" y="32"/>
                </a:cubicBezTo>
                <a:cubicBezTo>
                  <a:pt x="80" y="0"/>
                  <a:pt x="40" y="16"/>
                  <a:pt x="0" y="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0541" name="Freeform 13"/>
          <p:cNvSpPr>
            <a:spLocks/>
          </p:cNvSpPr>
          <p:nvPr/>
        </p:nvSpPr>
        <p:spPr bwMode="auto">
          <a:xfrm>
            <a:off x="3124200" y="4814888"/>
            <a:ext cx="419100" cy="444500"/>
          </a:xfrm>
          <a:custGeom>
            <a:avLst/>
            <a:gdLst>
              <a:gd name="T0" fmla="*/ 144 w 264"/>
              <a:gd name="T1" fmla="*/ 280 h 280"/>
              <a:gd name="T2" fmla="*/ 240 w 264"/>
              <a:gd name="T3" fmla="*/ 40 h 280"/>
              <a:gd name="T4" fmla="*/ 0 w 264"/>
              <a:gd name="T5" fmla="*/ 40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4" h="280">
                <a:moveTo>
                  <a:pt x="144" y="280"/>
                </a:moveTo>
                <a:cubicBezTo>
                  <a:pt x="204" y="180"/>
                  <a:pt x="264" y="80"/>
                  <a:pt x="240" y="40"/>
                </a:cubicBezTo>
                <a:cubicBezTo>
                  <a:pt x="216" y="0"/>
                  <a:pt x="108" y="20"/>
                  <a:pt x="0" y="4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0542" name="Freeform 14"/>
          <p:cNvSpPr>
            <a:spLocks/>
          </p:cNvSpPr>
          <p:nvPr/>
        </p:nvSpPr>
        <p:spPr bwMode="auto">
          <a:xfrm>
            <a:off x="3048000" y="4637088"/>
            <a:ext cx="736600" cy="622300"/>
          </a:xfrm>
          <a:custGeom>
            <a:avLst/>
            <a:gdLst>
              <a:gd name="T0" fmla="*/ 192 w 464"/>
              <a:gd name="T1" fmla="*/ 392 h 392"/>
              <a:gd name="T2" fmla="*/ 432 w 464"/>
              <a:gd name="T3" fmla="*/ 56 h 392"/>
              <a:gd name="T4" fmla="*/ 0 w 464"/>
              <a:gd name="T5" fmla="*/ 56 h 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64" h="392">
                <a:moveTo>
                  <a:pt x="192" y="392"/>
                </a:moveTo>
                <a:cubicBezTo>
                  <a:pt x="328" y="252"/>
                  <a:pt x="464" y="112"/>
                  <a:pt x="432" y="56"/>
                </a:cubicBezTo>
                <a:cubicBezTo>
                  <a:pt x="400" y="0"/>
                  <a:pt x="200" y="28"/>
                  <a:pt x="0" y="5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0543" name="Freeform 15"/>
          <p:cNvSpPr>
            <a:spLocks/>
          </p:cNvSpPr>
          <p:nvPr/>
        </p:nvSpPr>
        <p:spPr bwMode="auto">
          <a:xfrm>
            <a:off x="2895600" y="4116388"/>
            <a:ext cx="1447800" cy="1143000"/>
          </a:xfrm>
          <a:custGeom>
            <a:avLst/>
            <a:gdLst>
              <a:gd name="T0" fmla="*/ 288 w 912"/>
              <a:gd name="T1" fmla="*/ 720 h 720"/>
              <a:gd name="T2" fmla="*/ 864 w 912"/>
              <a:gd name="T3" fmla="*/ 144 h 720"/>
              <a:gd name="T4" fmla="*/ 0 w 912"/>
              <a:gd name="T5" fmla="*/ 0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12" h="720">
                <a:moveTo>
                  <a:pt x="288" y="720"/>
                </a:moveTo>
                <a:cubicBezTo>
                  <a:pt x="600" y="492"/>
                  <a:pt x="912" y="264"/>
                  <a:pt x="864" y="144"/>
                </a:cubicBezTo>
                <a:cubicBezTo>
                  <a:pt x="816" y="24"/>
                  <a:pt x="408" y="12"/>
                  <a:pt x="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0544" name="Freeform 16"/>
          <p:cNvSpPr>
            <a:spLocks/>
          </p:cNvSpPr>
          <p:nvPr/>
        </p:nvSpPr>
        <p:spPr bwMode="auto">
          <a:xfrm>
            <a:off x="3352800" y="2973388"/>
            <a:ext cx="1231900" cy="2286000"/>
          </a:xfrm>
          <a:custGeom>
            <a:avLst/>
            <a:gdLst>
              <a:gd name="T0" fmla="*/ 0 w 776"/>
              <a:gd name="T1" fmla="*/ 1440 h 1440"/>
              <a:gd name="T2" fmla="*/ 768 w 776"/>
              <a:gd name="T3" fmla="*/ 864 h 1440"/>
              <a:gd name="T4" fmla="*/ 48 w 776"/>
              <a:gd name="T5" fmla="*/ 0 h 14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76" h="1440">
                <a:moveTo>
                  <a:pt x="0" y="1440"/>
                </a:moveTo>
                <a:cubicBezTo>
                  <a:pt x="380" y="1272"/>
                  <a:pt x="760" y="1104"/>
                  <a:pt x="768" y="864"/>
                </a:cubicBezTo>
                <a:cubicBezTo>
                  <a:pt x="776" y="624"/>
                  <a:pt x="412" y="312"/>
                  <a:pt x="48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0545" name="Freeform 17"/>
          <p:cNvSpPr>
            <a:spLocks/>
          </p:cNvSpPr>
          <p:nvPr/>
        </p:nvSpPr>
        <p:spPr bwMode="auto">
          <a:xfrm>
            <a:off x="3352800" y="3049588"/>
            <a:ext cx="2514600" cy="2209800"/>
          </a:xfrm>
          <a:custGeom>
            <a:avLst/>
            <a:gdLst>
              <a:gd name="T0" fmla="*/ 0 w 1584"/>
              <a:gd name="T1" fmla="*/ 1392 h 1392"/>
              <a:gd name="T2" fmla="*/ 864 w 1584"/>
              <a:gd name="T3" fmla="*/ 960 h 1392"/>
              <a:gd name="T4" fmla="*/ 1584 w 1584"/>
              <a:gd name="T5" fmla="*/ 0 h 1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84" h="1392">
                <a:moveTo>
                  <a:pt x="0" y="1392"/>
                </a:moveTo>
                <a:cubicBezTo>
                  <a:pt x="300" y="1292"/>
                  <a:pt x="600" y="1192"/>
                  <a:pt x="864" y="960"/>
                </a:cubicBezTo>
                <a:cubicBezTo>
                  <a:pt x="1128" y="728"/>
                  <a:pt x="1356" y="364"/>
                  <a:pt x="1584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49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Chord Lookup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19</a:t>
            </a:fld>
            <a:endParaRPr lang="en-US" dirty="0"/>
          </a:p>
        </p:txBody>
      </p:sp>
      <p:sp>
        <p:nvSpPr>
          <p:cNvPr id="34" name="Oval 29"/>
          <p:cNvSpPr>
            <a:spLocks noChangeArrowheads="1"/>
          </p:cNvSpPr>
          <p:nvPr/>
        </p:nvSpPr>
        <p:spPr bwMode="auto">
          <a:xfrm>
            <a:off x="2411413" y="1989138"/>
            <a:ext cx="4321175" cy="4319587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35" name="Oval 30"/>
          <p:cNvSpPr>
            <a:spLocks noChangeArrowheads="1"/>
          </p:cNvSpPr>
          <p:nvPr/>
        </p:nvSpPr>
        <p:spPr bwMode="auto">
          <a:xfrm>
            <a:off x="2195513" y="3933825"/>
            <a:ext cx="4318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latinLnBrk="1" hangingPunct="1"/>
            <a:r>
              <a:rPr lang="en-US" altLang="ko-KR" b="1">
                <a:latin typeface="Times New Roman" panose="02020603050405020304" pitchFamily="18" charset="0"/>
                <a:ea typeface="Gulim" panose="020B0600000101010101" pitchFamily="34" charset="-127"/>
              </a:rPr>
              <a:t>12</a:t>
            </a:r>
          </a:p>
        </p:txBody>
      </p:sp>
      <p:sp>
        <p:nvSpPr>
          <p:cNvPr id="36" name="Oval 31"/>
          <p:cNvSpPr>
            <a:spLocks noChangeArrowheads="1"/>
          </p:cNvSpPr>
          <p:nvPr/>
        </p:nvSpPr>
        <p:spPr bwMode="auto">
          <a:xfrm>
            <a:off x="2843213" y="2420938"/>
            <a:ext cx="4318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latinLnBrk="1" hangingPunct="1"/>
            <a:r>
              <a:rPr lang="en-US" altLang="ko-KR" b="1">
                <a:latin typeface="Times New Roman" panose="02020603050405020304" pitchFamily="18" charset="0"/>
                <a:ea typeface="Gulim" panose="020B0600000101010101" pitchFamily="34" charset="-127"/>
              </a:rPr>
              <a:t>14</a:t>
            </a:r>
          </a:p>
        </p:txBody>
      </p:sp>
      <p:sp>
        <p:nvSpPr>
          <p:cNvPr id="37" name="Oval 32"/>
          <p:cNvSpPr>
            <a:spLocks noChangeArrowheads="1"/>
          </p:cNvSpPr>
          <p:nvPr/>
        </p:nvSpPr>
        <p:spPr bwMode="auto">
          <a:xfrm>
            <a:off x="5867400" y="2420938"/>
            <a:ext cx="4318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latinLnBrk="1" hangingPunct="1"/>
            <a:r>
              <a:rPr lang="en-US" altLang="ko-KR" b="1">
                <a:latin typeface="Times New Roman" panose="02020603050405020304" pitchFamily="18" charset="0"/>
                <a:ea typeface="Gulim" panose="020B0600000101010101" pitchFamily="34" charset="-127"/>
              </a:rPr>
              <a:t>2</a:t>
            </a:r>
          </a:p>
        </p:txBody>
      </p:sp>
      <p:sp>
        <p:nvSpPr>
          <p:cNvPr id="38" name="Oval 33"/>
          <p:cNvSpPr>
            <a:spLocks noChangeArrowheads="1"/>
          </p:cNvSpPr>
          <p:nvPr/>
        </p:nvSpPr>
        <p:spPr bwMode="auto">
          <a:xfrm>
            <a:off x="2771775" y="5373688"/>
            <a:ext cx="4318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latinLnBrk="1" hangingPunct="1"/>
            <a:r>
              <a:rPr lang="en-US" altLang="ko-KR" b="1">
                <a:latin typeface="Times New Roman" panose="02020603050405020304" pitchFamily="18" charset="0"/>
                <a:ea typeface="Gulim" panose="020B0600000101010101" pitchFamily="34" charset="-127"/>
              </a:rPr>
              <a:t>10</a:t>
            </a:r>
          </a:p>
        </p:txBody>
      </p:sp>
      <p:sp>
        <p:nvSpPr>
          <p:cNvPr id="39" name="Oval 34"/>
          <p:cNvSpPr>
            <a:spLocks noChangeArrowheads="1"/>
          </p:cNvSpPr>
          <p:nvPr/>
        </p:nvSpPr>
        <p:spPr bwMode="auto">
          <a:xfrm>
            <a:off x="3492500" y="1989138"/>
            <a:ext cx="4318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latinLnBrk="1" hangingPunct="1"/>
            <a:r>
              <a:rPr lang="en-US" altLang="ko-KR" b="1">
                <a:latin typeface="Times New Roman" panose="02020603050405020304" pitchFamily="18" charset="0"/>
                <a:ea typeface="Gulim" panose="020B0600000101010101" pitchFamily="34" charset="-127"/>
              </a:rPr>
              <a:t>15</a:t>
            </a:r>
          </a:p>
        </p:txBody>
      </p:sp>
      <p:sp>
        <p:nvSpPr>
          <p:cNvPr id="40" name="Oval 35"/>
          <p:cNvSpPr>
            <a:spLocks noChangeArrowheads="1"/>
          </p:cNvSpPr>
          <p:nvPr/>
        </p:nvSpPr>
        <p:spPr bwMode="auto">
          <a:xfrm>
            <a:off x="5148263" y="1916113"/>
            <a:ext cx="4318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latinLnBrk="1" hangingPunct="1"/>
            <a:r>
              <a:rPr lang="en-US" altLang="ko-KR" b="1">
                <a:latin typeface="Times New Roman" panose="02020603050405020304" pitchFamily="18" charset="0"/>
                <a:ea typeface="Gulim" panose="020B0600000101010101" pitchFamily="34" charset="-127"/>
              </a:rPr>
              <a:t>1</a:t>
            </a:r>
          </a:p>
        </p:txBody>
      </p:sp>
      <p:sp>
        <p:nvSpPr>
          <p:cNvPr id="42" name="Oval 37"/>
          <p:cNvSpPr>
            <a:spLocks noChangeArrowheads="1"/>
          </p:cNvSpPr>
          <p:nvPr/>
        </p:nvSpPr>
        <p:spPr bwMode="auto">
          <a:xfrm>
            <a:off x="5148263" y="5949950"/>
            <a:ext cx="4318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latinLnBrk="1" hangingPunct="1"/>
            <a:r>
              <a:rPr lang="en-US" altLang="ko-KR" b="1">
                <a:latin typeface="Times New Roman" panose="02020603050405020304" pitchFamily="18" charset="0"/>
                <a:ea typeface="Gulim" panose="020B0600000101010101" pitchFamily="34" charset="-127"/>
              </a:rPr>
              <a:t>7</a:t>
            </a:r>
          </a:p>
        </p:txBody>
      </p:sp>
      <p:sp>
        <p:nvSpPr>
          <p:cNvPr id="43" name="Text Box 38"/>
          <p:cNvSpPr txBox="1">
            <a:spLocks noChangeArrowheads="1"/>
          </p:cNvSpPr>
          <p:nvPr/>
        </p:nvSpPr>
        <p:spPr bwMode="auto">
          <a:xfrm>
            <a:off x="179388" y="1987550"/>
            <a:ext cx="263726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latinLnBrk="1" hangingPunct="1"/>
            <a:r>
              <a:rPr lang="en-US" altLang="ko-KR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</a:rPr>
              <a:t>I’m node 2.</a:t>
            </a:r>
          </a:p>
          <a:p>
            <a:pPr eaLnBrk="1" latinLnBrk="1" hangingPunct="1"/>
            <a:r>
              <a:rPr lang="en-US" altLang="ko-KR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</a:rPr>
              <a:t>Please find key 14!</a:t>
            </a:r>
          </a:p>
        </p:txBody>
      </p:sp>
      <p:graphicFrame>
        <p:nvGraphicFramePr>
          <p:cNvPr id="44" name="Group 3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3404253"/>
              </p:ext>
            </p:extLst>
          </p:nvPr>
        </p:nvGraphicFramePr>
        <p:xfrm>
          <a:off x="323850" y="4756150"/>
          <a:ext cx="2411413" cy="1769745"/>
        </p:xfrm>
        <a:graphic>
          <a:graphicData uri="http://schemas.openxmlformats.org/drawingml/2006/table">
            <a:tbl>
              <a:tblPr/>
              <a:tblGrid>
                <a:gridCol w="649288"/>
                <a:gridCol w="1114425"/>
                <a:gridCol w="647700"/>
              </a:tblGrid>
              <a:tr h="1730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Start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Int.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node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86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10+1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[11,12)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746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10+2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[12,14)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730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10+4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[14,2)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730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10+8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[2,10)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45" name="AutoShape 65"/>
          <p:cNvCxnSpPr>
            <a:cxnSpLocks noChangeShapeType="1"/>
            <a:stCxn id="37" idx="3"/>
            <a:endCxn id="38" idx="7"/>
          </p:cNvCxnSpPr>
          <p:nvPr/>
        </p:nvCxnSpPr>
        <p:spPr bwMode="auto">
          <a:xfrm flipH="1">
            <a:off x="3140075" y="2789238"/>
            <a:ext cx="2790825" cy="2647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" name="AutoShape 66"/>
          <p:cNvCxnSpPr>
            <a:cxnSpLocks noChangeShapeType="1"/>
            <a:stCxn id="38" idx="0"/>
          </p:cNvCxnSpPr>
          <p:nvPr/>
        </p:nvCxnSpPr>
        <p:spPr bwMode="auto">
          <a:xfrm flipV="1">
            <a:off x="2987675" y="2898775"/>
            <a:ext cx="44450" cy="24749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" name="Rectangle 68"/>
          <p:cNvSpPr>
            <a:spLocks noChangeArrowheads="1"/>
          </p:cNvSpPr>
          <p:nvPr/>
        </p:nvSpPr>
        <p:spPr bwMode="auto">
          <a:xfrm>
            <a:off x="306241" y="5876925"/>
            <a:ext cx="2449513" cy="288925"/>
          </a:xfrm>
          <a:prstGeom prst="rect">
            <a:avLst/>
          </a:prstGeom>
          <a:noFill/>
          <a:ln w="508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49" name="Text Box 69"/>
          <p:cNvSpPr txBox="1">
            <a:spLocks noChangeArrowheads="1"/>
          </p:cNvSpPr>
          <p:nvPr/>
        </p:nvSpPr>
        <p:spPr bwMode="auto">
          <a:xfrm>
            <a:off x="2590800" y="1143000"/>
            <a:ext cx="3429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atinLnBrk="1">
              <a:defRPr/>
            </a:pPr>
            <a:r>
              <a:rPr lang="en-US" altLang="ko-KR" sz="2000" b="1" dirty="0">
                <a:solidFill>
                  <a:schemeClr val="accent5">
                    <a:lumMod val="50000"/>
                  </a:schemeClr>
                </a:solidFill>
                <a:latin typeface="+mn-lt"/>
                <a:ea typeface="Gulim" pitchFamily="34" charset="-127"/>
              </a:rPr>
              <a:t>O(log </a:t>
            </a:r>
            <a:r>
              <a:rPr lang="en-US" altLang="zh-TW" sz="2000" b="1" dirty="0">
                <a:solidFill>
                  <a:schemeClr val="accent5">
                    <a:lumMod val="50000"/>
                  </a:schemeClr>
                </a:solidFill>
                <a:latin typeface="+mn-lt"/>
                <a:ea typeface="Gulim" pitchFamily="34" charset="-127"/>
              </a:rPr>
              <a:t>n</a:t>
            </a:r>
            <a:r>
              <a:rPr lang="en-US" altLang="ko-KR" sz="2000" b="1" dirty="0">
                <a:solidFill>
                  <a:schemeClr val="accent5">
                    <a:lumMod val="50000"/>
                  </a:schemeClr>
                </a:solidFill>
                <a:latin typeface="+mn-lt"/>
                <a:ea typeface="Gulim" pitchFamily="34" charset="-127"/>
              </a:rPr>
              <a:t>)</a:t>
            </a:r>
            <a:r>
              <a:rPr lang="en-US" altLang="zh-TW" sz="2000" b="1" dirty="0">
                <a:solidFill>
                  <a:schemeClr val="accent5">
                    <a:lumMod val="50000"/>
                  </a:schemeClr>
                </a:solidFill>
                <a:latin typeface="+mn-lt"/>
                <a:ea typeface="Gulim" pitchFamily="34" charset="-127"/>
              </a:rPr>
              <a:t> </a:t>
            </a:r>
            <a:r>
              <a:rPr lang="en-US" altLang="zh-TW" sz="2000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hops (messages)</a:t>
            </a:r>
            <a:br>
              <a:rPr lang="en-US" altLang="zh-TW" sz="2000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</a:br>
            <a:r>
              <a:rPr lang="en-US" altLang="zh-TW" sz="2000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for each l</a:t>
            </a:r>
            <a:r>
              <a:rPr kumimoji="0" lang="en-US" altLang="zh-TW" sz="2000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ookup!!</a:t>
            </a:r>
          </a:p>
          <a:p>
            <a:pPr latinLnBrk="1">
              <a:defRPr/>
            </a:pPr>
            <a:endParaRPr kumimoji="0" lang="en-US" altLang="zh-TW" sz="20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50" name="Text Box 70"/>
          <p:cNvSpPr txBox="1">
            <a:spLocks noChangeArrowheads="1"/>
          </p:cNvSpPr>
          <p:nvPr/>
        </p:nvSpPr>
        <p:spPr bwMode="auto">
          <a:xfrm>
            <a:off x="6805868" y="4522446"/>
            <a:ext cx="128112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latinLnBrk="1" hangingPunct="1"/>
            <a:r>
              <a:rPr lang="en-US" altLang="ko-KR" sz="2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</a:rPr>
              <a:t>14 ∈[10,2)</a:t>
            </a:r>
          </a:p>
        </p:txBody>
      </p:sp>
      <p:sp>
        <p:nvSpPr>
          <p:cNvPr id="51" name="Text Box 71"/>
          <p:cNvSpPr txBox="1">
            <a:spLocks noChangeArrowheads="1"/>
          </p:cNvSpPr>
          <p:nvPr/>
        </p:nvSpPr>
        <p:spPr bwMode="auto">
          <a:xfrm>
            <a:off x="2771775" y="5805488"/>
            <a:ext cx="128112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latinLnBrk="1" hangingPunct="1"/>
            <a:r>
              <a:rPr lang="en-US" altLang="ko-KR" sz="2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</a:rPr>
              <a:t>14 ∈[14,2)</a:t>
            </a:r>
          </a:p>
        </p:txBody>
      </p:sp>
      <p:cxnSp>
        <p:nvCxnSpPr>
          <p:cNvPr id="52" name="AutoShape 73"/>
          <p:cNvCxnSpPr>
            <a:cxnSpLocks noChangeShapeType="1"/>
          </p:cNvCxnSpPr>
          <p:nvPr/>
        </p:nvCxnSpPr>
        <p:spPr bwMode="auto">
          <a:xfrm>
            <a:off x="3317875" y="2646363"/>
            <a:ext cx="2505075" cy="23812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3" name="Text Box 74"/>
          <p:cNvSpPr txBox="1">
            <a:spLocks noChangeArrowheads="1"/>
          </p:cNvSpPr>
          <p:nvPr/>
        </p:nvSpPr>
        <p:spPr bwMode="auto">
          <a:xfrm>
            <a:off x="4258896" y="4800600"/>
            <a:ext cx="184858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kumimoji="0" lang="en-US" altLang="zh-TW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Circular 4-bit</a:t>
            </a:r>
          </a:p>
          <a:p>
            <a:pPr algn="ctr" eaLnBrk="1" hangingPunct="1"/>
            <a:r>
              <a:rPr kumimoji="0" lang="en-US" altLang="zh-TW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ID space</a:t>
            </a:r>
          </a:p>
        </p:txBody>
      </p:sp>
      <p:sp>
        <p:nvSpPr>
          <p:cNvPr id="54" name="矩形 75"/>
          <p:cNvSpPr>
            <a:spLocks noChangeArrowheads="1"/>
          </p:cNvSpPr>
          <p:nvPr/>
        </p:nvSpPr>
        <p:spPr bwMode="auto">
          <a:xfrm>
            <a:off x="6255915" y="2019820"/>
            <a:ext cx="2057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kumimoji="0" lang="en-US" altLang="zh-TW" sz="2000" b="1" dirty="0">
                <a:solidFill>
                  <a:schemeClr val="accent5">
                    <a:lumMod val="50000"/>
                  </a:schemeClr>
                </a:solidFill>
              </a:rPr>
              <a:t>O(log n) states per node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9594642"/>
              </p:ext>
            </p:extLst>
          </p:nvPr>
        </p:nvGraphicFramePr>
        <p:xfrm>
          <a:off x="6299200" y="2852738"/>
          <a:ext cx="2219325" cy="1676400"/>
        </p:xfrm>
        <a:graphic>
          <a:graphicData uri="http://schemas.openxmlformats.org/drawingml/2006/table">
            <a:tbl>
              <a:tblPr/>
              <a:tblGrid>
                <a:gridCol w="739775"/>
                <a:gridCol w="715963"/>
                <a:gridCol w="763587"/>
              </a:tblGrid>
              <a:tr h="201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Start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Int.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node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32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2+1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[3,4)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2+2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[4,6)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32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2+4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[6,10)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2+8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[10,2)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7" name="Rectangle 67"/>
          <p:cNvSpPr>
            <a:spLocks noChangeArrowheads="1"/>
          </p:cNvSpPr>
          <p:nvPr/>
        </p:nvSpPr>
        <p:spPr bwMode="auto">
          <a:xfrm>
            <a:off x="6299200" y="4221163"/>
            <a:ext cx="2232025" cy="288925"/>
          </a:xfrm>
          <a:prstGeom prst="rect">
            <a:avLst/>
          </a:prstGeom>
          <a:noFill/>
          <a:ln w="508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56" name="Oval 36"/>
          <p:cNvSpPr>
            <a:spLocks noChangeArrowheads="1"/>
          </p:cNvSpPr>
          <p:nvPr/>
        </p:nvSpPr>
        <p:spPr bwMode="auto">
          <a:xfrm>
            <a:off x="6278131" y="5000198"/>
            <a:ext cx="4318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latinLnBrk="1" hangingPunct="1"/>
            <a:r>
              <a:rPr lang="en-US" altLang="ko-KR" b="1">
                <a:latin typeface="Times New Roman" panose="02020603050405020304" pitchFamily="18" charset="0"/>
                <a:ea typeface="Gulim" panose="020B0600000101010101" pitchFamily="34" charset="-127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918503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8" grpId="0" animBg="1"/>
      <p:bldP spid="49" grpId="0" autoUpdateAnimBg="0"/>
      <p:bldP spid="50" grpId="0" autoUpdateAnimBg="0"/>
      <p:bldP spid="51" grpId="0" autoUpdateAnimBg="0"/>
      <p:bldP spid="54" grpId="0"/>
      <p:bldP spid="4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504031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TW" sz="2800" dirty="0" smtClean="0"/>
              <a:t>Server-based architecture</a:t>
            </a:r>
          </a:p>
          <a:p>
            <a:pPr lvl="1">
              <a:lnSpc>
                <a:spcPct val="120000"/>
              </a:lnSpc>
            </a:pPr>
            <a:r>
              <a:rPr lang="en-US" altLang="zh-TW" sz="2400" dirty="0" smtClean="0"/>
              <a:t>Client-Server / Server-Cluster</a:t>
            </a:r>
          </a:p>
          <a:p>
            <a:pPr lvl="1">
              <a:lnSpc>
                <a:spcPct val="120000"/>
              </a:lnSpc>
            </a:pPr>
            <a:r>
              <a:rPr lang="en-US" altLang="zh-TW" sz="2400" dirty="0" smtClean="0"/>
              <a:t>Problems</a:t>
            </a:r>
            <a:r>
              <a:rPr lang="zh-TW" altLang="en-US" sz="2400" dirty="0" smtClean="0"/>
              <a:t>：</a:t>
            </a:r>
          </a:p>
          <a:p>
            <a:pPr lvl="2">
              <a:lnSpc>
                <a:spcPct val="120000"/>
              </a:lnSpc>
            </a:pPr>
            <a:r>
              <a:rPr lang="en-US" altLang="zh-TW" sz="2000" dirty="0" smtClean="0"/>
              <a:t>Limited resources</a:t>
            </a:r>
          </a:p>
          <a:p>
            <a:pPr lvl="2">
              <a:lnSpc>
                <a:spcPct val="120000"/>
              </a:lnSpc>
            </a:pPr>
            <a:r>
              <a:rPr lang="en-US" altLang="zh-TW" sz="2000" dirty="0" smtClean="0"/>
              <a:t>All loads are centered on the server</a:t>
            </a:r>
          </a:p>
          <a:p>
            <a:pPr lvl="1">
              <a:lnSpc>
                <a:spcPct val="120000"/>
              </a:lnSpc>
            </a:pPr>
            <a:r>
              <a:rPr lang="en-US" altLang="zh-TW" sz="2400" dirty="0" smtClean="0"/>
              <a:t>Server-based architecture has low scalability.</a:t>
            </a:r>
          </a:p>
          <a:p>
            <a:pPr lvl="1">
              <a:lnSpc>
                <a:spcPct val="120000"/>
              </a:lnSpc>
            </a:pPr>
            <a:r>
              <a:rPr lang="en-US" altLang="zh-TW" sz="2400" dirty="0" smtClean="0"/>
              <a:t>The setup and maintenance cost is high.</a:t>
            </a:r>
          </a:p>
          <a:p>
            <a:pPr>
              <a:lnSpc>
                <a:spcPct val="120000"/>
              </a:lnSpc>
            </a:pPr>
            <a:r>
              <a:rPr lang="en-US" altLang="zh-TW" sz="2800" dirty="0" smtClean="0"/>
              <a:t>Peer-to-Peer (P2P) architecture</a:t>
            </a:r>
          </a:p>
          <a:p>
            <a:pPr lvl="1">
              <a:lnSpc>
                <a:spcPct val="120000"/>
              </a:lnSpc>
            </a:pPr>
            <a:r>
              <a:rPr lang="en-US" altLang="zh-TW" sz="2400" dirty="0" smtClean="0"/>
              <a:t>Advantages</a:t>
            </a:r>
            <a:r>
              <a:rPr lang="zh-TW" altLang="en-US" sz="2400" dirty="0" smtClean="0"/>
              <a:t>：</a:t>
            </a:r>
          </a:p>
          <a:p>
            <a:pPr lvl="2">
              <a:lnSpc>
                <a:spcPct val="120000"/>
              </a:lnSpc>
            </a:pPr>
            <a:r>
              <a:rPr lang="en-US" altLang="zh-TW" sz="2000" dirty="0" smtClean="0"/>
              <a:t>Distributing loads to all users</a:t>
            </a:r>
          </a:p>
          <a:p>
            <a:pPr lvl="2">
              <a:lnSpc>
                <a:spcPct val="120000"/>
              </a:lnSpc>
            </a:pPr>
            <a:r>
              <a:rPr lang="en-US" altLang="zh-TW" sz="2000" dirty="0" smtClean="0"/>
              <a:t>Users consume and provide resources</a:t>
            </a:r>
          </a:p>
          <a:p>
            <a:pPr lvl="1">
              <a:lnSpc>
                <a:spcPct val="120000"/>
              </a:lnSpc>
            </a:pPr>
            <a:r>
              <a:rPr lang="en-US" altLang="zh-TW" sz="2400" dirty="0" smtClean="0"/>
              <a:t>P2P architecture has high scalability.</a:t>
            </a:r>
          </a:p>
          <a:p>
            <a:pPr lvl="1">
              <a:lnSpc>
                <a:spcPct val="120000"/>
              </a:lnSpc>
            </a:pPr>
            <a:r>
              <a:rPr lang="en-US" altLang="zh-TW" sz="2400" dirty="0" smtClean="0"/>
              <a:t>The setup and maintenance cost is low.</a:t>
            </a:r>
          </a:p>
          <a:p>
            <a:pPr lvl="1">
              <a:lnSpc>
                <a:spcPct val="120000"/>
              </a:lnSpc>
            </a:pPr>
            <a:endParaRPr lang="en-US" altLang="zh-TW" sz="2400" dirty="0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84238"/>
          </a:xfrm>
        </p:spPr>
        <p:txBody>
          <a:bodyPr/>
          <a:lstStyle/>
          <a:p>
            <a:r>
              <a:rPr lang="en-US" altLang="zh-TW" dirty="0" smtClean="0"/>
              <a:t>The architectures</a:t>
            </a:r>
          </a:p>
        </p:txBody>
      </p:sp>
      <p:pic>
        <p:nvPicPr>
          <p:cNvPr id="16388" name="Picture 4" descr="performance_c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8026" y="1412875"/>
            <a:ext cx="2393950" cy="1724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9" name="Picture 5" descr="performance_idea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8026" y="4168558"/>
            <a:ext cx="2400300" cy="1714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8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P2P Content Distribution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BitTorrent builds a network for every file that is </a:t>
            </a:r>
            <a:r>
              <a:rPr lang="en-US" dirty="0" smtClean="0"/>
              <a:t>being distributed.</a:t>
            </a:r>
            <a:endParaRPr lang="en-US" dirty="0"/>
          </a:p>
          <a:p>
            <a:r>
              <a:rPr lang="en-US" dirty="0"/>
              <a:t>Big advantage of BitTorrent:</a:t>
            </a:r>
          </a:p>
          <a:p>
            <a:pPr lvl="1"/>
            <a:r>
              <a:rPr lang="en-US" dirty="0"/>
              <a:t>Can send “link” to a friend</a:t>
            </a:r>
          </a:p>
          <a:p>
            <a:pPr lvl="1"/>
            <a:r>
              <a:rPr lang="en-US" dirty="0"/>
              <a:t>“Link” always refers to the same file</a:t>
            </a:r>
          </a:p>
          <a:p>
            <a:r>
              <a:rPr lang="en-US" dirty="0"/>
              <a:t>Not really feasible on Napster, Gnutella, or </a:t>
            </a:r>
            <a:r>
              <a:rPr lang="en-US" dirty="0" err="1"/>
              <a:t>KaZaA</a:t>
            </a:r>
            <a:endParaRPr lang="en-US" dirty="0"/>
          </a:p>
          <a:p>
            <a:pPr lvl="1"/>
            <a:r>
              <a:rPr lang="en-US" dirty="0"/>
              <a:t>These networks are based on searching, hard to identify </a:t>
            </a:r>
            <a:r>
              <a:rPr lang="en-US" dirty="0" smtClean="0"/>
              <a:t>a particular </a:t>
            </a:r>
            <a:r>
              <a:rPr lang="en-US" dirty="0"/>
              <a:t>file</a:t>
            </a:r>
          </a:p>
          <a:p>
            <a:pPr lvl="1"/>
            <a:r>
              <a:rPr lang="en-US" dirty="0"/>
              <a:t>Downside of BitTorrent: No searching </a:t>
            </a:r>
            <a:r>
              <a:rPr lang="en-US" dirty="0" smtClean="0"/>
              <a:t>possible</a:t>
            </a:r>
          </a:p>
          <a:p>
            <a:pPr lvl="2"/>
            <a:r>
              <a:rPr lang="en-US" dirty="0" smtClean="0"/>
              <a:t>Websites </a:t>
            </a:r>
            <a:r>
              <a:rPr lang="en-US" dirty="0"/>
              <a:t>with “link collections” and search capabilities exist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25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BitTorrent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699" y="1392382"/>
            <a:ext cx="7090173" cy="4856025"/>
          </a:xfrm>
        </p:spPr>
        <p:txBody>
          <a:bodyPr>
            <a:normAutofit/>
          </a:bodyPr>
          <a:lstStyle/>
          <a:p>
            <a:r>
              <a:rPr lang="en-US" dirty="0"/>
              <a:t>Efficient content distribution system using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file swarming</a:t>
            </a:r>
            <a:r>
              <a:rPr lang="en-US" dirty="0"/>
              <a:t>. </a:t>
            </a:r>
            <a:r>
              <a:rPr lang="en-US" b="1" dirty="0">
                <a:solidFill>
                  <a:srgbClr val="FFC000"/>
                </a:solidFill>
              </a:rPr>
              <a:t>Does not</a:t>
            </a:r>
            <a:r>
              <a:rPr lang="en-US" dirty="0"/>
              <a:t> perform  all the functions of a typical  p2p system, like searching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A swarm is the set of peers that are participating in distributing the same </a:t>
            </a:r>
            <a:r>
              <a:rPr lang="en-US" dirty="0" smtClean="0"/>
              <a:t>files</a:t>
            </a:r>
            <a:endParaRPr lang="en-US" dirty="0"/>
          </a:p>
          <a:p>
            <a:r>
              <a:rPr lang="en-US" dirty="0" smtClean="0"/>
              <a:t>To </a:t>
            </a:r>
            <a:r>
              <a:rPr lang="en-US" dirty="0"/>
              <a:t>share a file or group of </a:t>
            </a:r>
            <a:r>
              <a:rPr lang="en-US" dirty="0" smtClean="0"/>
              <a:t>files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initiator first creates a </a:t>
            </a:r>
            <a:r>
              <a:rPr lang="en-US" i="1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  <a:r>
              <a:rPr lang="en-US" i="1" dirty="0">
                <a:solidFill>
                  <a:schemeClr val="accent5">
                    <a:lumMod val="50000"/>
                  </a:schemeClr>
                </a:solidFill>
              </a:rPr>
              <a:t>torrent</a:t>
            </a:r>
            <a:r>
              <a:rPr lang="en-US" dirty="0"/>
              <a:t> file, a small file that contains </a:t>
            </a:r>
          </a:p>
          <a:p>
            <a:pPr lvl="2"/>
            <a:r>
              <a:rPr lang="en-US" dirty="0" smtClean="0"/>
              <a:t>Metadata </a:t>
            </a:r>
            <a:r>
              <a:rPr lang="en-US" dirty="0"/>
              <a:t>about the files to be shared, and </a:t>
            </a:r>
          </a:p>
          <a:p>
            <a:pPr lvl="2"/>
            <a:r>
              <a:rPr lang="en-US" dirty="0"/>
              <a:t>Information about the tracker, the computer </a:t>
            </a:r>
            <a:r>
              <a:rPr lang="en-US" dirty="0" smtClean="0"/>
              <a:t>that </a:t>
            </a:r>
            <a:r>
              <a:rPr lang="en-US" dirty="0"/>
              <a:t>coordinates the file distribution. </a:t>
            </a:r>
            <a:endParaRPr lang="en-US" dirty="0" smtClean="0"/>
          </a:p>
          <a:p>
            <a:pPr lvl="1"/>
            <a:r>
              <a:rPr lang="en-US" dirty="0" smtClean="0"/>
              <a:t>Downloaders </a:t>
            </a:r>
            <a:r>
              <a:rPr lang="en-US" dirty="0"/>
              <a:t>first obtain a </a:t>
            </a:r>
            <a:r>
              <a:rPr lang="en-US" i="1" dirty="0">
                <a:solidFill>
                  <a:schemeClr val="accent5">
                    <a:lumMod val="50000"/>
                  </a:schemeClr>
                </a:solidFill>
              </a:rPr>
              <a:t>.torrent</a:t>
            </a:r>
            <a:r>
              <a:rPr lang="en-US" dirty="0"/>
              <a:t> file, and then connect </a:t>
            </a:r>
            <a:r>
              <a:rPr lang="en-US" dirty="0" smtClean="0"/>
              <a:t>to </a:t>
            </a:r>
            <a:r>
              <a:rPr lang="en-US" dirty="0"/>
              <a:t>the specified tracker, which tells them from which </a:t>
            </a:r>
            <a:r>
              <a:rPr lang="en-US" dirty="0" smtClean="0"/>
              <a:t>other </a:t>
            </a:r>
            <a:r>
              <a:rPr lang="en-US" dirty="0"/>
              <a:t>peers to download the pieces of the file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61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BitTorrent Lingo</a:t>
            </a:r>
            <a:endParaRPr lang="en-US" dirty="0"/>
          </a:p>
        </p:txBody>
      </p:sp>
      <p:sp>
        <p:nvSpPr>
          <p:cNvPr id="34" name="Content Placeholder 33"/>
          <p:cNvSpPr>
            <a:spLocks noGrp="1"/>
          </p:cNvSpPr>
          <p:nvPr>
            <p:ph idx="1"/>
          </p:nvPr>
        </p:nvSpPr>
        <p:spPr>
          <a:xfrm>
            <a:off x="827700" y="1600201"/>
            <a:ext cx="6711654" cy="986702"/>
          </a:xfrm>
        </p:spPr>
        <p:txBody>
          <a:bodyPr>
            <a:normAutofit fontScale="92500"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Seeder</a:t>
            </a:r>
            <a:r>
              <a:rPr lang="en-US" dirty="0"/>
              <a:t> = a peer that provides the complete file.</a:t>
            </a: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Initial seeder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/>
              <a:t>= a peer that provides the initial copy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22</a:t>
            </a:fld>
            <a:endParaRPr lang="en-US" dirty="0"/>
          </a:p>
        </p:txBody>
      </p:sp>
      <p:sp>
        <p:nvSpPr>
          <p:cNvPr id="6" name="Oval 18"/>
          <p:cNvSpPr>
            <a:spLocks noChangeArrowheads="1"/>
          </p:cNvSpPr>
          <p:nvPr/>
        </p:nvSpPr>
        <p:spPr bwMode="auto">
          <a:xfrm>
            <a:off x="2092036" y="3754582"/>
            <a:ext cx="533400" cy="533400"/>
          </a:xfrm>
          <a:prstGeom prst="ellipse">
            <a:avLst/>
          </a:prstGeom>
          <a:solidFill>
            <a:schemeClr val="folHlink"/>
          </a:solidFill>
          <a:ln w="76200">
            <a:solidFill>
              <a:schemeClr val="accent1">
                <a:lumMod val="50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" name="Rectangle 20"/>
          <p:cNvSpPr>
            <a:spLocks noChangeArrowheads="1"/>
          </p:cNvSpPr>
          <p:nvPr/>
        </p:nvSpPr>
        <p:spPr bwMode="auto">
          <a:xfrm>
            <a:off x="1482436" y="3368820"/>
            <a:ext cx="12636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>
                <a:latin typeface="Calibri" panose="020F0502020204030204" pitchFamily="34" charset="0"/>
              </a:rPr>
              <a:t>Initial seeder</a:t>
            </a:r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8" name="Oval 21"/>
          <p:cNvSpPr>
            <a:spLocks noChangeArrowheads="1"/>
          </p:cNvSpPr>
          <p:nvPr/>
        </p:nvSpPr>
        <p:spPr bwMode="auto">
          <a:xfrm>
            <a:off x="949036" y="5354782"/>
            <a:ext cx="5334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auto">
          <a:xfrm>
            <a:off x="772824" y="5859607"/>
            <a:ext cx="10541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Calibri" panose="020F0502020204030204" pitchFamily="34" charset="0"/>
              </a:rPr>
              <a:t>Seeder</a:t>
            </a:r>
          </a:p>
        </p:txBody>
      </p:sp>
      <p:sp>
        <p:nvSpPr>
          <p:cNvPr id="10" name="Rectangle 29"/>
          <p:cNvSpPr>
            <a:spLocks noChangeArrowheads="1"/>
          </p:cNvSpPr>
          <p:nvPr/>
        </p:nvSpPr>
        <p:spPr bwMode="auto">
          <a:xfrm>
            <a:off x="6968836" y="4897582"/>
            <a:ext cx="1165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Calibri" panose="020F0502020204030204" pitchFamily="34" charset="0"/>
              </a:rPr>
              <a:t>Leecher</a:t>
            </a:r>
          </a:p>
        </p:txBody>
      </p:sp>
      <p:sp>
        <p:nvSpPr>
          <p:cNvPr id="11" name="Oval 30"/>
          <p:cNvSpPr>
            <a:spLocks noChangeArrowheads="1"/>
          </p:cNvSpPr>
          <p:nvPr/>
        </p:nvSpPr>
        <p:spPr bwMode="auto">
          <a:xfrm>
            <a:off x="6359236" y="4897582"/>
            <a:ext cx="5334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2" name="Line 32"/>
          <p:cNvSpPr>
            <a:spLocks noChangeShapeType="1"/>
          </p:cNvSpPr>
          <p:nvPr/>
        </p:nvSpPr>
        <p:spPr bwMode="auto">
          <a:xfrm flipH="1">
            <a:off x="1177636" y="4211782"/>
            <a:ext cx="9906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33"/>
          <p:cNvSpPr>
            <a:spLocks noChangeShapeType="1"/>
          </p:cNvSpPr>
          <p:nvPr/>
        </p:nvSpPr>
        <p:spPr bwMode="auto">
          <a:xfrm>
            <a:off x="2625436" y="4059382"/>
            <a:ext cx="38100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Oval 34"/>
          <p:cNvSpPr>
            <a:spLocks noChangeArrowheads="1"/>
          </p:cNvSpPr>
          <p:nvPr/>
        </p:nvSpPr>
        <p:spPr bwMode="auto">
          <a:xfrm>
            <a:off x="3616036" y="3297382"/>
            <a:ext cx="609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cxnSp>
        <p:nvCxnSpPr>
          <p:cNvPr id="15" name="AutoShape 38"/>
          <p:cNvCxnSpPr>
            <a:cxnSpLocks noChangeShapeType="1"/>
            <a:stCxn id="11" idx="0"/>
            <a:endCxn id="14" idx="5"/>
          </p:cNvCxnSpPr>
          <p:nvPr/>
        </p:nvCxnSpPr>
        <p:spPr bwMode="auto">
          <a:xfrm flipH="1" flipV="1">
            <a:off x="4136736" y="3752995"/>
            <a:ext cx="2489200" cy="11445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Line 39"/>
          <p:cNvSpPr>
            <a:spLocks noChangeShapeType="1"/>
          </p:cNvSpPr>
          <p:nvPr/>
        </p:nvSpPr>
        <p:spPr bwMode="auto">
          <a:xfrm flipV="1">
            <a:off x="1482436" y="3678382"/>
            <a:ext cx="2209800" cy="1828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43"/>
          <p:cNvSpPr>
            <a:spLocks noChangeShapeType="1"/>
          </p:cNvSpPr>
          <p:nvPr/>
        </p:nvSpPr>
        <p:spPr bwMode="auto">
          <a:xfrm flipV="1">
            <a:off x="1482436" y="5278582"/>
            <a:ext cx="49530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44"/>
          <p:cNvSpPr>
            <a:spLocks noChangeArrowheads="1"/>
          </p:cNvSpPr>
          <p:nvPr/>
        </p:nvSpPr>
        <p:spPr bwMode="auto">
          <a:xfrm>
            <a:off x="1177636" y="4745182"/>
            <a:ext cx="152400" cy="152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9" name="Rectangle 45"/>
          <p:cNvSpPr>
            <a:spLocks noChangeArrowheads="1"/>
          </p:cNvSpPr>
          <p:nvPr/>
        </p:nvSpPr>
        <p:spPr bwMode="auto">
          <a:xfrm>
            <a:off x="1330036" y="4592782"/>
            <a:ext cx="1524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0" name="Rectangle 46"/>
          <p:cNvSpPr>
            <a:spLocks noChangeArrowheads="1"/>
          </p:cNvSpPr>
          <p:nvPr/>
        </p:nvSpPr>
        <p:spPr bwMode="auto">
          <a:xfrm>
            <a:off x="1482436" y="4440382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1" name="Rectangle 47"/>
          <p:cNvSpPr>
            <a:spLocks noChangeArrowheads="1"/>
          </p:cNvSpPr>
          <p:nvPr/>
        </p:nvSpPr>
        <p:spPr bwMode="auto">
          <a:xfrm>
            <a:off x="1634836" y="4287982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2" name="Rectangle 48"/>
          <p:cNvSpPr>
            <a:spLocks noChangeArrowheads="1"/>
          </p:cNvSpPr>
          <p:nvPr/>
        </p:nvSpPr>
        <p:spPr bwMode="auto">
          <a:xfrm>
            <a:off x="3158836" y="5659582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3" name="Rectangle 49"/>
          <p:cNvSpPr>
            <a:spLocks noChangeArrowheads="1"/>
          </p:cNvSpPr>
          <p:nvPr/>
        </p:nvSpPr>
        <p:spPr bwMode="auto">
          <a:xfrm>
            <a:off x="3387436" y="5659582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4" name="Rectangle 50"/>
          <p:cNvSpPr>
            <a:spLocks noChangeArrowheads="1"/>
          </p:cNvSpPr>
          <p:nvPr/>
        </p:nvSpPr>
        <p:spPr bwMode="auto">
          <a:xfrm>
            <a:off x="5216236" y="4059382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5" name="Rectangle 51"/>
          <p:cNvSpPr>
            <a:spLocks noChangeArrowheads="1"/>
          </p:cNvSpPr>
          <p:nvPr/>
        </p:nvSpPr>
        <p:spPr bwMode="auto">
          <a:xfrm>
            <a:off x="3844636" y="4440382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6" name="Rectangle 52"/>
          <p:cNvSpPr>
            <a:spLocks noChangeArrowheads="1"/>
          </p:cNvSpPr>
          <p:nvPr/>
        </p:nvSpPr>
        <p:spPr bwMode="auto">
          <a:xfrm>
            <a:off x="1787236" y="4135582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7" name="Rectangle 53"/>
          <p:cNvSpPr>
            <a:spLocks noChangeArrowheads="1"/>
          </p:cNvSpPr>
          <p:nvPr/>
        </p:nvSpPr>
        <p:spPr bwMode="auto">
          <a:xfrm>
            <a:off x="2603211" y="4615007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8" name="Rectangle 54"/>
          <p:cNvSpPr>
            <a:spLocks noChangeArrowheads="1"/>
          </p:cNvSpPr>
          <p:nvPr/>
        </p:nvSpPr>
        <p:spPr bwMode="auto">
          <a:xfrm>
            <a:off x="2473036" y="4973782"/>
            <a:ext cx="152400" cy="152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9" name="Rectangle 55"/>
          <p:cNvSpPr>
            <a:spLocks noChangeArrowheads="1"/>
          </p:cNvSpPr>
          <p:nvPr/>
        </p:nvSpPr>
        <p:spPr bwMode="auto">
          <a:xfrm>
            <a:off x="2625436" y="4821382"/>
            <a:ext cx="1524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0" name="Rectangle 56"/>
          <p:cNvSpPr>
            <a:spLocks noChangeArrowheads="1"/>
          </p:cNvSpPr>
          <p:nvPr/>
        </p:nvSpPr>
        <p:spPr bwMode="auto">
          <a:xfrm>
            <a:off x="2777836" y="4668982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1" name="Rectangle 58"/>
          <p:cNvSpPr>
            <a:spLocks noChangeArrowheads="1"/>
          </p:cNvSpPr>
          <p:nvPr/>
        </p:nvSpPr>
        <p:spPr bwMode="auto">
          <a:xfrm>
            <a:off x="4987636" y="3906982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2" name="AutoShape 61"/>
          <p:cNvSpPr>
            <a:spLocks noChangeArrowheads="1"/>
          </p:cNvSpPr>
          <p:nvPr/>
        </p:nvSpPr>
        <p:spPr bwMode="auto">
          <a:xfrm>
            <a:off x="5673436" y="3297382"/>
            <a:ext cx="2590800" cy="762000"/>
          </a:xfrm>
          <a:prstGeom prst="wedgeRoundRectCallout">
            <a:avLst>
              <a:gd name="adj1" fmla="val 26162"/>
              <a:gd name="adj2" fmla="val 167708"/>
              <a:gd name="adj3" fmla="val 16667"/>
            </a:avLst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2000">
                <a:latin typeface="Calibri" panose="020F0502020204030204" pitchFamily="34" charset="0"/>
              </a:rPr>
              <a:t>One who is downloading</a:t>
            </a:r>
          </a:p>
          <a:p>
            <a:pPr algn="ctr"/>
            <a:r>
              <a:rPr lang="en-US" altLang="en-US" sz="2000">
                <a:latin typeface="Calibri" panose="020F0502020204030204" pitchFamily="34" charset="0"/>
              </a:rPr>
              <a:t>(not a derogatory term)</a:t>
            </a:r>
          </a:p>
        </p:txBody>
      </p:sp>
      <p:sp>
        <p:nvSpPr>
          <p:cNvPr id="33" name="Rectangle 62"/>
          <p:cNvSpPr>
            <a:spLocks noChangeArrowheads="1"/>
          </p:cNvSpPr>
          <p:nvPr/>
        </p:nvSpPr>
        <p:spPr bwMode="auto">
          <a:xfrm>
            <a:off x="3463636" y="2763982"/>
            <a:ext cx="1165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Calibri" panose="020F0502020204030204" pitchFamily="34" charset="0"/>
              </a:rPr>
              <a:t>Leecher</a:t>
            </a:r>
          </a:p>
        </p:txBody>
      </p:sp>
    </p:spTree>
    <p:extLst>
      <p:ext uri="{BB962C8B-B14F-4D97-AF65-F5344CB8AC3E}">
        <p14:creationId xmlns:p14="http://schemas.microsoft.com/office/powerpoint/2010/main" val="70355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/>
              <a:t>Robert </a:t>
            </a:r>
            <a:r>
              <a:rPr lang="en-US" sz="1600" dirty="0" smtClean="0"/>
              <a:t>Morris, Ion </a:t>
            </a:r>
            <a:r>
              <a:rPr lang="en-US" sz="1600" dirty="0" err="1"/>
              <a:t>Stoica</a:t>
            </a:r>
            <a:r>
              <a:rPr lang="en-US" sz="1600" dirty="0"/>
              <a:t>, David </a:t>
            </a:r>
            <a:r>
              <a:rPr lang="en-US" sz="1600" dirty="0" err="1" smtClean="0"/>
              <a:t>Karger</a:t>
            </a:r>
            <a:r>
              <a:rPr lang="en-US" sz="1600" dirty="0" smtClean="0"/>
              <a:t>, M</a:t>
            </a:r>
            <a:r>
              <a:rPr lang="en-US" sz="1600" dirty="0"/>
              <a:t>. </a:t>
            </a:r>
            <a:r>
              <a:rPr lang="en-US" sz="1600" dirty="0" err="1"/>
              <a:t>Frans</a:t>
            </a:r>
            <a:r>
              <a:rPr lang="en-US" sz="1600" dirty="0"/>
              <a:t> </a:t>
            </a:r>
            <a:r>
              <a:rPr lang="en-US" sz="1600" dirty="0" err="1"/>
              <a:t>Kaashoek</a:t>
            </a:r>
            <a:r>
              <a:rPr lang="en-US" sz="1600" dirty="0"/>
              <a:t>, </a:t>
            </a:r>
            <a:r>
              <a:rPr lang="en-US" sz="1600" dirty="0" err="1"/>
              <a:t>Hari</a:t>
            </a:r>
            <a:r>
              <a:rPr lang="en-US" sz="1600" dirty="0"/>
              <a:t> </a:t>
            </a:r>
            <a:r>
              <a:rPr lang="en-US" sz="1600" dirty="0" err="1" smtClean="0"/>
              <a:t>Balakrishnan</a:t>
            </a:r>
            <a:r>
              <a:rPr lang="en-US" sz="1600" dirty="0" smtClean="0"/>
              <a:t>, "Chord</a:t>
            </a:r>
            <a:r>
              <a:rPr lang="en-US" sz="1600" dirty="0"/>
              <a:t>: A Scalable Peer-to-peer Lookup Service for Internet </a:t>
            </a:r>
            <a:r>
              <a:rPr lang="en-US" sz="1600" dirty="0" smtClean="0"/>
              <a:t>Applications"</a:t>
            </a:r>
          </a:p>
          <a:p>
            <a:r>
              <a:rPr lang="en-US" sz="1600" dirty="0"/>
              <a:t>J. R Jiang, "P2P </a:t>
            </a:r>
            <a:r>
              <a:rPr lang="en-US" sz="1600" dirty="0" smtClean="0"/>
              <a:t>Networking"</a:t>
            </a:r>
          </a:p>
          <a:p>
            <a:r>
              <a:rPr lang="en-US" sz="1600" dirty="0" err="1"/>
              <a:t>Sukumar</a:t>
            </a:r>
            <a:r>
              <a:rPr lang="en-US" sz="1600" dirty="0"/>
              <a:t> Ghosh, "The BitTorrent </a:t>
            </a:r>
            <a:r>
              <a:rPr lang="en-US" sz="1600" dirty="0" smtClean="0"/>
              <a:t>Protocol"</a:t>
            </a:r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54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Peer-to-peer (P2P)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idx="1"/>
          </p:nvPr>
        </p:nvSpPr>
        <p:spPr>
          <a:xfrm>
            <a:off x="827700" y="1794165"/>
            <a:ext cx="6711654" cy="445424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zh-TW" dirty="0" smtClean="0"/>
              <a:t>“Peer-to-peer is a way of structuring distributed applications such that the 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individual nodes have symmetric roles</a:t>
            </a:r>
            <a:r>
              <a:rPr lang="en-US" altLang="zh-TW" dirty="0" smtClean="0"/>
              <a:t>. Rather than being divided into clients and servers each with quite distinct roles, in P2P applications 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a node may act as both a client and a server</a:t>
            </a:r>
            <a:r>
              <a:rPr lang="en-US" altLang="zh-TW" dirty="0" smtClean="0"/>
              <a:t>.”</a:t>
            </a:r>
            <a:br>
              <a:rPr lang="en-US" altLang="zh-TW" dirty="0" smtClean="0"/>
            </a:br>
            <a:endParaRPr lang="en-US" altLang="zh-TW" dirty="0" smtClean="0"/>
          </a:p>
          <a:p>
            <a:pPr marL="0" indent="0" eaLnBrk="1" hangingPunct="1">
              <a:buNone/>
            </a:pPr>
            <a:r>
              <a:rPr lang="en-US" altLang="zh-TW" sz="1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-- Charter of Peer-to-peer Research Group, IETF/IRTF, June 24, 2004</a:t>
            </a:r>
            <a:br>
              <a:rPr lang="en-US" altLang="zh-TW" sz="1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</a:br>
            <a:r>
              <a:rPr lang="en-US" altLang="zh-TW" sz="1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(http://www.irtf.org/charters/p2prg.html)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819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8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of P2P systems</a:t>
            </a:r>
            <a:br>
              <a:rPr lang="en-US" dirty="0"/>
            </a:br>
            <a:endParaRPr lang="en-US" dirty="0"/>
          </a:p>
        </p:txBody>
      </p:sp>
      <p:sp>
        <p:nvSpPr>
          <p:cNvPr id="56323" name="Rectangle 2"/>
          <p:cNvSpPr>
            <a:spLocks noGrp="1" noChangeArrowheads="1"/>
          </p:cNvSpPr>
          <p:nvPr>
            <p:ph idx="1"/>
          </p:nvPr>
        </p:nvSpPr>
        <p:spPr>
          <a:xfrm>
            <a:off x="827699" y="1600201"/>
            <a:ext cx="7110955" cy="4648206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TW" sz="2800" dirty="0" smtClean="0"/>
              <a:t>Hybrid P2P </a:t>
            </a:r>
            <a:r>
              <a:rPr lang="en-US" altLang="zh-TW" sz="1800" dirty="0" smtClean="0"/>
              <a:t>– </a:t>
            </a:r>
            <a:r>
              <a:rPr lang="en-US" altLang="he-IL" dirty="0" smtClean="0"/>
              <a:t>Preserves some of the traditional C/S architecture. A central server links between clients, stores indices tables, </a:t>
            </a:r>
            <a:r>
              <a:rPr lang="en-US" altLang="he-IL" dirty="0" err="1" smtClean="0"/>
              <a:t>etc</a:t>
            </a:r>
            <a:endParaRPr lang="en-US" altLang="zh-TW" sz="1800" dirty="0" smtClean="0"/>
          </a:p>
          <a:p>
            <a:pPr lvl="1" eaLnBrk="1" hangingPunct="1">
              <a:buFont typeface="Wingdings" panose="05000000000000000000" pitchFamily="2" charset="2"/>
              <a:buChar char="p"/>
            </a:pPr>
            <a:r>
              <a:rPr lang="en-US" altLang="zh-TW" b="1" dirty="0" smtClean="0"/>
              <a:t>Napster</a:t>
            </a:r>
          </a:p>
          <a:p>
            <a:pPr eaLnBrk="1" hangingPunct="1"/>
            <a:r>
              <a:rPr lang="en-US" altLang="zh-TW" sz="2800" dirty="0" smtClean="0"/>
              <a:t>Unstructured P2P</a:t>
            </a:r>
            <a:r>
              <a:rPr lang="en-US" altLang="zh-TW" sz="1600" dirty="0" smtClean="0"/>
              <a:t> </a:t>
            </a:r>
            <a:r>
              <a:rPr lang="en-US" altLang="zh-TW" sz="1800" dirty="0" smtClean="0"/>
              <a:t>– no control over topology and file placement</a:t>
            </a:r>
          </a:p>
          <a:p>
            <a:pPr lvl="1" eaLnBrk="1" hangingPunct="1">
              <a:buFont typeface="Wingdings" panose="05000000000000000000" pitchFamily="2" charset="2"/>
              <a:buChar char="p"/>
            </a:pPr>
            <a:r>
              <a:rPr lang="en-US" altLang="zh-TW" b="1" dirty="0" smtClean="0"/>
              <a:t>Gnutella, Morpheus, </a:t>
            </a:r>
            <a:r>
              <a:rPr lang="en-US" altLang="zh-TW" b="1" dirty="0" err="1" smtClean="0"/>
              <a:t>Kazaa</a:t>
            </a:r>
            <a:r>
              <a:rPr lang="en-US" altLang="zh-TW" b="1" dirty="0" smtClean="0"/>
              <a:t>, </a:t>
            </a:r>
            <a:r>
              <a:rPr lang="en-US" altLang="zh-TW" b="1" dirty="0" err="1" smtClean="0"/>
              <a:t>etc</a:t>
            </a:r>
            <a:endParaRPr lang="en-US" altLang="zh-TW" b="1" dirty="0" smtClean="0"/>
          </a:p>
          <a:p>
            <a:pPr eaLnBrk="1" hangingPunct="1"/>
            <a:r>
              <a:rPr lang="en-US" altLang="zh-TW" sz="2800" dirty="0" smtClean="0"/>
              <a:t>Structured P2P </a:t>
            </a:r>
            <a:r>
              <a:rPr lang="en-US" altLang="zh-TW" sz="1800" dirty="0" smtClean="0"/>
              <a:t>– topology is tightly controlled and placement of files are not random</a:t>
            </a:r>
          </a:p>
          <a:p>
            <a:pPr lvl="1" eaLnBrk="1" hangingPunct="1">
              <a:buFont typeface="Wingdings" panose="05000000000000000000" pitchFamily="2" charset="2"/>
              <a:buChar char="p"/>
            </a:pPr>
            <a:r>
              <a:rPr lang="en-US" altLang="zh-TW" b="1" dirty="0" smtClean="0"/>
              <a:t> Chord, CAN, Pastry, Tornado, </a:t>
            </a:r>
            <a:r>
              <a:rPr lang="en-US" altLang="zh-TW" b="1" dirty="0" err="1" smtClean="0"/>
              <a:t>etc</a:t>
            </a:r>
            <a:endParaRPr lang="en-US" altLang="zh-TW" b="1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</a:t>
            </a:fld>
            <a:endParaRPr lang="en-US" dirty="0"/>
          </a:p>
        </p:txBody>
      </p:sp>
      <p:sp>
        <p:nvSpPr>
          <p:cNvPr id="56324" name="Rectangle 3"/>
          <p:cNvSpPr>
            <a:spLocks noChangeArrowheads="1"/>
          </p:cNvSpPr>
          <p:nvPr/>
        </p:nvSpPr>
        <p:spPr bwMode="auto">
          <a:xfrm>
            <a:off x="457200" y="457200"/>
            <a:ext cx="83058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en-US" altLang="zh-TW" sz="1600" dirty="0"/>
          </a:p>
        </p:txBody>
      </p:sp>
    </p:spTree>
    <p:extLst>
      <p:ext uri="{BB962C8B-B14F-4D97-AF65-F5344CB8AC3E}">
        <p14:creationId xmlns:p14="http://schemas.microsoft.com/office/powerpoint/2010/main" val="58812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lookup problem</a:t>
            </a:r>
          </a:p>
        </p:txBody>
      </p:sp>
      <p:sp>
        <p:nvSpPr>
          <p:cNvPr id="148483" name="Oval 1027"/>
          <p:cNvSpPr>
            <a:spLocks noChangeArrowheads="1"/>
          </p:cNvSpPr>
          <p:nvPr/>
        </p:nvSpPr>
        <p:spPr bwMode="auto">
          <a:xfrm>
            <a:off x="3048000" y="2743200"/>
            <a:ext cx="3048000" cy="2133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8484" name="Text Box 1028"/>
          <p:cNvSpPr txBox="1">
            <a:spLocks noChangeArrowheads="1"/>
          </p:cNvSpPr>
          <p:nvPr/>
        </p:nvSpPr>
        <p:spPr bwMode="auto">
          <a:xfrm>
            <a:off x="4025900" y="3657600"/>
            <a:ext cx="1092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/>
              <a:t>Internet</a:t>
            </a:r>
          </a:p>
        </p:txBody>
      </p:sp>
      <p:sp>
        <p:nvSpPr>
          <p:cNvPr id="148485" name="Text Box 1029"/>
          <p:cNvSpPr txBox="1">
            <a:spLocks noChangeArrowheads="1"/>
          </p:cNvSpPr>
          <p:nvPr/>
        </p:nvSpPr>
        <p:spPr bwMode="auto">
          <a:xfrm>
            <a:off x="3185512" y="2362200"/>
            <a:ext cx="5838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en-US" altLang="en-US" sz="2800" baseline="-25000">
                <a:solidFill>
                  <a:schemeClr val="accent5">
                    <a:lumMod val="50000"/>
                  </a:schemeClr>
                </a:solidFill>
              </a:rPr>
              <a:t>1</a:t>
            </a:r>
          </a:p>
        </p:txBody>
      </p:sp>
      <p:sp>
        <p:nvSpPr>
          <p:cNvPr id="148488" name="Text Box 1032"/>
          <p:cNvSpPr txBox="1">
            <a:spLocks noChangeArrowheads="1"/>
          </p:cNvSpPr>
          <p:nvPr/>
        </p:nvSpPr>
        <p:spPr bwMode="auto">
          <a:xfrm>
            <a:off x="4279300" y="2133600"/>
            <a:ext cx="5838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en-US" altLang="en-US" sz="2800" baseline="-25000">
                <a:solidFill>
                  <a:schemeClr val="accent5">
                    <a:lumMod val="50000"/>
                  </a:schemeClr>
                </a:solidFill>
              </a:rPr>
              <a:t>2</a:t>
            </a:r>
          </a:p>
        </p:txBody>
      </p:sp>
      <p:sp>
        <p:nvSpPr>
          <p:cNvPr id="148489" name="Text Box 1033"/>
          <p:cNvSpPr txBox="1">
            <a:spLocks noChangeArrowheads="1"/>
          </p:cNvSpPr>
          <p:nvPr/>
        </p:nvSpPr>
        <p:spPr bwMode="auto">
          <a:xfrm>
            <a:off x="5547712" y="2362200"/>
            <a:ext cx="5838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en-US" altLang="en-US" sz="2800" baseline="-25000">
                <a:solidFill>
                  <a:schemeClr val="accent5">
                    <a:lumMod val="50000"/>
                  </a:schemeClr>
                </a:solidFill>
              </a:rPr>
              <a:t>3</a:t>
            </a:r>
          </a:p>
        </p:txBody>
      </p:sp>
      <p:sp>
        <p:nvSpPr>
          <p:cNvPr id="148490" name="Text Box 1034"/>
          <p:cNvSpPr txBox="1">
            <a:spLocks noChangeArrowheads="1"/>
          </p:cNvSpPr>
          <p:nvPr/>
        </p:nvSpPr>
        <p:spPr bwMode="auto">
          <a:xfrm>
            <a:off x="5547712" y="4800600"/>
            <a:ext cx="5838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en-US" altLang="en-US" sz="2800" baseline="-25000">
                <a:solidFill>
                  <a:schemeClr val="accent5">
                    <a:lumMod val="50000"/>
                  </a:schemeClr>
                </a:solidFill>
              </a:rPr>
              <a:t>6</a:t>
            </a:r>
          </a:p>
        </p:txBody>
      </p:sp>
      <p:sp>
        <p:nvSpPr>
          <p:cNvPr id="148491" name="Text Box 1035"/>
          <p:cNvSpPr txBox="1">
            <a:spLocks noChangeArrowheads="1"/>
          </p:cNvSpPr>
          <p:nvPr/>
        </p:nvSpPr>
        <p:spPr bwMode="auto">
          <a:xfrm>
            <a:off x="4279300" y="5029200"/>
            <a:ext cx="5838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en-US" altLang="en-US" sz="2800" baseline="-25000">
                <a:solidFill>
                  <a:schemeClr val="accent5">
                    <a:lumMod val="50000"/>
                  </a:schemeClr>
                </a:solidFill>
              </a:rPr>
              <a:t>5</a:t>
            </a:r>
          </a:p>
        </p:txBody>
      </p:sp>
      <p:sp>
        <p:nvSpPr>
          <p:cNvPr id="148492" name="Text Box 1036"/>
          <p:cNvSpPr txBox="1">
            <a:spLocks noChangeArrowheads="1"/>
          </p:cNvSpPr>
          <p:nvPr/>
        </p:nvSpPr>
        <p:spPr bwMode="auto">
          <a:xfrm>
            <a:off x="3185512" y="4800600"/>
            <a:ext cx="5838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en-US" altLang="en-US" sz="2800" baseline="-25000">
                <a:solidFill>
                  <a:schemeClr val="accent5">
                    <a:lumMod val="50000"/>
                  </a:schemeClr>
                </a:solidFill>
              </a:rPr>
              <a:t>4</a:t>
            </a:r>
          </a:p>
        </p:txBody>
      </p:sp>
      <p:sp>
        <p:nvSpPr>
          <p:cNvPr id="148493" name="Text Box 1037"/>
          <p:cNvSpPr txBox="1">
            <a:spLocks noChangeArrowheads="1"/>
          </p:cNvSpPr>
          <p:nvPr/>
        </p:nvSpPr>
        <p:spPr bwMode="auto">
          <a:xfrm>
            <a:off x="322263" y="4267200"/>
            <a:ext cx="12017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Publisher</a:t>
            </a:r>
          </a:p>
        </p:txBody>
      </p:sp>
      <p:sp>
        <p:nvSpPr>
          <p:cNvPr id="148494" name="Text Box 1038"/>
          <p:cNvSpPr txBox="1">
            <a:spLocks noChangeArrowheads="1"/>
          </p:cNvSpPr>
          <p:nvPr/>
        </p:nvSpPr>
        <p:spPr bwMode="auto">
          <a:xfrm>
            <a:off x="328612" y="3641725"/>
            <a:ext cx="230383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chemeClr val="accent5">
                    <a:lumMod val="50000"/>
                  </a:schemeClr>
                </a:solidFill>
              </a:rPr>
              <a:t>Key=“title”</a:t>
            </a:r>
          </a:p>
          <a:p>
            <a:r>
              <a:rPr lang="en-US" altLang="en-US" dirty="0">
                <a:solidFill>
                  <a:schemeClr val="accent5">
                    <a:lumMod val="50000"/>
                  </a:schemeClr>
                </a:solidFill>
              </a:rPr>
              <a:t>Value=MP3 data…</a:t>
            </a:r>
          </a:p>
        </p:txBody>
      </p:sp>
      <p:sp>
        <p:nvSpPr>
          <p:cNvPr id="148496" name="Text Box 1040"/>
          <p:cNvSpPr txBox="1">
            <a:spLocks noChangeArrowheads="1"/>
          </p:cNvSpPr>
          <p:nvPr/>
        </p:nvSpPr>
        <p:spPr bwMode="auto">
          <a:xfrm>
            <a:off x="6881813" y="4098925"/>
            <a:ext cx="814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Client</a:t>
            </a:r>
          </a:p>
        </p:txBody>
      </p:sp>
      <p:sp>
        <p:nvSpPr>
          <p:cNvPr id="148497" name="Text Box 1041"/>
          <p:cNvSpPr txBox="1">
            <a:spLocks noChangeArrowheads="1"/>
          </p:cNvSpPr>
          <p:nvPr/>
        </p:nvSpPr>
        <p:spPr bwMode="auto">
          <a:xfrm>
            <a:off x="6638768" y="4419600"/>
            <a:ext cx="180530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dirty="0">
                <a:solidFill>
                  <a:schemeClr val="accent5">
                    <a:lumMod val="50000"/>
                  </a:schemeClr>
                </a:solidFill>
              </a:rPr>
              <a:t>Lookup(“title”)</a:t>
            </a:r>
          </a:p>
        </p:txBody>
      </p:sp>
      <p:sp>
        <p:nvSpPr>
          <p:cNvPr id="148500" name="Text Box 1044"/>
          <p:cNvSpPr txBox="1">
            <a:spLocks noChangeArrowheads="1"/>
          </p:cNvSpPr>
          <p:nvPr/>
        </p:nvSpPr>
        <p:spPr bwMode="auto">
          <a:xfrm>
            <a:off x="5438775" y="3824288"/>
            <a:ext cx="3524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48503" name="Freeform 1047"/>
          <p:cNvSpPr>
            <a:spLocks/>
          </p:cNvSpPr>
          <p:nvPr/>
        </p:nvSpPr>
        <p:spPr bwMode="auto">
          <a:xfrm>
            <a:off x="5715000" y="4038600"/>
            <a:ext cx="1219200" cy="266700"/>
          </a:xfrm>
          <a:custGeom>
            <a:avLst/>
            <a:gdLst>
              <a:gd name="T0" fmla="*/ 768 w 768"/>
              <a:gd name="T1" fmla="*/ 144 h 168"/>
              <a:gd name="T2" fmla="*/ 240 w 768"/>
              <a:gd name="T3" fmla="*/ 144 h 168"/>
              <a:gd name="T4" fmla="*/ 0 w 768"/>
              <a:gd name="T5" fmla="*/ 0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68" h="168">
                <a:moveTo>
                  <a:pt x="768" y="144"/>
                </a:moveTo>
                <a:cubicBezTo>
                  <a:pt x="568" y="156"/>
                  <a:pt x="368" y="168"/>
                  <a:pt x="240" y="144"/>
                </a:cubicBezTo>
                <a:cubicBezTo>
                  <a:pt x="112" y="120"/>
                  <a:pt x="56" y="60"/>
                  <a:pt x="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8504" name="Freeform 1048"/>
          <p:cNvSpPr>
            <a:spLocks/>
          </p:cNvSpPr>
          <p:nvPr/>
        </p:nvSpPr>
        <p:spPr bwMode="auto">
          <a:xfrm>
            <a:off x="1447800" y="2819400"/>
            <a:ext cx="2971800" cy="1676400"/>
          </a:xfrm>
          <a:custGeom>
            <a:avLst/>
            <a:gdLst>
              <a:gd name="T0" fmla="*/ 0 w 1872"/>
              <a:gd name="T1" fmla="*/ 1056 h 1056"/>
              <a:gd name="T2" fmla="*/ 1248 w 1872"/>
              <a:gd name="T3" fmla="*/ 816 h 1056"/>
              <a:gd name="T4" fmla="*/ 1872 w 1872"/>
              <a:gd name="T5" fmla="*/ 0 h 1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72" h="1056">
                <a:moveTo>
                  <a:pt x="0" y="1056"/>
                </a:moveTo>
                <a:cubicBezTo>
                  <a:pt x="468" y="1024"/>
                  <a:pt x="936" y="992"/>
                  <a:pt x="1248" y="816"/>
                </a:cubicBezTo>
                <a:cubicBezTo>
                  <a:pt x="1560" y="640"/>
                  <a:pt x="1716" y="320"/>
                  <a:pt x="1872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21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Centralized lookup (Napster)</a:t>
            </a:r>
          </a:p>
        </p:txBody>
      </p:sp>
      <p:sp>
        <p:nvSpPr>
          <p:cNvPr id="125964" name="Text Box 12"/>
          <p:cNvSpPr txBox="1">
            <a:spLocks noChangeArrowheads="1"/>
          </p:cNvSpPr>
          <p:nvPr/>
        </p:nvSpPr>
        <p:spPr bwMode="auto">
          <a:xfrm>
            <a:off x="801688" y="3032125"/>
            <a:ext cx="1431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/>
              <a:t>Publisher@</a:t>
            </a:r>
          </a:p>
        </p:txBody>
      </p:sp>
      <p:sp>
        <p:nvSpPr>
          <p:cNvPr id="125967" name="Text Box 15"/>
          <p:cNvSpPr txBox="1">
            <a:spLocks noChangeArrowheads="1"/>
          </p:cNvSpPr>
          <p:nvPr/>
        </p:nvSpPr>
        <p:spPr bwMode="auto">
          <a:xfrm>
            <a:off x="6958013" y="2590800"/>
            <a:ext cx="814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/>
              <a:t>Client</a:t>
            </a:r>
          </a:p>
        </p:txBody>
      </p:sp>
      <p:sp>
        <p:nvSpPr>
          <p:cNvPr id="125968" name="Freeform 16"/>
          <p:cNvSpPr>
            <a:spLocks/>
          </p:cNvSpPr>
          <p:nvPr/>
        </p:nvSpPr>
        <p:spPr bwMode="auto">
          <a:xfrm>
            <a:off x="4724400" y="2895600"/>
            <a:ext cx="2590800" cy="228600"/>
          </a:xfrm>
          <a:custGeom>
            <a:avLst/>
            <a:gdLst>
              <a:gd name="T0" fmla="*/ 624 w 624"/>
              <a:gd name="T1" fmla="*/ 0 h 240"/>
              <a:gd name="T2" fmla="*/ 432 w 624"/>
              <a:gd name="T3" fmla="*/ 192 h 240"/>
              <a:gd name="T4" fmla="*/ 0 w 624"/>
              <a:gd name="T5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240">
                <a:moveTo>
                  <a:pt x="624" y="0"/>
                </a:moveTo>
                <a:cubicBezTo>
                  <a:pt x="580" y="76"/>
                  <a:pt x="536" y="152"/>
                  <a:pt x="432" y="192"/>
                </a:cubicBezTo>
                <a:cubicBezTo>
                  <a:pt x="328" y="232"/>
                  <a:pt x="164" y="236"/>
                  <a:pt x="0" y="24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5969" name="Text Box 17"/>
          <p:cNvSpPr txBox="1">
            <a:spLocks noChangeArrowheads="1"/>
          </p:cNvSpPr>
          <p:nvPr/>
        </p:nvSpPr>
        <p:spPr bwMode="auto">
          <a:xfrm>
            <a:off x="6048218" y="3124200"/>
            <a:ext cx="180530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accent5">
                    <a:lumMod val="50000"/>
                  </a:schemeClr>
                </a:solidFill>
              </a:rPr>
              <a:t>Lookup(“title”)</a:t>
            </a:r>
          </a:p>
        </p:txBody>
      </p:sp>
      <p:sp>
        <p:nvSpPr>
          <p:cNvPr id="125971" name="Text Box 19"/>
          <p:cNvSpPr txBox="1">
            <a:spLocks noChangeArrowheads="1"/>
          </p:cNvSpPr>
          <p:nvPr/>
        </p:nvSpPr>
        <p:spPr bwMode="auto">
          <a:xfrm>
            <a:off x="3871312" y="4267200"/>
            <a:ext cx="5838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en-US" altLang="en-US" sz="2800" baseline="-25000">
                <a:solidFill>
                  <a:schemeClr val="accent5">
                    <a:lumMod val="50000"/>
                  </a:schemeClr>
                </a:solidFill>
              </a:rPr>
              <a:t>6</a:t>
            </a:r>
          </a:p>
        </p:txBody>
      </p:sp>
      <p:sp>
        <p:nvSpPr>
          <p:cNvPr id="125972" name="Text Box 20"/>
          <p:cNvSpPr txBox="1">
            <a:spLocks noChangeArrowheads="1"/>
          </p:cNvSpPr>
          <p:nvPr/>
        </p:nvSpPr>
        <p:spPr bwMode="auto">
          <a:xfrm>
            <a:off x="3261712" y="3886200"/>
            <a:ext cx="5838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en-US" altLang="en-US" sz="2800" baseline="-25000">
                <a:solidFill>
                  <a:schemeClr val="accent5">
                    <a:lumMod val="50000"/>
                  </a:schemeClr>
                </a:solidFill>
              </a:rPr>
              <a:t>9</a:t>
            </a:r>
          </a:p>
        </p:txBody>
      </p:sp>
      <p:sp>
        <p:nvSpPr>
          <p:cNvPr id="125973" name="Text Box 21"/>
          <p:cNvSpPr txBox="1">
            <a:spLocks noChangeArrowheads="1"/>
          </p:cNvSpPr>
          <p:nvPr/>
        </p:nvSpPr>
        <p:spPr bwMode="auto">
          <a:xfrm>
            <a:off x="4557112" y="4038600"/>
            <a:ext cx="5838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en-US" altLang="en-US" sz="2800" baseline="-25000">
                <a:solidFill>
                  <a:schemeClr val="accent5">
                    <a:lumMod val="50000"/>
                  </a:schemeClr>
                </a:solidFill>
              </a:rPr>
              <a:t>7</a:t>
            </a:r>
          </a:p>
        </p:txBody>
      </p:sp>
      <p:sp>
        <p:nvSpPr>
          <p:cNvPr id="125974" name="Text Box 22"/>
          <p:cNvSpPr txBox="1">
            <a:spLocks noChangeArrowheads="1"/>
          </p:cNvSpPr>
          <p:nvPr/>
        </p:nvSpPr>
        <p:spPr bwMode="auto">
          <a:xfrm>
            <a:off x="4137648" y="2895600"/>
            <a:ext cx="65915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 dirty="0">
                <a:solidFill>
                  <a:schemeClr val="accent5">
                    <a:lumMod val="50000"/>
                  </a:schemeClr>
                </a:solidFill>
              </a:rPr>
              <a:t>DB</a:t>
            </a:r>
            <a:endParaRPr lang="en-US" altLang="en-US" sz="2800" baseline="-25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25976" name="Text Box 24"/>
          <p:cNvSpPr txBox="1">
            <a:spLocks noChangeArrowheads="1"/>
          </p:cNvSpPr>
          <p:nvPr/>
        </p:nvSpPr>
        <p:spPr bwMode="auto">
          <a:xfrm>
            <a:off x="5319112" y="3733800"/>
            <a:ext cx="5838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en-US" altLang="en-US" sz="2800" baseline="-25000">
                <a:solidFill>
                  <a:schemeClr val="accent5">
                    <a:lumMod val="50000"/>
                  </a:schemeClr>
                </a:solidFill>
              </a:rPr>
              <a:t>8</a:t>
            </a:r>
          </a:p>
        </p:txBody>
      </p:sp>
      <p:sp>
        <p:nvSpPr>
          <p:cNvPr id="125977" name="Text Box 25"/>
          <p:cNvSpPr txBox="1">
            <a:spLocks noChangeArrowheads="1"/>
          </p:cNvSpPr>
          <p:nvPr/>
        </p:nvSpPr>
        <p:spPr bwMode="auto">
          <a:xfrm>
            <a:off x="5395312" y="2286000"/>
            <a:ext cx="5838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en-US" altLang="en-US" sz="2800" baseline="-25000">
                <a:solidFill>
                  <a:schemeClr val="accent5">
                    <a:lumMod val="50000"/>
                  </a:schemeClr>
                </a:solidFill>
              </a:rPr>
              <a:t>3</a:t>
            </a:r>
          </a:p>
        </p:txBody>
      </p:sp>
      <p:sp>
        <p:nvSpPr>
          <p:cNvPr id="125978" name="Text Box 26"/>
          <p:cNvSpPr txBox="1">
            <a:spLocks noChangeArrowheads="1"/>
          </p:cNvSpPr>
          <p:nvPr/>
        </p:nvSpPr>
        <p:spPr bwMode="auto">
          <a:xfrm>
            <a:off x="4480912" y="1905000"/>
            <a:ext cx="5838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 dirty="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en-US" altLang="en-US" sz="2800" baseline="-25000" dirty="0">
                <a:solidFill>
                  <a:schemeClr val="accent5">
                    <a:lumMod val="50000"/>
                  </a:schemeClr>
                </a:solidFill>
              </a:rPr>
              <a:t>2</a:t>
            </a:r>
          </a:p>
        </p:txBody>
      </p:sp>
      <p:sp>
        <p:nvSpPr>
          <p:cNvPr id="125979" name="Text Box 27"/>
          <p:cNvSpPr txBox="1">
            <a:spLocks noChangeArrowheads="1"/>
          </p:cNvSpPr>
          <p:nvPr/>
        </p:nvSpPr>
        <p:spPr bwMode="auto">
          <a:xfrm>
            <a:off x="3795112" y="1981200"/>
            <a:ext cx="5838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 dirty="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en-US" altLang="en-US" sz="2800" baseline="-25000" dirty="0">
                <a:solidFill>
                  <a:schemeClr val="accent5">
                    <a:lumMod val="50000"/>
                  </a:schemeClr>
                </a:solidFill>
              </a:rPr>
              <a:t>1</a:t>
            </a:r>
          </a:p>
        </p:txBody>
      </p:sp>
      <p:sp>
        <p:nvSpPr>
          <p:cNvPr id="125980" name="Freeform 28"/>
          <p:cNvSpPr>
            <a:spLocks/>
          </p:cNvSpPr>
          <p:nvPr/>
        </p:nvSpPr>
        <p:spPr bwMode="auto">
          <a:xfrm>
            <a:off x="2057400" y="2578100"/>
            <a:ext cx="2133600" cy="469900"/>
          </a:xfrm>
          <a:custGeom>
            <a:avLst/>
            <a:gdLst>
              <a:gd name="T0" fmla="*/ 0 w 1344"/>
              <a:gd name="T1" fmla="*/ 296 h 296"/>
              <a:gd name="T2" fmla="*/ 576 w 1344"/>
              <a:gd name="T3" fmla="*/ 8 h 296"/>
              <a:gd name="T4" fmla="*/ 1344 w 1344"/>
              <a:gd name="T5" fmla="*/ 248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44" h="296">
                <a:moveTo>
                  <a:pt x="0" y="296"/>
                </a:moveTo>
                <a:cubicBezTo>
                  <a:pt x="176" y="156"/>
                  <a:pt x="352" y="16"/>
                  <a:pt x="576" y="8"/>
                </a:cubicBezTo>
                <a:cubicBezTo>
                  <a:pt x="800" y="0"/>
                  <a:pt x="1072" y="124"/>
                  <a:pt x="1344" y="248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5981" name="Text Box 29"/>
          <p:cNvSpPr txBox="1">
            <a:spLocks noChangeArrowheads="1"/>
          </p:cNvSpPr>
          <p:nvPr/>
        </p:nvSpPr>
        <p:spPr bwMode="auto">
          <a:xfrm>
            <a:off x="809327" y="2133600"/>
            <a:ext cx="21627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accent5">
                    <a:lumMod val="50000"/>
                  </a:schemeClr>
                </a:solidFill>
              </a:rPr>
              <a:t>SetLoc(“title”, N4)</a:t>
            </a:r>
          </a:p>
        </p:txBody>
      </p:sp>
      <p:sp>
        <p:nvSpPr>
          <p:cNvPr id="125982" name="Text Box 30"/>
          <p:cNvSpPr txBox="1">
            <a:spLocks noChangeArrowheads="1"/>
          </p:cNvSpPr>
          <p:nvPr/>
        </p:nvSpPr>
        <p:spPr bwMode="auto">
          <a:xfrm>
            <a:off x="365125" y="6078538"/>
            <a:ext cx="850871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400" dirty="0"/>
              <a:t>Simple, but O(</a:t>
            </a:r>
            <a:r>
              <a:rPr lang="en-US" altLang="en-US" sz="2400" i="1" dirty="0">
                <a:latin typeface="Times New Roman" panose="02020603050405020304" pitchFamily="18" charset="0"/>
              </a:rPr>
              <a:t>N</a:t>
            </a:r>
            <a:r>
              <a:rPr lang="en-US" altLang="en-US" sz="2400" dirty="0"/>
              <a:t>) state and a single point of failure</a:t>
            </a:r>
          </a:p>
        </p:txBody>
      </p:sp>
      <p:sp>
        <p:nvSpPr>
          <p:cNvPr id="125984" name="Text Box 32"/>
          <p:cNvSpPr txBox="1">
            <a:spLocks noChangeArrowheads="1"/>
          </p:cNvSpPr>
          <p:nvPr/>
        </p:nvSpPr>
        <p:spPr bwMode="auto">
          <a:xfrm>
            <a:off x="809625" y="3352800"/>
            <a:ext cx="230383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5">
                    <a:lumMod val="50000"/>
                  </a:schemeClr>
                </a:solidFill>
              </a:rPr>
              <a:t>Key=“title”</a:t>
            </a:r>
          </a:p>
          <a:p>
            <a:r>
              <a:rPr lang="en-US" altLang="en-US">
                <a:solidFill>
                  <a:schemeClr val="accent5">
                    <a:lumMod val="50000"/>
                  </a:schemeClr>
                </a:solidFill>
              </a:rPr>
              <a:t>Value=MP3 data…</a:t>
            </a:r>
          </a:p>
        </p:txBody>
      </p:sp>
      <p:sp>
        <p:nvSpPr>
          <p:cNvPr id="125985" name="Text Box 33"/>
          <p:cNvSpPr txBox="1">
            <a:spLocks noChangeArrowheads="1"/>
          </p:cNvSpPr>
          <p:nvPr/>
        </p:nvSpPr>
        <p:spPr bwMode="auto">
          <a:xfrm>
            <a:off x="2021875" y="2971800"/>
            <a:ext cx="5838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 dirty="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en-US" altLang="en-US" sz="2800" baseline="-25000" dirty="0">
                <a:solidFill>
                  <a:schemeClr val="accent5">
                    <a:lumMod val="50000"/>
                  </a:schemeClr>
                </a:solidFill>
              </a:rPr>
              <a:t>4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23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Flooded queries (Gnutella)</a:t>
            </a:r>
          </a:p>
        </p:txBody>
      </p:sp>
      <p:sp>
        <p:nvSpPr>
          <p:cNvPr id="126979" name="Text Box 3"/>
          <p:cNvSpPr txBox="1">
            <a:spLocks noChangeArrowheads="1"/>
          </p:cNvSpPr>
          <p:nvPr/>
        </p:nvSpPr>
        <p:spPr bwMode="auto">
          <a:xfrm>
            <a:off x="2860075" y="2919413"/>
            <a:ext cx="5838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en-US" altLang="en-US" sz="2800" baseline="-25000">
                <a:solidFill>
                  <a:schemeClr val="accent5">
                    <a:lumMod val="50000"/>
                  </a:schemeClr>
                </a:solidFill>
              </a:rPr>
              <a:t>4</a:t>
            </a:r>
          </a:p>
        </p:txBody>
      </p:sp>
      <p:sp>
        <p:nvSpPr>
          <p:cNvPr id="126980" name="Text Box 4"/>
          <p:cNvSpPr txBox="1">
            <a:spLocks noChangeArrowheads="1"/>
          </p:cNvSpPr>
          <p:nvPr/>
        </p:nvSpPr>
        <p:spPr bwMode="auto">
          <a:xfrm>
            <a:off x="1638300" y="2971800"/>
            <a:ext cx="1431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/>
              <a:t>Publisher@</a:t>
            </a:r>
          </a:p>
        </p:txBody>
      </p:sp>
      <p:sp>
        <p:nvSpPr>
          <p:cNvPr id="126983" name="Text Box 7"/>
          <p:cNvSpPr txBox="1">
            <a:spLocks noChangeArrowheads="1"/>
          </p:cNvSpPr>
          <p:nvPr/>
        </p:nvSpPr>
        <p:spPr bwMode="auto">
          <a:xfrm>
            <a:off x="6958013" y="2590800"/>
            <a:ext cx="814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/>
              <a:t>Client</a:t>
            </a:r>
          </a:p>
        </p:txBody>
      </p:sp>
      <p:sp>
        <p:nvSpPr>
          <p:cNvPr id="126986" name="Text Box 10"/>
          <p:cNvSpPr txBox="1">
            <a:spLocks noChangeArrowheads="1"/>
          </p:cNvSpPr>
          <p:nvPr/>
        </p:nvSpPr>
        <p:spPr bwMode="auto">
          <a:xfrm>
            <a:off x="3795112" y="3962400"/>
            <a:ext cx="5838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en-US" altLang="en-US" sz="2800" baseline="-25000">
                <a:solidFill>
                  <a:schemeClr val="accent5">
                    <a:lumMod val="50000"/>
                  </a:schemeClr>
                </a:solidFill>
              </a:rPr>
              <a:t>6</a:t>
            </a:r>
          </a:p>
        </p:txBody>
      </p:sp>
      <p:sp>
        <p:nvSpPr>
          <p:cNvPr id="126987" name="Text Box 11"/>
          <p:cNvSpPr txBox="1">
            <a:spLocks noChangeArrowheads="1"/>
          </p:cNvSpPr>
          <p:nvPr/>
        </p:nvSpPr>
        <p:spPr bwMode="auto">
          <a:xfrm>
            <a:off x="3261712" y="4724400"/>
            <a:ext cx="5838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en-US" altLang="en-US" sz="2800" baseline="-25000">
                <a:solidFill>
                  <a:schemeClr val="accent5">
                    <a:lumMod val="50000"/>
                  </a:schemeClr>
                </a:solidFill>
              </a:rPr>
              <a:t>9</a:t>
            </a:r>
          </a:p>
        </p:txBody>
      </p:sp>
      <p:sp>
        <p:nvSpPr>
          <p:cNvPr id="126988" name="Text Box 12"/>
          <p:cNvSpPr txBox="1">
            <a:spLocks noChangeArrowheads="1"/>
          </p:cNvSpPr>
          <p:nvPr/>
        </p:nvSpPr>
        <p:spPr bwMode="auto">
          <a:xfrm>
            <a:off x="4557112" y="4038600"/>
            <a:ext cx="5838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en-US" altLang="en-US" sz="2800" baseline="-25000">
                <a:solidFill>
                  <a:schemeClr val="accent5">
                    <a:lumMod val="50000"/>
                  </a:schemeClr>
                </a:solidFill>
              </a:rPr>
              <a:t>7</a:t>
            </a:r>
          </a:p>
        </p:txBody>
      </p:sp>
      <p:sp>
        <p:nvSpPr>
          <p:cNvPr id="126990" name="Text Box 14"/>
          <p:cNvSpPr txBox="1">
            <a:spLocks noChangeArrowheads="1"/>
          </p:cNvSpPr>
          <p:nvPr/>
        </p:nvSpPr>
        <p:spPr bwMode="auto">
          <a:xfrm>
            <a:off x="5700112" y="3962400"/>
            <a:ext cx="5838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en-US" altLang="en-US" sz="2800" baseline="-25000">
                <a:solidFill>
                  <a:schemeClr val="accent5">
                    <a:lumMod val="50000"/>
                  </a:schemeClr>
                </a:solidFill>
              </a:rPr>
              <a:t>8</a:t>
            </a:r>
          </a:p>
        </p:txBody>
      </p:sp>
      <p:sp>
        <p:nvSpPr>
          <p:cNvPr id="126991" name="Text Box 15"/>
          <p:cNvSpPr txBox="1">
            <a:spLocks noChangeArrowheads="1"/>
          </p:cNvSpPr>
          <p:nvPr/>
        </p:nvSpPr>
        <p:spPr bwMode="auto">
          <a:xfrm>
            <a:off x="5395312" y="2286000"/>
            <a:ext cx="5838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en-US" altLang="en-US" sz="2800" baseline="-25000">
                <a:solidFill>
                  <a:schemeClr val="accent5">
                    <a:lumMod val="50000"/>
                  </a:schemeClr>
                </a:solidFill>
              </a:rPr>
              <a:t>3</a:t>
            </a:r>
          </a:p>
        </p:txBody>
      </p:sp>
      <p:sp>
        <p:nvSpPr>
          <p:cNvPr id="126992" name="Text Box 16"/>
          <p:cNvSpPr txBox="1">
            <a:spLocks noChangeArrowheads="1"/>
          </p:cNvSpPr>
          <p:nvPr/>
        </p:nvSpPr>
        <p:spPr bwMode="auto">
          <a:xfrm>
            <a:off x="4480912" y="1905000"/>
            <a:ext cx="5838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en-US" altLang="en-US" sz="2800" baseline="-25000">
                <a:solidFill>
                  <a:schemeClr val="accent5">
                    <a:lumMod val="50000"/>
                  </a:schemeClr>
                </a:solidFill>
              </a:rPr>
              <a:t>2</a:t>
            </a:r>
          </a:p>
        </p:txBody>
      </p:sp>
      <p:sp>
        <p:nvSpPr>
          <p:cNvPr id="126993" name="Text Box 17"/>
          <p:cNvSpPr txBox="1">
            <a:spLocks noChangeArrowheads="1"/>
          </p:cNvSpPr>
          <p:nvPr/>
        </p:nvSpPr>
        <p:spPr bwMode="auto">
          <a:xfrm>
            <a:off x="3337912" y="1981200"/>
            <a:ext cx="5838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 dirty="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en-US" altLang="en-US" sz="2800" baseline="-25000" dirty="0">
                <a:solidFill>
                  <a:schemeClr val="accent5">
                    <a:lumMod val="50000"/>
                  </a:schemeClr>
                </a:solidFill>
              </a:rPr>
              <a:t>1</a:t>
            </a:r>
          </a:p>
        </p:txBody>
      </p:sp>
      <p:sp>
        <p:nvSpPr>
          <p:cNvPr id="126999" name="Freeform 23"/>
          <p:cNvSpPr>
            <a:spLocks/>
          </p:cNvSpPr>
          <p:nvPr/>
        </p:nvSpPr>
        <p:spPr bwMode="auto">
          <a:xfrm>
            <a:off x="5943600" y="2514600"/>
            <a:ext cx="1066800" cy="304800"/>
          </a:xfrm>
          <a:custGeom>
            <a:avLst/>
            <a:gdLst>
              <a:gd name="T0" fmla="*/ 672 w 672"/>
              <a:gd name="T1" fmla="*/ 192 h 192"/>
              <a:gd name="T2" fmla="*/ 336 w 672"/>
              <a:gd name="T3" fmla="*/ 48 h 192"/>
              <a:gd name="T4" fmla="*/ 0 w 672"/>
              <a:gd name="T5" fmla="*/ 0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192">
                <a:moveTo>
                  <a:pt x="672" y="192"/>
                </a:moveTo>
                <a:cubicBezTo>
                  <a:pt x="560" y="136"/>
                  <a:pt x="448" y="80"/>
                  <a:pt x="336" y="48"/>
                </a:cubicBezTo>
                <a:cubicBezTo>
                  <a:pt x="224" y="16"/>
                  <a:pt x="112" y="8"/>
                  <a:pt x="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7004" name="Freeform 28"/>
          <p:cNvSpPr>
            <a:spLocks/>
          </p:cNvSpPr>
          <p:nvPr/>
        </p:nvSpPr>
        <p:spPr bwMode="auto">
          <a:xfrm>
            <a:off x="5943600" y="2819400"/>
            <a:ext cx="1066800" cy="1143000"/>
          </a:xfrm>
          <a:custGeom>
            <a:avLst/>
            <a:gdLst>
              <a:gd name="T0" fmla="*/ 624 w 624"/>
              <a:gd name="T1" fmla="*/ 0 h 672"/>
              <a:gd name="T2" fmla="*/ 192 w 624"/>
              <a:gd name="T3" fmla="*/ 336 h 672"/>
              <a:gd name="T4" fmla="*/ 0 w 624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672">
                <a:moveTo>
                  <a:pt x="624" y="0"/>
                </a:moveTo>
                <a:cubicBezTo>
                  <a:pt x="460" y="112"/>
                  <a:pt x="296" y="224"/>
                  <a:pt x="192" y="336"/>
                </a:cubicBezTo>
                <a:cubicBezTo>
                  <a:pt x="88" y="448"/>
                  <a:pt x="44" y="560"/>
                  <a:pt x="0" y="67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7007" name="Freeform 31"/>
          <p:cNvSpPr>
            <a:spLocks/>
          </p:cNvSpPr>
          <p:nvPr/>
        </p:nvSpPr>
        <p:spPr bwMode="auto">
          <a:xfrm>
            <a:off x="4953000" y="2133600"/>
            <a:ext cx="533400" cy="228600"/>
          </a:xfrm>
          <a:custGeom>
            <a:avLst/>
            <a:gdLst>
              <a:gd name="T0" fmla="*/ 336 w 336"/>
              <a:gd name="T1" fmla="*/ 144 h 144"/>
              <a:gd name="T2" fmla="*/ 192 w 336"/>
              <a:gd name="T3" fmla="*/ 48 h 144"/>
              <a:gd name="T4" fmla="*/ 0 w 336"/>
              <a:gd name="T5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144">
                <a:moveTo>
                  <a:pt x="336" y="144"/>
                </a:moveTo>
                <a:cubicBezTo>
                  <a:pt x="292" y="108"/>
                  <a:pt x="248" y="72"/>
                  <a:pt x="192" y="48"/>
                </a:cubicBezTo>
                <a:cubicBezTo>
                  <a:pt x="136" y="24"/>
                  <a:pt x="68" y="12"/>
                  <a:pt x="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7008" name="Freeform 32"/>
          <p:cNvSpPr>
            <a:spLocks/>
          </p:cNvSpPr>
          <p:nvPr/>
        </p:nvSpPr>
        <p:spPr bwMode="auto">
          <a:xfrm>
            <a:off x="3810000" y="2514600"/>
            <a:ext cx="1676400" cy="342900"/>
          </a:xfrm>
          <a:custGeom>
            <a:avLst/>
            <a:gdLst>
              <a:gd name="T0" fmla="*/ 1056 w 1056"/>
              <a:gd name="T1" fmla="*/ 144 h 216"/>
              <a:gd name="T2" fmla="*/ 480 w 1056"/>
              <a:gd name="T3" fmla="*/ 192 h 216"/>
              <a:gd name="T4" fmla="*/ 0 w 1056"/>
              <a:gd name="T5" fmla="*/ 0 h 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56" h="216">
                <a:moveTo>
                  <a:pt x="1056" y="144"/>
                </a:moveTo>
                <a:cubicBezTo>
                  <a:pt x="856" y="180"/>
                  <a:pt x="656" y="216"/>
                  <a:pt x="480" y="192"/>
                </a:cubicBezTo>
                <a:cubicBezTo>
                  <a:pt x="304" y="168"/>
                  <a:pt x="152" y="84"/>
                  <a:pt x="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7009" name="Freeform 33"/>
          <p:cNvSpPr>
            <a:spLocks/>
          </p:cNvSpPr>
          <p:nvPr/>
        </p:nvSpPr>
        <p:spPr bwMode="auto">
          <a:xfrm>
            <a:off x="5029200" y="4191000"/>
            <a:ext cx="762000" cy="266700"/>
          </a:xfrm>
          <a:custGeom>
            <a:avLst/>
            <a:gdLst>
              <a:gd name="T0" fmla="*/ 480 w 480"/>
              <a:gd name="T1" fmla="*/ 0 h 168"/>
              <a:gd name="T2" fmla="*/ 240 w 480"/>
              <a:gd name="T3" fmla="*/ 144 h 168"/>
              <a:gd name="T4" fmla="*/ 0 w 480"/>
              <a:gd name="T5" fmla="*/ 144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0" h="168">
                <a:moveTo>
                  <a:pt x="480" y="0"/>
                </a:moveTo>
                <a:cubicBezTo>
                  <a:pt x="400" y="60"/>
                  <a:pt x="320" y="120"/>
                  <a:pt x="240" y="144"/>
                </a:cubicBezTo>
                <a:cubicBezTo>
                  <a:pt x="160" y="168"/>
                  <a:pt x="80" y="156"/>
                  <a:pt x="0" y="144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7010" name="Freeform 34"/>
          <p:cNvSpPr>
            <a:spLocks/>
          </p:cNvSpPr>
          <p:nvPr/>
        </p:nvSpPr>
        <p:spPr bwMode="auto">
          <a:xfrm>
            <a:off x="3810000" y="4495800"/>
            <a:ext cx="914400" cy="533400"/>
          </a:xfrm>
          <a:custGeom>
            <a:avLst/>
            <a:gdLst>
              <a:gd name="T0" fmla="*/ 576 w 576"/>
              <a:gd name="T1" fmla="*/ 0 h 336"/>
              <a:gd name="T2" fmla="*/ 384 w 576"/>
              <a:gd name="T3" fmla="*/ 240 h 336"/>
              <a:gd name="T4" fmla="*/ 0 w 576"/>
              <a:gd name="T5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76" h="336">
                <a:moveTo>
                  <a:pt x="576" y="0"/>
                </a:moveTo>
                <a:cubicBezTo>
                  <a:pt x="528" y="92"/>
                  <a:pt x="480" y="184"/>
                  <a:pt x="384" y="240"/>
                </a:cubicBezTo>
                <a:cubicBezTo>
                  <a:pt x="288" y="296"/>
                  <a:pt x="144" y="316"/>
                  <a:pt x="0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7011" name="Freeform 35"/>
          <p:cNvSpPr>
            <a:spLocks/>
          </p:cNvSpPr>
          <p:nvPr/>
        </p:nvSpPr>
        <p:spPr bwMode="auto">
          <a:xfrm>
            <a:off x="4191000" y="4038600"/>
            <a:ext cx="457200" cy="76200"/>
          </a:xfrm>
          <a:custGeom>
            <a:avLst/>
            <a:gdLst>
              <a:gd name="T0" fmla="*/ 288 w 288"/>
              <a:gd name="T1" fmla="*/ 48 h 48"/>
              <a:gd name="T2" fmla="*/ 192 w 288"/>
              <a:gd name="T3" fmla="*/ 0 h 48"/>
              <a:gd name="T4" fmla="*/ 0 w 288"/>
              <a:gd name="T5" fmla="*/ 48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8" h="48">
                <a:moveTo>
                  <a:pt x="288" y="48"/>
                </a:moveTo>
                <a:cubicBezTo>
                  <a:pt x="264" y="24"/>
                  <a:pt x="240" y="0"/>
                  <a:pt x="192" y="0"/>
                </a:cubicBezTo>
                <a:cubicBezTo>
                  <a:pt x="144" y="0"/>
                  <a:pt x="72" y="24"/>
                  <a:pt x="0" y="48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7013" name="Freeform 37"/>
          <p:cNvSpPr>
            <a:spLocks/>
          </p:cNvSpPr>
          <p:nvPr/>
        </p:nvSpPr>
        <p:spPr bwMode="auto">
          <a:xfrm>
            <a:off x="3048000" y="2438400"/>
            <a:ext cx="381000" cy="533400"/>
          </a:xfrm>
          <a:custGeom>
            <a:avLst/>
            <a:gdLst>
              <a:gd name="T0" fmla="*/ 192 w 192"/>
              <a:gd name="T1" fmla="*/ 0 h 288"/>
              <a:gd name="T2" fmla="*/ 48 w 192"/>
              <a:gd name="T3" fmla="*/ 96 h 288"/>
              <a:gd name="T4" fmla="*/ 0 w 192"/>
              <a:gd name="T5" fmla="*/ 288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" h="288">
                <a:moveTo>
                  <a:pt x="192" y="0"/>
                </a:moveTo>
                <a:cubicBezTo>
                  <a:pt x="136" y="24"/>
                  <a:pt x="80" y="48"/>
                  <a:pt x="48" y="96"/>
                </a:cubicBezTo>
                <a:cubicBezTo>
                  <a:pt x="16" y="144"/>
                  <a:pt x="16" y="256"/>
                  <a:pt x="0" y="288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7014" name="Text Box 38"/>
          <p:cNvSpPr txBox="1">
            <a:spLocks noChangeArrowheads="1"/>
          </p:cNvSpPr>
          <p:nvPr/>
        </p:nvSpPr>
        <p:spPr bwMode="auto">
          <a:xfrm>
            <a:off x="710949" y="6062990"/>
            <a:ext cx="7569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400" dirty="0"/>
              <a:t>Robust, but worst case O(</a:t>
            </a:r>
            <a:r>
              <a:rPr lang="en-US" altLang="en-US" sz="2400" i="1" dirty="0">
                <a:latin typeface="Times New Roman" panose="02020603050405020304" pitchFamily="18" charset="0"/>
              </a:rPr>
              <a:t>N</a:t>
            </a:r>
            <a:r>
              <a:rPr lang="en-US" altLang="en-US" sz="2400" dirty="0"/>
              <a:t>) messages per lookup</a:t>
            </a:r>
          </a:p>
        </p:txBody>
      </p:sp>
      <p:sp>
        <p:nvSpPr>
          <p:cNvPr id="127016" name="Text Box 40"/>
          <p:cNvSpPr txBox="1">
            <a:spLocks noChangeArrowheads="1"/>
          </p:cNvSpPr>
          <p:nvPr/>
        </p:nvSpPr>
        <p:spPr bwMode="auto">
          <a:xfrm>
            <a:off x="1495425" y="3352800"/>
            <a:ext cx="230383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5">
                    <a:lumMod val="50000"/>
                  </a:schemeClr>
                </a:solidFill>
              </a:rPr>
              <a:t>Key=“title”</a:t>
            </a:r>
          </a:p>
          <a:p>
            <a:r>
              <a:rPr lang="en-US" altLang="en-US">
                <a:solidFill>
                  <a:schemeClr val="accent5">
                    <a:lumMod val="50000"/>
                  </a:schemeClr>
                </a:solidFill>
              </a:rPr>
              <a:t>Value=MP3 data…</a:t>
            </a:r>
          </a:p>
        </p:txBody>
      </p:sp>
      <p:sp>
        <p:nvSpPr>
          <p:cNvPr id="127017" name="Text Box 41"/>
          <p:cNvSpPr txBox="1">
            <a:spLocks noChangeArrowheads="1"/>
          </p:cNvSpPr>
          <p:nvPr/>
        </p:nvSpPr>
        <p:spPr bwMode="auto">
          <a:xfrm>
            <a:off x="6581618" y="2057400"/>
            <a:ext cx="180530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accent5">
                    <a:lumMod val="50000"/>
                  </a:schemeClr>
                </a:solidFill>
              </a:rPr>
              <a:t>Lookup(“title”)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78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610600" cy="1143000"/>
          </a:xfrm>
        </p:spPr>
        <p:txBody>
          <a:bodyPr/>
          <a:lstStyle/>
          <a:p>
            <a:r>
              <a:rPr lang="en-US" altLang="en-US" dirty="0"/>
              <a:t>Routed queries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(</a:t>
            </a:r>
            <a:r>
              <a:rPr lang="en-US" altLang="en-US" dirty="0" err="1"/>
              <a:t>Freenet</a:t>
            </a:r>
            <a:r>
              <a:rPr lang="en-US" altLang="en-US" dirty="0"/>
              <a:t>, Chord, etc.)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128003" name="Text Box 1027"/>
          <p:cNvSpPr txBox="1">
            <a:spLocks noChangeArrowheads="1"/>
          </p:cNvSpPr>
          <p:nvPr/>
        </p:nvSpPr>
        <p:spPr bwMode="auto">
          <a:xfrm>
            <a:off x="2796575" y="2894699"/>
            <a:ext cx="5838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en-US" altLang="en-US" sz="2800" baseline="-25000">
                <a:solidFill>
                  <a:schemeClr val="accent5">
                    <a:lumMod val="50000"/>
                  </a:schemeClr>
                </a:solidFill>
              </a:rPr>
              <a:t>4</a:t>
            </a:r>
          </a:p>
        </p:txBody>
      </p:sp>
      <p:sp>
        <p:nvSpPr>
          <p:cNvPr id="128004" name="Text Box 1028"/>
          <p:cNvSpPr txBox="1">
            <a:spLocks noChangeArrowheads="1"/>
          </p:cNvSpPr>
          <p:nvPr/>
        </p:nvSpPr>
        <p:spPr bwMode="auto">
          <a:xfrm>
            <a:off x="914400" y="3032125"/>
            <a:ext cx="1201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/>
              <a:t>Publisher</a:t>
            </a:r>
          </a:p>
        </p:txBody>
      </p:sp>
      <p:sp>
        <p:nvSpPr>
          <p:cNvPr id="128007" name="Text Box 1031"/>
          <p:cNvSpPr txBox="1">
            <a:spLocks noChangeArrowheads="1"/>
          </p:cNvSpPr>
          <p:nvPr/>
        </p:nvSpPr>
        <p:spPr bwMode="auto">
          <a:xfrm>
            <a:off x="6958013" y="2590800"/>
            <a:ext cx="814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/>
              <a:t>Client</a:t>
            </a:r>
          </a:p>
        </p:txBody>
      </p:sp>
      <p:sp>
        <p:nvSpPr>
          <p:cNvPr id="128008" name="Text Box 1032"/>
          <p:cNvSpPr txBox="1">
            <a:spLocks noChangeArrowheads="1"/>
          </p:cNvSpPr>
          <p:nvPr/>
        </p:nvSpPr>
        <p:spPr bwMode="auto">
          <a:xfrm>
            <a:off x="3795112" y="3937686"/>
            <a:ext cx="5838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en-US" altLang="en-US" sz="2800" baseline="-25000">
                <a:solidFill>
                  <a:schemeClr val="accent5">
                    <a:lumMod val="50000"/>
                  </a:schemeClr>
                </a:solidFill>
              </a:rPr>
              <a:t>6</a:t>
            </a:r>
          </a:p>
        </p:txBody>
      </p:sp>
      <p:sp>
        <p:nvSpPr>
          <p:cNvPr id="128009" name="Text Box 1033"/>
          <p:cNvSpPr txBox="1">
            <a:spLocks noChangeArrowheads="1"/>
          </p:cNvSpPr>
          <p:nvPr/>
        </p:nvSpPr>
        <p:spPr bwMode="auto">
          <a:xfrm>
            <a:off x="3261712" y="4699686"/>
            <a:ext cx="5838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en-US" altLang="en-US" sz="2800" baseline="-25000">
                <a:solidFill>
                  <a:schemeClr val="accent5">
                    <a:lumMod val="50000"/>
                  </a:schemeClr>
                </a:solidFill>
              </a:rPr>
              <a:t>9</a:t>
            </a:r>
          </a:p>
        </p:txBody>
      </p:sp>
      <p:sp>
        <p:nvSpPr>
          <p:cNvPr id="128010" name="Text Box 1034"/>
          <p:cNvSpPr txBox="1">
            <a:spLocks noChangeArrowheads="1"/>
          </p:cNvSpPr>
          <p:nvPr/>
        </p:nvSpPr>
        <p:spPr bwMode="auto">
          <a:xfrm>
            <a:off x="4557112" y="4013886"/>
            <a:ext cx="5838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en-US" altLang="en-US" sz="2800" baseline="-25000">
                <a:solidFill>
                  <a:schemeClr val="accent5">
                    <a:lumMod val="50000"/>
                  </a:schemeClr>
                </a:solidFill>
              </a:rPr>
              <a:t>7</a:t>
            </a:r>
          </a:p>
        </p:txBody>
      </p:sp>
      <p:sp>
        <p:nvSpPr>
          <p:cNvPr id="128011" name="Text Box 1035"/>
          <p:cNvSpPr txBox="1">
            <a:spLocks noChangeArrowheads="1"/>
          </p:cNvSpPr>
          <p:nvPr/>
        </p:nvSpPr>
        <p:spPr bwMode="auto">
          <a:xfrm>
            <a:off x="5700112" y="3937686"/>
            <a:ext cx="5838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en-US" altLang="en-US" sz="2800" baseline="-25000">
                <a:solidFill>
                  <a:schemeClr val="accent5">
                    <a:lumMod val="50000"/>
                  </a:schemeClr>
                </a:solidFill>
              </a:rPr>
              <a:t>8</a:t>
            </a:r>
          </a:p>
        </p:txBody>
      </p:sp>
      <p:sp>
        <p:nvSpPr>
          <p:cNvPr id="128012" name="Text Box 1036"/>
          <p:cNvSpPr txBox="1">
            <a:spLocks noChangeArrowheads="1"/>
          </p:cNvSpPr>
          <p:nvPr/>
        </p:nvSpPr>
        <p:spPr bwMode="auto">
          <a:xfrm>
            <a:off x="5395312" y="2261286"/>
            <a:ext cx="5838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en-US" altLang="en-US" sz="2800" baseline="-25000">
                <a:solidFill>
                  <a:schemeClr val="accent5">
                    <a:lumMod val="50000"/>
                  </a:schemeClr>
                </a:solidFill>
              </a:rPr>
              <a:t>3</a:t>
            </a:r>
          </a:p>
        </p:txBody>
      </p:sp>
      <p:sp>
        <p:nvSpPr>
          <p:cNvPr id="128013" name="Text Box 1037"/>
          <p:cNvSpPr txBox="1">
            <a:spLocks noChangeArrowheads="1"/>
          </p:cNvSpPr>
          <p:nvPr/>
        </p:nvSpPr>
        <p:spPr bwMode="auto">
          <a:xfrm>
            <a:off x="4480912" y="1880286"/>
            <a:ext cx="5838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en-US" altLang="en-US" sz="2800" baseline="-25000">
                <a:solidFill>
                  <a:schemeClr val="accent5">
                    <a:lumMod val="50000"/>
                  </a:schemeClr>
                </a:solidFill>
              </a:rPr>
              <a:t>2</a:t>
            </a:r>
          </a:p>
        </p:txBody>
      </p:sp>
      <p:sp>
        <p:nvSpPr>
          <p:cNvPr id="128014" name="Text Box 1038"/>
          <p:cNvSpPr txBox="1">
            <a:spLocks noChangeArrowheads="1"/>
          </p:cNvSpPr>
          <p:nvPr/>
        </p:nvSpPr>
        <p:spPr bwMode="auto">
          <a:xfrm>
            <a:off x="3337912" y="1956486"/>
            <a:ext cx="5838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en-US" altLang="en-US" sz="2800" baseline="-25000">
                <a:solidFill>
                  <a:schemeClr val="accent5">
                    <a:lumMod val="50000"/>
                  </a:schemeClr>
                </a:solidFill>
              </a:rPr>
              <a:t>1</a:t>
            </a:r>
          </a:p>
        </p:txBody>
      </p:sp>
      <p:sp>
        <p:nvSpPr>
          <p:cNvPr id="128016" name="Freeform 1040"/>
          <p:cNvSpPr>
            <a:spLocks/>
          </p:cNvSpPr>
          <p:nvPr/>
        </p:nvSpPr>
        <p:spPr bwMode="auto">
          <a:xfrm>
            <a:off x="5943600" y="2514600"/>
            <a:ext cx="1066800" cy="304800"/>
          </a:xfrm>
          <a:custGeom>
            <a:avLst/>
            <a:gdLst>
              <a:gd name="T0" fmla="*/ 672 w 672"/>
              <a:gd name="T1" fmla="*/ 192 h 192"/>
              <a:gd name="T2" fmla="*/ 336 w 672"/>
              <a:gd name="T3" fmla="*/ 48 h 192"/>
              <a:gd name="T4" fmla="*/ 0 w 672"/>
              <a:gd name="T5" fmla="*/ 0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192">
                <a:moveTo>
                  <a:pt x="672" y="192"/>
                </a:moveTo>
                <a:cubicBezTo>
                  <a:pt x="560" y="136"/>
                  <a:pt x="448" y="80"/>
                  <a:pt x="336" y="48"/>
                </a:cubicBezTo>
                <a:cubicBezTo>
                  <a:pt x="224" y="16"/>
                  <a:pt x="112" y="8"/>
                  <a:pt x="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8024" name="Freeform 1048"/>
          <p:cNvSpPr>
            <a:spLocks/>
          </p:cNvSpPr>
          <p:nvPr/>
        </p:nvSpPr>
        <p:spPr bwMode="auto">
          <a:xfrm>
            <a:off x="3810000" y="2362200"/>
            <a:ext cx="1600200" cy="228600"/>
          </a:xfrm>
          <a:custGeom>
            <a:avLst/>
            <a:gdLst>
              <a:gd name="T0" fmla="*/ 1008 w 1008"/>
              <a:gd name="T1" fmla="*/ 144 h 144"/>
              <a:gd name="T2" fmla="*/ 384 w 1008"/>
              <a:gd name="T3" fmla="*/ 96 h 144"/>
              <a:gd name="T4" fmla="*/ 0 w 1008"/>
              <a:gd name="T5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8" h="144">
                <a:moveTo>
                  <a:pt x="1008" y="144"/>
                </a:moveTo>
                <a:cubicBezTo>
                  <a:pt x="780" y="132"/>
                  <a:pt x="552" y="120"/>
                  <a:pt x="384" y="96"/>
                </a:cubicBezTo>
                <a:cubicBezTo>
                  <a:pt x="216" y="72"/>
                  <a:pt x="108" y="36"/>
                  <a:pt x="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8025" name="Freeform 1049"/>
          <p:cNvSpPr>
            <a:spLocks/>
          </p:cNvSpPr>
          <p:nvPr/>
        </p:nvSpPr>
        <p:spPr bwMode="auto">
          <a:xfrm>
            <a:off x="3810000" y="2514600"/>
            <a:ext cx="393700" cy="1447800"/>
          </a:xfrm>
          <a:custGeom>
            <a:avLst/>
            <a:gdLst>
              <a:gd name="T0" fmla="*/ 0 w 392"/>
              <a:gd name="T1" fmla="*/ 0 h 864"/>
              <a:gd name="T2" fmla="*/ 336 w 392"/>
              <a:gd name="T3" fmla="*/ 384 h 864"/>
              <a:gd name="T4" fmla="*/ 336 w 392"/>
              <a:gd name="T5" fmla="*/ 864 h 8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2" h="864">
                <a:moveTo>
                  <a:pt x="0" y="0"/>
                </a:moveTo>
                <a:cubicBezTo>
                  <a:pt x="140" y="120"/>
                  <a:pt x="280" y="240"/>
                  <a:pt x="336" y="384"/>
                </a:cubicBezTo>
                <a:cubicBezTo>
                  <a:pt x="392" y="528"/>
                  <a:pt x="364" y="696"/>
                  <a:pt x="336" y="864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8029" name="Text Box 1053"/>
          <p:cNvSpPr txBox="1">
            <a:spLocks noChangeArrowheads="1"/>
          </p:cNvSpPr>
          <p:nvPr/>
        </p:nvSpPr>
        <p:spPr bwMode="auto">
          <a:xfrm>
            <a:off x="6429218" y="2947086"/>
            <a:ext cx="180530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accent5">
                    <a:lumMod val="50000"/>
                  </a:schemeClr>
                </a:solidFill>
              </a:rPr>
              <a:t>Lookup(“title”)</a:t>
            </a:r>
          </a:p>
        </p:txBody>
      </p:sp>
      <p:sp>
        <p:nvSpPr>
          <p:cNvPr id="128030" name="Text Box 1054"/>
          <p:cNvSpPr txBox="1">
            <a:spLocks noChangeArrowheads="1"/>
          </p:cNvSpPr>
          <p:nvPr/>
        </p:nvSpPr>
        <p:spPr bwMode="auto">
          <a:xfrm>
            <a:off x="733425" y="3404286"/>
            <a:ext cx="230383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5">
                    <a:lumMod val="50000"/>
                  </a:schemeClr>
                </a:solidFill>
              </a:rPr>
              <a:t>Key=“title”</a:t>
            </a:r>
          </a:p>
          <a:p>
            <a:r>
              <a:rPr lang="en-US" altLang="en-US">
                <a:solidFill>
                  <a:schemeClr val="accent5">
                    <a:lumMod val="50000"/>
                  </a:schemeClr>
                </a:solidFill>
              </a:rPr>
              <a:t>Value=MP3 data…</a:t>
            </a:r>
          </a:p>
        </p:txBody>
      </p:sp>
      <p:sp>
        <p:nvSpPr>
          <p:cNvPr id="128031" name="Freeform 1055"/>
          <p:cNvSpPr>
            <a:spLocks/>
          </p:cNvSpPr>
          <p:nvPr/>
        </p:nvSpPr>
        <p:spPr bwMode="auto">
          <a:xfrm>
            <a:off x="2057400" y="3200400"/>
            <a:ext cx="762000" cy="76200"/>
          </a:xfrm>
          <a:custGeom>
            <a:avLst/>
            <a:gdLst>
              <a:gd name="T0" fmla="*/ 0 w 480"/>
              <a:gd name="T1" fmla="*/ 48 h 48"/>
              <a:gd name="T2" fmla="*/ 480 w 480"/>
              <a:gd name="T3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80" h="48">
                <a:moveTo>
                  <a:pt x="0" y="48"/>
                </a:moveTo>
                <a:cubicBezTo>
                  <a:pt x="0" y="48"/>
                  <a:pt x="240" y="24"/>
                  <a:pt x="48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8032" name="Freeform 1056"/>
          <p:cNvSpPr>
            <a:spLocks/>
          </p:cNvSpPr>
          <p:nvPr/>
        </p:nvSpPr>
        <p:spPr bwMode="auto">
          <a:xfrm>
            <a:off x="3276600" y="3429000"/>
            <a:ext cx="609600" cy="609600"/>
          </a:xfrm>
          <a:custGeom>
            <a:avLst/>
            <a:gdLst>
              <a:gd name="T0" fmla="*/ 0 w 384"/>
              <a:gd name="T1" fmla="*/ 0 h 384"/>
              <a:gd name="T2" fmla="*/ 384 w 384"/>
              <a:gd name="T3" fmla="*/ 384 h 38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84" h="384">
                <a:moveTo>
                  <a:pt x="0" y="0"/>
                </a:moveTo>
                <a:cubicBezTo>
                  <a:pt x="0" y="0"/>
                  <a:pt x="192" y="192"/>
                  <a:pt x="384" y="384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61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403725" y="2590800"/>
            <a:ext cx="3978275" cy="1981200"/>
            <a:chOff x="2774" y="1632"/>
            <a:chExt cx="2506" cy="1248"/>
          </a:xfrm>
        </p:grpSpPr>
        <p:sp>
          <p:nvSpPr>
            <p:cNvPr id="4138" name="Line 3"/>
            <p:cNvSpPr>
              <a:spLocks noChangeShapeType="1"/>
            </p:cNvSpPr>
            <p:nvPr/>
          </p:nvSpPr>
          <p:spPr bwMode="auto">
            <a:xfrm flipV="1">
              <a:off x="2774" y="1776"/>
              <a:ext cx="0" cy="10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9" name="Line 4"/>
            <p:cNvSpPr>
              <a:spLocks noChangeShapeType="1"/>
            </p:cNvSpPr>
            <p:nvPr/>
          </p:nvSpPr>
          <p:spPr bwMode="auto">
            <a:xfrm flipH="1" flipV="1">
              <a:off x="2784" y="1632"/>
              <a:ext cx="1392" cy="12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40" name="Line 5"/>
            <p:cNvSpPr>
              <a:spLocks noChangeShapeType="1"/>
            </p:cNvSpPr>
            <p:nvPr/>
          </p:nvSpPr>
          <p:spPr bwMode="auto">
            <a:xfrm>
              <a:off x="2832" y="1691"/>
              <a:ext cx="2448" cy="118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0534" name="Line 6"/>
          <p:cNvSpPr>
            <a:spLocks noChangeShapeType="1"/>
          </p:cNvSpPr>
          <p:nvPr/>
        </p:nvSpPr>
        <p:spPr bwMode="auto">
          <a:xfrm flipV="1">
            <a:off x="4403725" y="2779713"/>
            <a:ext cx="0" cy="16986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572000" y="2236788"/>
            <a:ext cx="3835400" cy="354012"/>
            <a:chOff x="2880" y="1409"/>
            <a:chExt cx="2416" cy="223"/>
          </a:xfrm>
        </p:grpSpPr>
        <p:sp>
          <p:nvSpPr>
            <p:cNvPr id="4136" name="Rectangle 8"/>
            <p:cNvSpPr>
              <a:spLocks noChangeArrowheads="1"/>
            </p:cNvSpPr>
            <p:nvPr/>
          </p:nvSpPr>
          <p:spPr bwMode="auto">
            <a:xfrm>
              <a:off x="2880" y="1409"/>
              <a:ext cx="2416" cy="10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4137" name="Rectangle 9"/>
            <p:cNvSpPr>
              <a:spLocks noChangeArrowheads="1"/>
            </p:cNvSpPr>
            <p:nvPr/>
          </p:nvSpPr>
          <p:spPr bwMode="auto">
            <a:xfrm>
              <a:off x="2880" y="1528"/>
              <a:ext cx="2416" cy="10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</p:grpSp>
      <p:sp>
        <p:nvSpPr>
          <p:cNvPr id="4111" name="Rectangle 10"/>
          <p:cNvSpPr>
            <a:spLocks noChangeArrowheads="1"/>
          </p:cNvSpPr>
          <p:nvPr/>
        </p:nvSpPr>
        <p:spPr bwMode="auto">
          <a:xfrm>
            <a:off x="228600" y="304800"/>
            <a:ext cx="8686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kumimoji="0" lang="en-US" altLang="zh-TW" sz="2800" b="1" i="1" dirty="0">
              <a:solidFill>
                <a:schemeClr val="tx2"/>
              </a:solidFill>
            </a:endParaRPr>
          </a:p>
        </p:txBody>
      </p:sp>
      <p:grpSp>
        <p:nvGrpSpPr>
          <p:cNvPr id="4112" name="Group 11"/>
          <p:cNvGrpSpPr>
            <a:grpSpLocks/>
          </p:cNvGrpSpPr>
          <p:nvPr/>
        </p:nvGrpSpPr>
        <p:grpSpPr bwMode="auto">
          <a:xfrm>
            <a:off x="7772400" y="4343400"/>
            <a:ext cx="1236663" cy="1665288"/>
            <a:chOff x="4063" y="2784"/>
            <a:chExt cx="779" cy="1049"/>
          </a:xfrm>
        </p:grpSpPr>
        <p:pic>
          <p:nvPicPr>
            <p:cNvPr id="150540" name="Picture 12" descr="futurea1a"/>
            <p:cNvPicPr preferRelativeResize="0"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00FF"/>
                </a:clrFrom>
                <a:clrTo>
                  <a:srgbClr val="FF00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116" y="2784"/>
              <a:ext cx="673" cy="4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</p:pic>
        <p:sp>
          <p:nvSpPr>
            <p:cNvPr id="4135" name="Text Box 13"/>
            <p:cNvSpPr txBox="1">
              <a:spLocks noChangeArrowheads="1"/>
            </p:cNvSpPr>
            <p:nvPr/>
          </p:nvSpPr>
          <p:spPr bwMode="auto">
            <a:xfrm>
              <a:off x="4063" y="3296"/>
              <a:ext cx="779" cy="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kumimoji="0" lang="en-US" altLang="zh-TW" sz="1400" b="1">
                  <a:latin typeface="Verdana" panose="020B0604030504040204" pitchFamily="34" charset="0"/>
                </a:rPr>
                <a:t>“slashdot”</a:t>
              </a:r>
            </a:p>
            <a:p>
              <a:pPr algn="ctr" eaLnBrk="1" hangingPunct="1">
                <a:buFontTx/>
                <a:buChar char="•"/>
              </a:pPr>
              <a:r>
                <a:rPr kumimoji="0" lang="en-US" altLang="zh-TW" sz="1200" b="1">
                  <a:latin typeface="Verdana" panose="020B0604030504040204" pitchFamily="34" charset="0"/>
                </a:rPr>
                <a:t>song5.mp3</a:t>
              </a:r>
            </a:p>
            <a:p>
              <a:pPr algn="ctr" eaLnBrk="1" hangingPunct="1">
                <a:buFontTx/>
                <a:buChar char="•"/>
              </a:pPr>
              <a:r>
                <a:rPr kumimoji="0" lang="en-US" altLang="zh-TW" sz="1200" b="1">
                  <a:latin typeface="Verdana" panose="020B0604030504040204" pitchFamily="34" charset="0"/>
                </a:rPr>
                <a:t>song6.mp3</a:t>
              </a:r>
            </a:p>
            <a:p>
              <a:pPr algn="ctr" eaLnBrk="1" hangingPunct="1">
                <a:buFontTx/>
                <a:buChar char="•"/>
              </a:pPr>
              <a:r>
                <a:rPr kumimoji="0" lang="en-US" altLang="zh-TW" sz="1200" b="1">
                  <a:latin typeface="Verdana" panose="020B0604030504040204" pitchFamily="34" charset="0"/>
                </a:rPr>
                <a:t>song7.mp3</a:t>
              </a:r>
            </a:p>
          </p:txBody>
        </p:sp>
      </p:grpSp>
      <p:grpSp>
        <p:nvGrpSpPr>
          <p:cNvPr id="4113" name="Group 14"/>
          <p:cNvGrpSpPr>
            <a:grpSpLocks/>
          </p:cNvGrpSpPr>
          <p:nvPr/>
        </p:nvGrpSpPr>
        <p:grpSpPr bwMode="auto">
          <a:xfrm>
            <a:off x="6019800" y="4343400"/>
            <a:ext cx="1276350" cy="1665288"/>
            <a:chOff x="2323" y="2784"/>
            <a:chExt cx="804" cy="1049"/>
          </a:xfrm>
        </p:grpSpPr>
        <p:pic>
          <p:nvPicPr>
            <p:cNvPr id="150543" name="Picture 15" descr="futurea1a"/>
            <p:cNvPicPr preferRelativeResize="0"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00FF"/>
                </a:clrFrom>
                <a:clrTo>
                  <a:srgbClr val="FF00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388" y="2784"/>
              <a:ext cx="673" cy="4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</p:pic>
        <p:sp>
          <p:nvSpPr>
            <p:cNvPr id="4133" name="Text Box 16"/>
            <p:cNvSpPr txBox="1">
              <a:spLocks noChangeArrowheads="1"/>
            </p:cNvSpPr>
            <p:nvPr/>
          </p:nvSpPr>
          <p:spPr bwMode="auto">
            <a:xfrm>
              <a:off x="2323" y="3296"/>
              <a:ext cx="804" cy="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kumimoji="0" lang="en-US" altLang="zh-TW" sz="1400" b="1">
                  <a:latin typeface="Verdana" panose="020B0604030504040204" pitchFamily="34" charset="0"/>
                </a:rPr>
                <a:t>“kingrook”</a:t>
              </a:r>
            </a:p>
            <a:p>
              <a:pPr algn="ctr" eaLnBrk="1" hangingPunct="1">
                <a:buFontTx/>
                <a:buChar char="•"/>
              </a:pPr>
              <a:r>
                <a:rPr kumimoji="0" lang="en-US" altLang="zh-TW" sz="1200" b="1">
                  <a:latin typeface="Verdana" panose="020B0604030504040204" pitchFamily="34" charset="0"/>
                </a:rPr>
                <a:t>song4.mp3</a:t>
              </a:r>
            </a:p>
            <a:p>
              <a:pPr algn="ctr" eaLnBrk="1" hangingPunct="1">
                <a:buFontTx/>
                <a:buChar char="•"/>
              </a:pPr>
              <a:r>
                <a:rPr kumimoji="0" lang="en-US" altLang="zh-TW" sz="1200" b="1">
                  <a:latin typeface="Verdana" panose="020B0604030504040204" pitchFamily="34" charset="0"/>
                </a:rPr>
                <a:t>song5.mp3</a:t>
              </a:r>
            </a:p>
            <a:p>
              <a:pPr algn="ctr" eaLnBrk="1" hangingPunct="1">
                <a:buFontTx/>
                <a:buChar char="•"/>
              </a:pPr>
              <a:r>
                <a:rPr kumimoji="0" lang="en-US" altLang="zh-TW" sz="1200" b="1">
                  <a:latin typeface="Verdana" panose="020B0604030504040204" pitchFamily="34" charset="0"/>
                </a:rPr>
                <a:t>song6.mp3</a:t>
              </a:r>
            </a:p>
          </p:txBody>
        </p:sp>
      </p:grpSp>
      <p:sp>
        <p:nvSpPr>
          <p:cNvPr id="150545" name="Rectangle 17"/>
          <p:cNvSpPr>
            <a:spLocks noChangeArrowheads="1"/>
          </p:cNvSpPr>
          <p:nvPr/>
        </p:nvSpPr>
        <p:spPr bwMode="auto">
          <a:xfrm>
            <a:off x="3810000" y="5943600"/>
            <a:ext cx="12160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Tx/>
              <a:buChar char="•"/>
            </a:pPr>
            <a:r>
              <a:rPr kumimoji="0" lang="en-US" altLang="zh-TW" sz="1200" b="1">
                <a:solidFill>
                  <a:srgbClr val="FF0000"/>
                </a:solidFill>
                <a:latin typeface="Verdana" panose="020B0604030504040204" pitchFamily="34" charset="0"/>
              </a:rPr>
              <a:t>song5.mp3</a:t>
            </a:r>
          </a:p>
        </p:txBody>
      </p:sp>
      <p:sp>
        <p:nvSpPr>
          <p:cNvPr id="150546" name="Text Box 18"/>
          <p:cNvSpPr txBox="1">
            <a:spLocks noChangeArrowheads="1"/>
          </p:cNvSpPr>
          <p:nvPr/>
        </p:nvSpPr>
        <p:spPr bwMode="auto">
          <a:xfrm>
            <a:off x="304800" y="1600200"/>
            <a:ext cx="3810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92100" indent="-2921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zh-TW">
                <a:latin typeface="Verdana" panose="020B0604030504040204" pitchFamily="34" charset="0"/>
              </a:rPr>
              <a:t>1. Users launch Napster and connect to Napster server</a:t>
            </a:r>
          </a:p>
        </p:txBody>
      </p:sp>
      <p:sp>
        <p:nvSpPr>
          <p:cNvPr id="150547" name="Text Box 19"/>
          <p:cNvSpPr txBox="1">
            <a:spLocks noChangeArrowheads="1"/>
          </p:cNvSpPr>
          <p:nvPr/>
        </p:nvSpPr>
        <p:spPr bwMode="auto">
          <a:xfrm>
            <a:off x="304800" y="3276600"/>
            <a:ext cx="434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zh-TW">
                <a:latin typeface="Verdana" panose="020B0604030504040204" pitchFamily="34" charset="0"/>
              </a:rPr>
              <a:t>3. </a:t>
            </a:r>
            <a:r>
              <a:rPr kumimoji="0" lang="en-US" altLang="zh-TW" sz="1400" b="1" i="1">
                <a:latin typeface="Verdana" panose="020B0604030504040204" pitchFamily="34" charset="0"/>
              </a:rPr>
              <a:t>beastieboy</a:t>
            </a:r>
            <a:r>
              <a:rPr kumimoji="0" lang="en-US" altLang="zh-TW">
                <a:latin typeface="Verdana" panose="020B0604030504040204" pitchFamily="34" charset="0"/>
              </a:rPr>
              <a:t> enters search criteria</a:t>
            </a:r>
          </a:p>
        </p:txBody>
      </p:sp>
      <p:sp>
        <p:nvSpPr>
          <p:cNvPr id="150548" name="Text Box 20"/>
          <p:cNvSpPr txBox="1">
            <a:spLocks noChangeArrowheads="1"/>
          </p:cNvSpPr>
          <p:nvPr/>
        </p:nvSpPr>
        <p:spPr bwMode="auto">
          <a:xfrm>
            <a:off x="304800" y="4724400"/>
            <a:ext cx="3505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zh-TW">
                <a:latin typeface="Verdana" panose="020B0604030504040204" pitchFamily="34" charset="0"/>
              </a:rPr>
              <a:t>4. Napster displays matches to </a:t>
            </a:r>
            <a:r>
              <a:rPr kumimoji="0" lang="en-US" altLang="zh-TW" sz="1400" b="1" i="1">
                <a:latin typeface="Verdana" panose="020B0604030504040204" pitchFamily="34" charset="0"/>
              </a:rPr>
              <a:t>beastieboy</a:t>
            </a:r>
            <a:r>
              <a:rPr kumimoji="0" lang="en-US" altLang="zh-TW"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150549" name="Text Box 21"/>
          <p:cNvSpPr txBox="1">
            <a:spLocks noChangeArrowheads="1"/>
          </p:cNvSpPr>
          <p:nvPr/>
        </p:nvSpPr>
        <p:spPr bwMode="auto">
          <a:xfrm>
            <a:off x="304800" y="2362200"/>
            <a:ext cx="35052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zh-TW" dirty="0">
                <a:latin typeface="Verdana" panose="020B0604030504040204" pitchFamily="34" charset="0"/>
              </a:rPr>
              <a:t>2. Napster creates dynamic directory from users’ personal .mp3 libraries</a:t>
            </a:r>
          </a:p>
        </p:txBody>
      </p:sp>
      <p:sp>
        <p:nvSpPr>
          <p:cNvPr id="150550" name="Rectangle 22"/>
          <p:cNvSpPr>
            <a:spLocks noChangeArrowheads="1"/>
          </p:cNvSpPr>
          <p:nvPr/>
        </p:nvSpPr>
        <p:spPr bwMode="auto">
          <a:xfrm>
            <a:off x="5334000" y="1263650"/>
            <a:ext cx="32004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kumimoji="0" lang="en-US" altLang="zh-TW" sz="1200" b="1" u="sng">
                <a:latin typeface="Verdana" panose="020B0604030504040204" pitchFamily="34" charset="0"/>
              </a:rPr>
              <a:t>Title	       User             Speed   </a:t>
            </a:r>
          </a:p>
          <a:p>
            <a:pPr eaLnBrk="1" hangingPunct="1"/>
            <a:r>
              <a:rPr kumimoji="0" lang="en-US" altLang="zh-TW" sz="1200" b="1">
                <a:latin typeface="Verdana" panose="020B0604030504040204" pitchFamily="34" charset="0"/>
              </a:rPr>
              <a:t>song1.mp3      beasiteboy     DSL</a:t>
            </a:r>
          </a:p>
          <a:p>
            <a:pPr eaLnBrk="1" hangingPunct="1"/>
            <a:r>
              <a:rPr kumimoji="0" lang="en-US" altLang="zh-TW" sz="1200" b="1">
                <a:latin typeface="Verdana" panose="020B0604030504040204" pitchFamily="34" charset="0"/>
              </a:rPr>
              <a:t>song2.mp3      beasiteboy     DSL</a:t>
            </a:r>
          </a:p>
          <a:p>
            <a:pPr eaLnBrk="1" hangingPunct="1"/>
            <a:r>
              <a:rPr kumimoji="0" lang="en-US" altLang="zh-TW" sz="1200" b="1">
                <a:latin typeface="Verdana" panose="020B0604030504040204" pitchFamily="34" charset="0"/>
              </a:rPr>
              <a:t>song3.mp3      beasiteboy     DSL</a:t>
            </a:r>
          </a:p>
          <a:p>
            <a:pPr eaLnBrk="1" hangingPunct="1"/>
            <a:r>
              <a:rPr kumimoji="0" lang="en-US" altLang="zh-TW" sz="1200" b="1">
                <a:latin typeface="Verdana" panose="020B0604030504040204" pitchFamily="34" charset="0"/>
              </a:rPr>
              <a:t>song4.mp3      kingrook         T1</a:t>
            </a:r>
          </a:p>
          <a:p>
            <a:pPr eaLnBrk="1" hangingPunct="1"/>
            <a:r>
              <a:rPr kumimoji="0" lang="en-US" altLang="zh-TW" sz="1200" b="1">
                <a:latin typeface="Verdana" panose="020B0604030504040204" pitchFamily="34" charset="0"/>
              </a:rPr>
              <a:t>song5.mp3      kingrook         T1</a:t>
            </a:r>
          </a:p>
          <a:p>
            <a:pPr eaLnBrk="1" hangingPunct="1"/>
            <a:r>
              <a:rPr kumimoji="0" lang="en-US" altLang="zh-TW" sz="1200" b="1">
                <a:latin typeface="Verdana" panose="020B0604030504040204" pitchFamily="34" charset="0"/>
              </a:rPr>
              <a:t>song5.mp3      slashdot        28.8</a:t>
            </a:r>
          </a:p>
          <a:p>
            <a:pPr eaLnBrk="1" hangingPunct="1"/>
            <a:r>
              <a:rPr kumimoji="0" lang="en-US" altLang="zh-TW" sz="1200" b="1">
                <a:latin typeface="Verdana" panose="020B0604030504040204" pitchFamily="34" charset="0"/>
              </a:rPr>
              <a:t>song6.mp3      kingrook         T1</a:t>
            </a:r>
          </a:p>
          <a:p>
            <a:pPr eaLnBrk="1" hangingPunct="1"/>
            <a:r>
              <a:rPr kumimoji="0" lang="en-US" altLang="zh-TW" sz="1200" b="1">
                <a:latin typeface="Verdana" panose="020B0604030504040204" pitchFamily="34" charset="0"/>
              </a:rPr>
              <a:t>song6.mp3      slashdot        28.8</a:t>
            </a:r>
          </a:p>
          <a:p>
            <a:pPr eaLnBrk="1" hangingPunct="1"/>
            <a:r>
              <a:rPr kumimoji="0" lang="en-US" altLang="zh-TW" sz="1200" b="1">
                <a:latin typeface="Verdana" panose="020B0604030504040204" pitchFamily="34" charset="0"/>
              </a:rPr>
              <a:t>song7.mp3      slashdot        28.8</a:t>
            </a:r>
          </a:p>
        </p:txBody>
      </p:sp>
      <p:sp>
        <p:nvSpPr>
          <p:cNvPr id="150551" name="Text Box 23"/>
          <p:cNvSpPr txBox="1">
            <a:spLocks noChangeArrowheads="1"/>
          </p:cNvSpPr>
          <p:nvPr/>
        </p:nvSpPr>
        <p:spPr bwMode="auto">
          <a:xfrm>
            <a:off x="304800" y="5484813"/>
            <a:ext cx="350520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zh-TW">
                <a:latin typeface="Verdana" panose="020B0604030504040204" pitchFamily="34" charset="0"/>
              </a:rPr>
              <a:t>5. </a:t>
            </a:r>
            <a:r>
              <a:rPr kumimoji="0" lang="en-US" altLang="zh-TW" sz="1200" b="1" i="1">
                <a:latin typeface="Verdana" panose="020B0604030504040204" pitchFamily="34" charset="0"/>
              </a:rPr>
              <a:t>beastieboy</a:t>
            </a:r>
            <a:r>
              <a:rPr kumimoji="0" lang="en-US" altLang="zh-TW">
                <a:latin typeface="Verdana" panose="020B0604030504040204" pitchFamily="34" charset="0"/>
              </a:rPr>
              <a:t> makes direct connection to </a:t>
            </a:r>
            <a:r>
              <a:rPr kumimoji="0" lang="en-US" altLang="zh-TW" sz="1400" b="1" i="1">
                <a:latin typeface="Verdana" panose="020B0604030504040204" pitchFamily="34" charset="0"/>
              </a:rPr>
              <a:t>kingrook</a:t>
            </a:r>
            <a:r>
              <a:rPr kumimoji="0" lang="en-US" altLang="zh-TW">
                <a:latin typeface="Verdana" panose="020B0604030504040204" pitchFamily="34" charset="0"/>
              </a:rPr>
              <a:t> for file transfer</a:t>
            </a:r>
          </a:p>
        </p:txBody>
      </p:sp>
      <p:graphicFrame>
        <p:nvGraphicFramePr>
          <p:cNvPr id="150552" name="Object 24"/>
          <p:cNvGraphicFramePr>
            <a:graphicFrameLocks noChangeAspect="1"/>
          </p:cNvGraphicFramePr>
          <p:nvPr/>
        </p:nvGraphicFramePr>
        <p:xfrm>
          <a:off x="714375" y="3676650"/>
          <a:ext cx="2714625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6" name="Bitmap Image" r:id="rId4" imgW="2715004" imgH="895238" progId="Paint.Picture">
                  <p:embed/>
                </p:oleObj>
              </mc:Choice>
              <mc:Fallback>
                <p:oleObj name="Bitmap Image" r:id="rId4" imgW="2715004" imgH="895238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5" y="3676650"/>
                        <a:ext cx="2714625" cy="8953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0553" name="Text Box 25"/>
          <p:cNvSpPr txBox="1">
            <a:spLocks noChangeArrowheads="1"/>
          </p:cNvSpPr>
          <p:nvPr/>
        </p:nvSpPr>
        <p:spPr bwMode="auto">
          <a:xfrm>
            <a:off x="1171575" y="4286250"/>
            <a:ext cx="2746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kumimoji="0" lang="en-US" altLang="zh-TW" sz="1200" b="1">
                <a:latin typeface="Verdana" panose="020B0604030504040204" pitchFamily="34" charset="0"/>
              </a:rPr>
              <a:t>s</a:t>
            </a:r>
          </a:p>
        </p:txBody>
      </p:sp>
      <p:sp>
        <p:nvSpPr>
          <p:cNvPr id="150554" name="Line 26"/>
          <p:cNvSpPr>
            <a:spLocks noChangeShapeType="1"/>
          </p:cNvSpPr>
          <p:nvPr/>
        </p:nvSpPr>
        <p:spPr bwMode="auto">
          <a:xfrm flipV="1">
            <a:off x="4403725" y="2819400"/>
            <a:ext cx="0" cy="16986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555" name="Text Box 27"/>
          <p:cNvSpPr txBox="1">
            <a:spLocks noChangeArrowheads="1"/>
          </p:cNvSpPr>
          <p:nvPr/>
        </p:nvSpPr>
        <p:spPr bwMode="auto">
          <a:xfrm>
            <a:off x="1323975" y="4286250"/>
            <a:ext cx="2889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kumimoji="0" lang="en-US" altLang="zh-TW" sz="1200" b="1">
                <a:latin typeface="Verdana" panose="020B0604030504040204" pitchFamily="34" charset="0"/>
              </a:rPr>
              <a:t>o</a:t>
            </a:r>
          </a:p>
        </p:txBody>
      </p:sp>
      <p:sp>
        <p:nvSpPr>
          <p:cNvPr id="150556" name="Text Box 28"/>
          <p:cNvSpPr txBox="1">
            <a:spLocks noChangeArrowheads="1"/>
          </p:cNvSpPr>
          <p:nvPr/>
        </p:nvSpPr>
        <p:spPr bwMode="auto">
          <a:xfrm>
            <a:off x="1476375" y="4286250"/>
            <a:ext cx="2921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kumimoji="0" lang="en-US" altLang="zh-TW" sz="1200" b="1">
                <a:latin typeface="Verdana" panose="020B0604030504040204" pitchFamily="34" charset="0"/>
              </a:rPr>
              <a:t>n</a:t>
            </a:r>
          </a:p>
        </p:txBody>
      </p:sp>
      <p:sp>
        <p:nvSpPr>
          <p:cNvPr id="150557" name="Text Box 29"/>
          <p:cNvSpPr txBox="1">
            <a:spLocks noChangeArrowheads="1"/>
          </p:cNvSpPr>
          <p:nvPr/>
        </p:nvSpPr>
        <p:spPr bwMode="auto">
          <a:xfrm>
            <a:off x="1628775" y="4286250"/>
            <a:ext cx="2905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kumimoji="0" lang="en-US" altLang="zh-TW" sz="1200" b="1">
                <a:latin typeface="Verdana" panose="020B0604030504040204" pitchFamily="34" charset="0"/>
              </a:rPr>
              <a:t>g</a:t>
            </a:r>
          </a:p>
        </p:txBody>
      </p:sp>
      <p:sp>
        <p:nvSpPr>
          <p:cNvPr id="150558" name="Text Box 30"/>
          <p:cNvSpPr txBox="1">
            <a:spLocks noChangeArrowheads="1"/>
          </p:cNvSpPr>
          <p:nvPr/>
        </p:nvSpPr>
        <p:spPr bwMode="auto">
          <a:xfrm>
            <a:off x="1781175" y="4286250"/>
            <a:ext cx="2921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kumimoji="0" lang="en-US" altLang="zh-TW" sz="1200" b="1">
                <a:latin typeface="Verdana" panose="020B0604030504040204" pitchFamily="34" charset="0"/>
              </a:rPr>
              <a:t>5</a:t>
            </a:r>
          </a:p>
        </p:txBody>
      </p:sp>
      <p:pic>
        <p:nvPicPr>
          <p:cNvPr id="4127" name="Picture 31" descr="dell poweredge 6300"/>
          <p:cNvPicPr preferRelativeResize="0"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057400"/>
            <a:ext cx="8667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128" name="Group 32"/>
          <p:cNvGrpSpPr>
            <a:grpSpLocks/>
          </p:cNvGrpSpPr>
          <p:nvPr/>
        </p:nvGrpSpPr>
        <p:grpSpPr bwMode="auto">
          <a:xfrm>
            <a:off x="3702050" y="4343400"/>
            <a:ext cx="1479550" cy="1665288"/>
            <a:chOff x="676" y="2784"/>
            <a:chExt cx="932" cy="1049"/>
          </a:xfrm>
        </p:grpSpPr>
        <p:pic>
          <p:nvPicPr>
            <p:cNvPr id="150561" name="Picture 33" descr="futurea1a"/>
            <p:cNvPicPr preferRelativeResize="0"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00FF"/>
                </a:clrFrom>
                <a:clrTo>
                  <a:srgbClr val="FF00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05" y="2784"/>
              <a:ext cx="672" cy="4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</p:pic>
        <p:sp>
          <p:nvSpPr>
            <p:cNvPr id="4131" name="Text Box 34"/>
            <p:cNvSpPr txBox="1">
              <a:spLocks noChangeArrowheads="1"/>
            </p:cNvSpPr>
            <p:nvPr/>
          </p:nvSpPr>
          <p:spPr bwMode="auto">
            <a:xfrm>
              <a:off x="676" y="3296"/>
              <a:ext cx="932" cy="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kumimoji="0" lang="en-US" altLang="zh-TW" sz="1400" b="1">
                  <a:latin typeface="Verdana" panose="020B0604030504040204" pitchFamily="34" charset="0"/>
                </a:rPr>
                <a:t>“beastieboy”</a:t>
              </a:r>
            </a:p>
            <a:p>
              <a:pPr algn="ctr" eaLnBrk="1" hangingPunct="1">
                <a:buFontTx/>
                <a:buChar char="•"/>
              </a:pPr>
              <a:r>
                <a:rPr kumimoji="0" lang="en-US" altLang="zh-TW" sz="1200" b="1">
                  <a:latin typeface="Verdana" panose="020B0604030504040204" pitchFamily="34" charset="0"/>
                </a:rPr>
                <a:t>song1.mp3</a:t>
              </a:r>
            </a:p>
            <a:p>
              <a:pPr algn="ctr" eaLnBrk="1" hangingPunct="1">
                <a:buFontTx/>
                <a:buChar char="•"/>
              </a:pPr>
              <a:r>
                <a:rPr kumimoji="0" lang="en-US" altLang="zh-TW" sz="1200" b="1">
                  <a:latin typeface="Verdana" panose="020B0604030504040204" pitchFamily="34" charset="0"/>
                </a:rPr>
                <a:t>song2.mp3</a:t>
              </a:r>
            </a:p>
            <a:p>
              <a:pPr algn="ctr" eaLnBrk="1" hangingPunct="1">
                <a:buFontTx/>
                <a:buChar char="•"/>
              </a:pPr>
              <a:r>
                <a:rPr kumimoji="0" lang="en-US" altLang="zh-TW" sz="1200" b="1">
                  <a:latin typeface="Verdana" panose="020B0604030504040204" pitchFamily="34" charset="0"/>
                </a:rPr>
                <a:t>song3.mp3</a:t>
              </a:r>
            </a:p>
          </p:txBody>
        </p:sp>
      </p:grpSp>
      <p:sp>
        <p:nvSpPr>
          <p:cNvPr id="150563" name="Line 35"/>
          <p:cNvSpPr>
            <a:spLocks noChangeShapeType="1"/>
          </p:cNvSpPr>
          <p:nvPr/>
        </p:nvSpPr>
        <p:spPr bwMode="auto">
          <a:xfrm rot="5400000" flipV="1">
            <a:off x="5550694" y="3798094"/>
            <a:ext cx="1587" cy="16986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50564" name="Object 36"/>
          <p:cNvGraphicFramePr>
            <a:graphicFrameLocks noChangeAspect="1"/>
          </p:cNvGraphicFramePr>
          <p:nvPr/>
        </p:nvGraphicFramePr>
        <p:xfrm>
          <a:off x="6169025" y="4419600"/>
          <a:ext cx="3841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7" name="Bitmap Image" r:id="rId7" imgW="266737" imgH="323981" progId="Paint.Picture">
                  <p:embed/>
                </p:oleObj>
              </mc:Choice>
              <mc:Fallback>
                <p:oleObj name="Bitmap Image" r:id="rId7" imgW="266737" imgH="32398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9025" y="4419600"/>
                        <a:ext cx="384175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0565" name="Object 37"/>
          <p:cNvGraphicFramePr>
            <a:graphicFrameLocks noChangeAspect="1"/>
          </p:cNvGraphicFramePr>
          <p:nvPr/>
        </p:nvGraphicFramePr>
        <p:xfrm>
          <a:off x="5943600" y="4419600"/>
          <a:ext cx="3841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8" name="Bitmap Image" r:id="rId9" imgW="266737" imgH="323981" progId="Paint.Picture">
                  <p:embed/>
                </p:oleObj>
              </mc:Choice>
              <mc:Fallback>
                <p:oleObj name="Bitmap Image" r:id="rId9" imgW="266737" imgH="32398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4419600"/>
                        <a:ext cx="384175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0566" name="Object 38"/>
          <p:cNvGraphicFramePr>
            <a:graphicFrameLocks noChangeAspect="1"/>
          </p:cNvGraphicFramePr>
          <p:nvPr/>
        </p:nvGraphicFramePr>
        <p:xfrm>
          <a:off x="5715000" y="4419600"/>
          <a:ext cx="3841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9" name="Bitmap Image" r:id="rId10" imgW="266737" imgH="323981" progId="Paint.Picture">
                  <p:embed/>
                </p:oleObj>
              </mc:Choice>
              <mc:Fallback>
                <p:oleObj name="Bitmap Image" r:id="rId10" imgW="266737" imgH="32398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4419600"/>
                        <a:ext cx="384175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0567" name="Object 39"/>
          <p:cNvGraphicFramePr>
            <a:graphicFrameLocks noChangeAspect="1"/>
          </p:cNvGraphicFramePr>
          <p:nvPr/>
        </p:nvGraphicFramePr>
        <p:xfrm>
          <a:off x="5483225" y="4419600"/>
          <a:ext cx="3841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0" name="Bitmap Image" r:id="rId11" imgW="266737" imgH="323981" progId="Paint.Picture">
                  <p:embed/>
                </p:oleObj>
              </mc:Choice>
              <mc:Fallback>
                <p:oleObj name="Bitmap Image" r:id="rId11" imgW="266737" imgH="32398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3225" y="4419600"/>
                        <a:ext cx="384175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0568" name="Object 40"/>
          <p:cNvGraphicFramePr>
            <a:graphicFrameLocks noChangeAspect="1"/>
          </p:cNvGraphicFramePr>
          <p:nvPr/>
        </p:nvGraphicFramePr>
        <p:xfrm>
          <a:off x="5251450" y="4419600"/>
          <a:ext cx="3841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1" name="Bitmap Image" r:id="rId12" imgW="266737" imgH="323981" progId="Paint.Picture">
                  <p:embed/>
                </p:oleObj>
              </mc:Choice>
              <mc:Fallback>
                <p:oleObj name="Bitmap Image" r:id="rId12" imgW="266737" imgH="32398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1450" y="4419600"/>
                        <a:ext cx="384175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0569" name="Object 41"/>
          <p:cNvGraphicFramePr>
            <a:graphicFrameLocks noChangeAspect="1"/>
          </p:cNvGraphicFramePr>
          <p:nvPr/>
        </p:nvGraphicFramePr>
        <p:xfrm>
          <a:off x="5022850" y="4419600"/>
          <a:ext cx="3841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" name="Bitmap Image" r:id="rId13" imgW="266737" imgH="323981" progId="Paint.Picture">
                  <p:embed/>
                </p:oleObj>
              </mc:Choice>
              <mc:Fallback>
                <p:oleObj name="Bitmap Image" r:id="rId13" imgW="266737" imgH="32398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2850" y="4419600"/>
                        <a:ext cx="384175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0570" name="Object 42"/>
          <p:cNvGraphicFramePr>
            <a:graphicFrameLocks noChangeAspect="1"/>
          </p:cNvGraphicFramePr>
          <p:nvPr/>
        </p:nvGraphicFramePr>
        <p:xfrm>
          <a:off x="4797425" y="4419600"/>
          <a:ext cx="3841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3" name="Bitmap Image" r:id="rId14" imgW="266737" imgH="323981" progId="Paint.Picture">
                  <p:embed/>
                </p:oleObj>
              </mc:Choice>
              <mc:Fallback>
                <p:oleObj name="Bitmap Image" r:id="rId14" imgW="266737" imgH="32398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7425" y="4419600"/>
                        <a:ext cx="384175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0571" name="Object 43"/>
          <p:cNvGraphicFramePr>
            <a:graphicFrameLocks noChangeAspect="1"/>
          </p:cNvGraphicFramePr>
          <p:nvPr/>
        </p:nvGraphicFramePr>
        <p:xfrm>
          <a:off x="4572000" y="4419600"/>
          <a:ext cx="3841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4" name="Bitmap Image" r:id="rId15" imgW="266737" imgH="323981" progId="Paint.Picture">
                  <p:embed/>
                </p:oleObj>
              </mc:Choice>
              <mc:Fallback>
                <p:oleObj name="Bitmap Image" r:id="rId15" imgW="266737" imgH="32398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419600"/>
                        <a:ext cx="384175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0572" name="Object 44"/>
          <p:cNvGraphicFramePr>
            <a:graphicFrameLocks noChangeAspect="1"/>
          </p:cNvGraphicFramePr>
          <p:nvPr/>
        </p:nvGraphicFramePr>
        <p:xfrm>
          <a:off x="4343400" y="4419600"/>
          <a:ext cx="3841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5" name="Bitmap Image" r:id="rId16" imgW="266737" imgH="323981" progId="Paint.Picture">
                  <p:embed/>
                </p:oleObj>
              </mc:Choice>
              <mc:Fallback>
                <p:oleObj name="Bitmap Image" r:id="rId16" imgW="266737" imgH="32398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4419600"/>
                        <a:ext cx="384175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Napster Sharing </a:t>
            </a:r>
            <a:r>
              <a:rPr lang="en-US" sz="3200" dirty="0" smtClean="0"/>
              <a:t>Style:</a:t>
            </a:r>
            <a:br>
              <a:rPr lang="en-US" sz="3200" dirty="0" smtClean="0"/>
            </a:br>
            <a:r>
              <a:rPr lang="en-US" sz="2400" i="1" dirty="0" smtClean="0"/>
              <a:t>hybrid center + edge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917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0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0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0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0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50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0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0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0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50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0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0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50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0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50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50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7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575"/>
                            </p:stCondLst>
                            <p:childTnLst>
                              <p:par>
                                <p:cTn id="80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650"/>
                            </p:stCondLst>
                            <p:childTnLst>
                              <p:par>
                                <p:cTn id="83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725"/>
                            </p:stCondLst>
                            <p:childTnLst>
                              <p:par>
                                <p:cTn id="86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89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875"/>
                            </p:stCondLst>
                            <p:childTnLst>
                              <p:par>
                                <p:cTn id="92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1950"/>
                            </p:stCondLst>
                            <p:childTnLst>
                              <p:par>
                                <p:cTn id="95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2025"/>
                            </p:stCondLst>
                            <p:childTnLst>
                              <p:par>
                                <p:cTn id="98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101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2175"/>
                            </p:stCondLst>
                            <p:childTnLst>
                              <p:par>
                                <p:cTn id="10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150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4" grpId="0" animBg="1"/>
      <p:bldP spid="150545" grpId="0" autoUpdateAnimBg="0"/>
      <p:bldP spid="150546" grpId="0" autoUpdateAnimBg="0"/>
      <p:bldP spid="150547" grpId="0" autoUpdateAnimBg="0"/>
      <p:bldP spid="150548" grpId="0" autoUpdateAnimBg="0"/>
      <p:bldP spid="150549" grpId="0" autoUpdateAnimBg="0"/>
      <p:bldP spid="150550" grpId="0" autoUpdateAnimBg="0"/>
      <p:bldP spid="150551" grpId="0" autoUpdateAnimBg="0"/>
      <p:bldP spid="150553" grpId="0" autoUpdateAnimBg="0"/>
      <p:bldP spid="150554" grpId="0" animBg="1"/>
      <p:bldP spid="150555" grpId="0" autoUpdateAnimBg="0"/>
      <p:bldP spid="150556" grpId="0" autoUpdateAnimBg="0"/>
      <p:bldP spid="150557" grpId="0" autoUpdateAnimBg="0"/>
      <p:bldP spid="150558" grpId="0" autoUpdateAnimBg="0"/>
      <p:bldP spid="15056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.|1.2|2.|1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322</TotalTime>
  <Words>1200</Words>
  <Application>Microsoft Office PowerPoint</Application>
  <PresentationFormat>On-screen Show (4:3)</PresentationFormat>
  <Paragraphs>330</Paragraphs>
  <Slides>23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8" baseType="lpstr">
      <vt:lpstr>Gulim</vt:lpstr>
      <vt:lpstr>細明體</vt:lpstr>
      <vt:lpstr>ＭＳ Ｐゴシック</vt:lpstr>
      <vt:lpstr>新細明體</vt:lpstr>
      <vt:lpstr>Arial</vt:lpstr>
      <vt:lpstr>Calibri</vt:lpstr>
      <vt:lpstr>Century Gothic</vt:lpstr>
      <vt:lpstr>Helvetica</vt:lpstr>
      <vt:lpstr>Tahoma</vt:lpstr>
      <vt:lpstr>Times New Roman</vt:lpstr>
      <vt:lpstr>Verdana</vt:lpstr>
      <vt:lpstr>Wingdings</vt:lpstr>
      <vt:lpstr>Wingdings 3</vt:lpstr>
      <vt:lpstr>Ion</vt:lpstr>
      <vt:lpstr>Bitmap Image</vt:lpstr>
      <vt:lpstr>#02 Peer to Peer Networking</vt:lpstr>
      <vt:lpstr>The architectures</vt:lpstr>
      <vt:lpstr>Peer-to-peer (P2P)</vt:lpstr>
      <vt:lpstr>Classification of P2P systems </vt:lpstr>
      <vt:lpstr>The lookup problem</vt:lpstr>
      <vt:lpstr>Centralized lookup (Napster)</vt:lpstr>
      <vt:lpstr>Flooded queries (Gnutella)</vt:lpstr>
      <vt:lpstr>Routed queries  (Freenet, Chord, etc.) </vt:lpstr>
      <vt:lpstr>Napster Sharing Style: hybrid center + edge </vt:lpstr>
      <vt:lpstr>Gnutella Protocol</vt:lpstr>
      <vt:lpstr>Topology of a Gnutella Network</vt:lpstr>
      <vt:lpstr>Gnutella:  Flood the Request</vt:lpstr>
      <vt:lpstr>So Far/We Want</vt:lpstr>
      <vt:lpstr>How Can It Be Done?</vt:lpstr>
      <vt:lpstr>Viewed as a Distributed Hash Table</vt:lpstr>
      <vt:lpstr>DHT</vt:lpstr>
      <vt:lpstr>Basic lookup</vt:lpstr>
      <vt:lpstr>“Finger table” allows log(N)-time lookups</vt:lpstr>
      <vt:lpstr>Chord Lookup</vt:lpstr>
      <vt:lpstr>P2P Content Distribution</vt:lpstr>
      <vt:lpstr>BitTorrent</vt:lpstr>
      <vt:lpstr>BitTorrent Lingo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#01 Client/Server Computing</dc:title>
  <dc:creator>suthon</dc:creator>
  <cp:lastModifiedBy>suthon</cp:lastModifiedBy>
  <cp:revision>82</cp:revision>
  <dcterms:created xsi:type="dcterms:W3CDTF">2015-01-06T03:59:55Z</dcterms:created>
  <dcterms:modified xsi:type="dcterms:W3CDTF">2015-04-08T03:37:16Z</dcterms:modified>
</cp:coreProperties>
</file>