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1" r:id="rId1"/>
  </p:sldMasterIdLst>
  <p:notesMasterIdLst>
    <p:notesMasterId r:id="rId42"/>
  </p:notesMasterIdLst>
  <p:sldIdLst>
    <p:sldId id="256" r:id="rId2"/>
    <p:sldId id="310" r:id="rId3"/>
    <p:sldId id="313" r:id="rId4"/>
    <p:sldId id="314" r:id="rId5"/>
    <p:sldId id="315" r:id="rId6"/>
    <p:sldId id="316" r:id="rId7"/>
    <p:sldId id="318" r:id="rId8"/>
    <p:sldId id="319" r:id="rId9"/>
    <p:sldId id="325" r:id="rId10"/>
    <p:sldId id="326" r:id="rId11"/>
    <p:sldId id="327" r:id="rId12"/>
    <p:sldId id="328" r:id="rId13"/>
    <p:sldId id="332" r:id="rId14"/>
    <p:sldId id="333" r:id="rId15"/>
    <p:sldId id="335" r:id="rId16"/>
    <p:sldId id="336" r:id="rId17"/>
    <p:sldId id="338" r:id="rId18"/>
    <p:sldId id="339" r:id="rId19"/>
    <p:sldId id="340" r:id="rId20"/>
    <p:sldId id="342" r:id="rId21"/>
    <p:sldId id="344" r:id="rId22"/>
    <p:sldId id="345" r:id="rId23"/>
    <p:sldId id="346" r:id="rId24"/>
    <p:sldId id="347" r:id="rId25"/>
    <p:sldId id="348" r:id="rId26"/>
    <p:sldId id="352" r:id="rId27"/>
    <p:sldId id="354" r:id="rId28"/>
    <p:sldId id="355" r:id="rId29"/>
    <p:sldId id="353" r:id="rId30"/>
    <p:sldId id="366" r:id="rId31"/>
    <p:sldId id="356" r:id="rId32"/>
    <p:sldId id="358" r:id="rId33"/>
    <p:sldId id="359" r:id="rId34"/>
    <p:sldId id="360" r:id="rId35"/>
    <p:sldId id="361" r:id="rId36"/>
    <p:sldId id="363" r:id="rId37"/>
    <p:sldId id="362" r:id="rId38"/>
    <p:sldId id="365" r:id="rId39"/>
    <p:sldId id="364" r:id="rId40"/>
    <p:sldId id="308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DD845E4-E06A-432D-B396-E8306124A1C9}">
          <p14:sldIdLst>
            <p14:sldId id="256"/>
            <p14:sldId id="310"/>
            <p14:sldId id="313"/>
            <p14:sldId id="314"/>
            <p14:sldId id="315"/>
            <p14:sldId id="316"/>
            <p14:sldId id="318"/>
            <p14:sldId id="319"/>
            <p14:sldId id="325"/>
            <p14:sldId id="326"/>
            <p14:sldId id="327"/>
            <p14:sldId id="328"/>
            <p14:sldId id="332"/>
            <p14:sldId id="333"/>
            <p14:sldId id="335"/>
            <p14:sldId id="336"/>
            <p14:sldId id="338"/>
            <p14:sldId id="339"/>
            <p14:sldId id="340"/>
            <p14:sldId id="342"/>
            <p14:sldId id="344"/>
            <p14:sldId id="345"/>
            <p14:sldId id="346"/>
            <p14:sldId id="347"/>
            <p14:sldId id="348"/>
            <p14:sldId id="352"/>
            <p14:sldId id="354"/>
            <p14:sldId id="355"/>
            <p14:sldId id="353"/>
            <p14:sldId id="366"/>
          </p14:sldIdLst>
        </p14:section>
        <p14:section name="Untitled Section" id="{F06FE073-FDAA-483B-BE5E-C7D79B0D2CB0}">
          <p14:sldIdLst>
            <p14:sldId id="356"/>
            <p14:sldId id="358"/>
            <p14:sldId id="359"/>
            <p14:sldId id="360"/>
            <p14:sldId id="361"/>
            <p14:sldId id="363"/>
            <p14:sldId id="362"/>
            <p14:sldId id="365"/>
            <p14:sldId id="364"/>
            <p14:sldId id="3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5" autoAdjust="0"/>
    <p:restoredTop sz="89873" autoAdjust="0"/>
  </p:normalViewPr>
  <p:slideViewPr>
    <p:cSldViewPr snapToGrid="0">
      <p:cViewPr>
        <p:scale>
          <a:sx n="60" d="100"/>
          <a:sy n="60" d="100"/>
        </p:scale>
        <p:origin x="129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D39C1-A66A-40C7-BCC0-0B3B861FC29D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6F4B6-0419-4BD5-A8E9-6DBD29DD8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60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88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Router benefit: can be group route</a:t>
            </a:r>
            <a:r>
              <a:rPr lang="en-US" baseline="0" dirty="0" smtClean="0"/>
              <a:t> paths.</a:t>
            </a:r>
          </a:p>
          <a:p>
            <a:r>
              <a:rPr lang="en-US" baseline="0" dirty="0" smtClean="0"/>
              <a:t>Express instance can create several routers.</a:t>
            </a:r>
          </a:p>
          <a:p>
            <a:r>
              <a:rPr lang="en-US" baseline="0" dirty="0" err="1" smtClean="0"/>
              <a:t>var</a:t>
            </a:r>
            <a:r>
              <a:rPr lang="en-US" baseline="0" dirty="0" smtClean="0"/>
              <a:t> 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router1 =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express.Router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();</a:t>
            </a:r>
          </a:p>
          <a:p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router2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express.Router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();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35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Transparency:</a:t>
            </a:r>
            <a:r>
              <a:rPr lang="en-US" baseline="0" dirty="0" smtClean="0"/>
              <a:t> </a:t>
            </a:r>
            <a:r>
              <a:rPr lang="en-US" dirty="0" smtClean="0"/>
              <a:t>http://hubpages.com/education/Remote-Procedure-Calls-RPC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72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8E54288-CE99-4F70-A365-725FF027E9CD}" type="slidenum">
              <a:rPr lang="en-US" altLang="en-US" sz="1300"/>
              <a:pPr eaLnBrk="1" hangingPunct="1"/>
              <a:t>9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289563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073C24B-2E87-462F-B26C-598642FED244}" type="slidenum">
              <a:rPr lang="en-US" altLang="en-US" sz="1300"/>
              <a:pPr eaLnBrk="1" hangingPunct="1"/>
              <a:t>10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67093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0BFFC47-AAFA-4656-91B8-E15FFF7B716A}" type="slidenum">
              <a:rPr lang="en-US" altLang="en-US" sz="1300"/>
              <a:pPr eaLnBrk="1" hangingPunct="1"/>
              <a:t>11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879391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https://github.com/justmoon/node-jsonrpc2</a:t>
            </a:r>
          </a:p>
          <a:p>
            <a:endParaRPr lang="en-US" dirty="0" smtClean="0"/>
          </a:p>
          <a:p>
            <a:r>
              <a:rPr lang="en-US" dirty="0" smtClean="0"/>
              <a:t>callback(null,</a:t>
            </a:r>
            <a:r>
              <a:rPr lang="en-US" baseline="0" dirty="0" smtClean="0"/>
              <a:t> .. )     null for error</a:t>
            </a:r>
          </a:p>
          <a:p>
            <a:r>
              <a:rPr lang="en-US" dirty="0" smtClean="0"/>
              <a:t>http://stackoverflow.com/questions/22518978/nodejs-callback-with-null-as-first-argument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72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RPC vs. REST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(very similar)</a:t>
            </a:r>
          </a:p>
          <a:p>
            <a:endParaRPr lang="en-US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RPC: function or module oriented [e.g., add(), get(), calculate() , http://server/someOperation?id=3 ]</a:t>
            </a:r>
          </a:p>
          <a:p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REST: Resource Oriented (by using HTTP verbs to provide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REpresentational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State Transfer)   [e.g.,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addUser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(),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getUser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(), http://server/someResource/3]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http://apihandyman.io/do-you-really-know-why-you-prefer-rest-over-rpc/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a programming approach, REST is a lightweight alternative to Web Services and RPC. Much like Web Services, a REST service is: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Platform-independent (you don't care if the server is Unix, the client is a Mac, or anything else),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Language-independent (C# can talk to Java, etc.),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Standards-based (runs on top of HTTP), and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easily be used in the presence of firewalls.</a:t>
            </a:r>
          </a:p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49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2BEC3F-CF30-4E4D-AE96-6A4BF239A49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1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Representation</a:t>
            </a:r>
            <a:r>
              <a:rPr lang="en-US" baseline="0" dirty="0" smtClean="0"/>
              <a:t> = resource format (html, </a:t>
            </a:r>
            <a:r>
              <a:rPr lang="en-US" baseline="0" dirty="0" err="1" smtClean="0"/>
              <a:t>json</a:t>
            </a:r>
            <a:r>
              <a:rPr lang="en-US" baseline="0" dirty="0" smtClean="0"/>
              <a:t>, xml)</a:t>
            </a:r>
          </a:p>
          <a:p>
            <a:r>
              <a:rPr lang="en-US" baseline="0" dirty="0" smtClean="0"/>
              <a:t>State = Noun (</a:t>
            </a:r>
            <a:r>
              <a:rPr lang="en-US" baseline="0" dirty="0" err="1" smtClean="0"/>
              <a:t>json</a:t>
            </a:r>
            <a:r>
              <a:rPr lang="en-US" baseline="0" dirty="0" smtClean="0"/>
              <a:t>, data, document, image)</a:t>
            </a:r>
          </a:p>
          <a:p>
            <a:r>
              <a:rPr lang="en-US" baseline="0" dirty="0" smtClean="0"/>
              <a:t>Transfer = send from server to client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F4B6-0419-4BD5-A8E9-6DBD29DD8C1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32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22DA-CDD6-479E-8DF7-0FF4C34294BA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95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B8F5-6262-4EC4-B459-E6B3E24E1FA5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6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9128-A842-47E2-B067-F418822A5DD8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89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4689-1FA5-4A55-A507-449D48E18A40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4404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B113-ED37-441E-80AF-99CD4839637C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10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61A7D-F83A-41B1-AEE0-4FF3938F6EC5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1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4D6DD-0DC5-4DAF-821F-D9A64CE9F6A4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534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0D26F-6158-45D5-A28D-DF8205BB096F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1612-3B53-42AD-8AFB-1EF2954808F4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20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4351-3E23-441E-B3EF-16464A967752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725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9FDA-1361-460B-BE9D-F5D60F447FB9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55269-F7D4-4B73-8AD3-98A5F999C77D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15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72D3-9AB5-45A7-9E17-CAB6E1EA4A81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88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0D1A-DA4D-49F8-9DB8-ACB4AFB41633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48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C26E-FB6B-4821-A086-BC2946899F5B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8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D7C9-E438-4360-BC75-E20E39884883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36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2C33-E24D-4C5C-AF86-7A79A58D666F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8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6902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600201"/>
            <a:ext cx="6711654" cy="4648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7234B25-9D40-4905-8DD3-CAAF261BE674}" type="datetime1">
              <a:rPr lang="en-US" smtClean="0"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6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  <p:sldLayoutId id="2147483778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6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6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6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6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6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/books/ISBN-0011021" TargetMode="External"/><Relationship Id="rId2" Type="http://schemas.openxmlformats.org/officeDocument/2006/relationships/hyperlink" Target="http://localhost/book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ocalhost/books/ISBN-0011021/author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/books/isbn-111" TargetMode="External"/><Relationship Id="rId2" Type="http://schemas.openxmlformats.org/officeDocument/2006/relationships/hyperlink" Target="http://localhost/book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ocalhost/books/ISBN-001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#06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RPC &amp; REST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7032958" cy="861420"/>
          </a:xfrm>
        </p:spPr>
        <p:txBody>
          <a:bodyPr/>
          <a:lstStyle/>
          <a:p>
            <a:r>
              <a:rPr lang="en-US" dirty="0" smtClean="0"/>
              <a:t>Client/Server Computing and Web Technologies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Code</a:t>
            </a:r>
            <a:endParaRPr lang="en-US" dirty="0"/>
          </a:p>
        </p:txBody>
      </p:sp>
      <p:sp>
        <p:nvSpPr>
          <p:cNvPr id="3993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Programmer only writes code for caller function and </a:t>
            </a:r>
            <a:r>
              <a:rPr lang="en-US" altLang="en-US" dirty="0" err="1" smtClean="0"/>
              <a:t>callee</a:t>
            </a:r>
            <a:r>
              <a:rPr lang="en-US" altLang="en-US" dirty="0" smtClean="0"/>
              <a:t> function</a:t>
            </a:r>
          </a:p>
          <a:p>
            <a:r>
              <a:rPr lang="en-US" altLang="en-US" dirty="0" smtClean="0"/>
              <a:t>Code for remaining components all generated automatically from function signatures (or object interfaces in Object-based languages)</a:t>
            </a:r>
          </a:p>
          <a:p>
            <a:pPr lvl="1"/>
            <a:r>
              <a:rPr lang="en-US" altLang="en-US" dirty="0" smtClean="0"/>
              <a:t>E.g., Sun RPC system: Sun XDR interface representation fed into </a:t>
            </a:r>
            <a:r>
              <a:rPr lang="en-US" altLang="en-US" dirty="0" err="1" smtClean="0"/>
              <a:t>rpcgen</a:t>
            </a:r>
            <a:r>
              <a:rPr lang="en-US" altLang="en-US" dirty="0" smtClean="0"/>
              <a:t> compiler</a:t>
            </a:r>
          </a:p>
          <a:p>
            <a:r>
              <a:rPr lang="en-US" altLang="en-US" dirty="0" smtClean="0"/>
              <a:t>These components together part of a Middleware system</a:t>
            </a:r>
          </a:p>
          <a:p>
            <a:pPr lvl="1"/>
            <a:r>
              <a:rPr lang="en-US" altLang="en-US" dirty="0" smtClean="0"/>
              <a:t>E.g., CORBA (Common Object Request Brokerage Architecture)</a:t>
            </a:r>
          </a:p>
          <a:p>
            <a:pPr lvl="1"/>
            <a:r>
              <a:rPr lang="en-US" altLang="en-US" dirty="0" smtClean="0"/>
              <a:t>E.g., Sun RPC</a:t>
            </a:r>
          </a:p>
          <a:p>
            <a:pPr lvl="1"/>
            <a:r>
              <a:rPr lang="en-US" altLang="en-US" dirty="0" smtClean="0"/>
              <a:t>E.g., Java RMI</a:t>
            </a:r>
          </a:p>
          <a:p>
            <a:pPr lvl="1"/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0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Marshalling</a:t>
            </a:r>
            <a:endParaRPr lang="en-US" dirty="0"/>
          </a:p>
        </p:txBody>
      </p:sp>
      <p:sp>
        <p:nvSpPr>
          <p:cNvPr id="4198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 smtClean="0"/>
              <a:t>Different architectures use different ways of representing data</a:t>
            </a:r>
          </a:p>
          <a:p>
            <a:r>
              <a:rPr lang="en-US" altLang="en-US" dirty="0" smtClean="0"/>
              <a:t>Caller (and </a:t>
            </a:r>
            <a:r>
              <a:rPr lang="en-US" altLang="en-US" dirty="0" err="1" smtClean="0"/>
              <a:t>callee</a:t>
            </a:r>
            <a:r>
              <a:rPr lang="en-US" altLang="en-US" dirty="0" smtClean="0"/>
              <a:t>) process uses its own platform-dependent way of storing data</a:t>
            </a:r>
          </a:p>
          <a:p>
            <a:r>
              <a:rPr lang="en-US" altLang="en-US" dirty="0" smtClean="0"/>
              <a:t>Middleware has a common data representation (CDR) which is platform-independent</a:t>
            </a:r>
          </a:p>
          <a:p>
            <a:r>
              <a:rPr lang="en-US" altLang="en-US" dirty="0"/>
              <a:t>Caller process converts arguments into CDR format</a:t>
            </a:r>
          </a:p>
          <a:p>
            <a:pPr lvl="1"/>
            <a:r>
              <a:rPr lang="en-US" altLang="en-US" dirty="0"/>
              <a:t>Called “</a:t>
            </a:r>
            <a:r>
              <a:rPr lang="en-US" altLang="ja-JP" dirty="0"/>
              <a:t>Marshalling</a:t>
            </a:r>
            <a:r>
              <a:rPr lang="en-US" altLang="en-US" dirty="0"/>
              <a:t>”</a:t>
            </a:r>
            <a:endParaRPr lang="en-US" altLang="ja-JP" dirty="0"/>
          </a:p>
          <a:p>
            <a:r>
              <a:rPr lang="en-US" altLang="en-US" dirty="0" err="1"/>
              <a:t>Callee</a:t>
            </a:r>
            <a:r>
              <a:rPr lang="en-US" altLang="en-US" dirty="0"/>
              <a:t> process extracts arguments from message into its own platform-dependent format</a:t>
            </a:r>
          </a:p>
          <a:p>
            <a:pPr lvl="1"/>
            <a:r>
              <a:rPr lang="en-US" altLang="en-US" dirty="0"/>
              <a:t>Called “</a:t>
            </a:r>
            <a:r>
              <a:rPr lang="en-US" altLang="ja-JP" dirty="0" err="1"/>
              <a:t>Unmarshalling</a:t>
            </a:r>
            <a:r>
              <a:rPr lang="en-US" altLang="en-US" dirty="0"/>
              <a:t>”</a:t>
            </a:r>
            <a:endParaRPr lang="en-US" altLang="ja-JP" dirty="0"/>
          </a:p>
          <a:p>
            <a:r>
              <a:rPr lang="en-US" altLang="en-US" dirty="0"/>
              <a:t>Return values are marshalled on </a:t>
            </a:r>
            <a:r>
              <a:rPr lang="en-US" altLang="en-US" dirty="0" err="1"/>
              <a:t>callee</a:t>
            </a:r>
            <a:r>
              <a:rPr lang="en-US" altLang="en-US" dirty="0"/>
              <a:t> process and </a:t>
            </a:r>
            <a:r>
              <a:rPr lang="en-US" altLang="en-US" dirty="0" err="1"/>
              <a:t>unmarshalled</a:t>
            </a:r>
            <a:r>
              <a:rPr lang="en-US" altLang="en-US" dirty="0"/>
              <a:t> at caller </a:t>
            </a:r>
            <a:r>
              <a:rPr lang="en-US" altLang="en-US" dirty="0" smtClean="0"/>
              <a:t>process</a:t>
            </a:r>
          </a:p>
          <a:p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67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JSON-RPC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699" y="1600201"/>
            <a:ext cx="6938731" cy="4648206"/>
          </a:xfrm>
        </p:spPr>
        <p:txBody>
          <a:bodyPr/>
          <a:lstStyle/>
          <a:p>
            <a:r>
              <a:rPr lang="en-US" dirty="0" smtClean="0"/>
              <a:t>Remote </a:t>
            </a:r>
            <a:r>
              <a:rPr lang="en-US" dirty="0"/>
              <a:t>procedure call protocol encoded in JSON.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a very simple protocol (and very similar to XML-RPC), defining only a handful of data types and commands. </a:t>
            </a:r>
            <a:endParaRPr lang="en-US" dirty="0" smtClean="0"/>
          </a:p>
          <a:p>
            <a:r>
              <a:rPr lang="en-US" dirty="0" smtClean="0"/>
              <a:t>Allows </a:t>
            </a:r>
            <a:r>
              <a:rPr lang="en-US" dirty="0"/>
              <a:t>for notifications (data sent to the server that does not require a </a:t>
            </a:r>
            <a:r>
              <a:rPr lang="en-US" dirty="0" smtClean="0"/>
              <a:t>response)</a:t>
            </a:r>
          </a:p>
          <a:p>
            <a:r>
              <a:rPr lang="en-US" dirty="0" smtClean="0"/>
              <a:t>Multiple </a:t>
            </a:r>
            <a:r>
              <a:rPr lang="en-US" dirty="0"/>
              <a:t>calls to be sent to the server which may be answered out of order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Invoked </a:t>
            </a:r>
            <a:r>
              <a:rPr lang="en-US" dirty="0"/>
              <a:t>by sending a request to a remote service using HTTP or a TCP/IP socket (starting with version 2.0).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3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adding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14755" y="1682261"/>
            <a:ext cx="6043245" cy="230832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274320" tIns="274320" rIns="274320" bIns="9144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 err="1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rpc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400" dirty="0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400" dirty="0">
                <a:solidFill>
                  <a:srgbClr val="0086B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require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'json-rpc2'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 err="1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server </a:t>
            </a:r>
            <a:r>
              <a:rPr lang="en-US" altLang="en-US" sz="1400" dirty="0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rpc.Server.$create</a:t>
            </a:r>
            <a:r>
              <a:rPr lang="en-US" alt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altLang="en-US" sz="14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400" dirty="0">
                <a:solidFill>
                  <a:srgbClr val="795DA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opt, callback) {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callback(</a:t>
            </a:r>
            <a:r>
              <a:rPr lang="en-US" altLang="en-US" sz="1400" dirty="0" smtClean="0">
                <a:solidFill>
                  <a:srgbClr val="0086B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4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en-US" sz="1400" dirty="0">
                <a:solidFill>
                  <a:srgbClr val="0086B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altLang="en-US" sz="1400" dirty="0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en-US" sz="1400" dirty="0">
                <a:solidFill>
                  <a:srgbClr val="0086B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]);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  <a:endParaRPr lang="en-US" altLang="en-US" sz="1400" dirty="0" smtClean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server.expose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'add'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add);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server.listen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400" dirty="0">
                <a:solidFill>
                  <a:srgbClr val="0086B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8000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4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'localhost'</a:t>
            </a:r>
            <a:r>
              <a:rPr lang="en-US" alt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lang="en-US" altLang="en-US" sz="3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372710" y="3461135"/>
            <a:ext cx="4022534" cy="240065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274320" tIns="91440" rIns="274320" bIns="9144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dirty="0" smtClean="0">
              <a:solidFill>
                <a:srgbClr val="A71D5D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solidFill>
                <a:srgbClr val="A71D5D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 err="1" smtClean="0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altLang="en-US" sz="12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2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rpc</a:t>
            </a: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200" dirty="0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200" dirty="0">
                <a:solidFill>
                  <a:srgbClr val="0086B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require</a:t>
            </a: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2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'json-rpc2'</a:t>
            </a: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 err="1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client </a:t>
            </a:r>
            <a:r>
              <a:rPr lang="en-US" altLang="en-US" sz="1200" dirty="0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2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rpc.Client.$create</a:t>
            </a: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200" dirty="0">
                <a:solidFill>
                  <a:srgbClr val="0086B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8000</a:t>
            </a:r>
            <a:r>
              <a:rPr lang="en-US" altLang="en-US" sz="12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'localhost</a:t>
            </a:r>
            <a:r>
              <a:rPr lang="en-US" altLang="en-US" sz="12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dirty="0" smtClean="0">
              <a:solidFill>
                <a:srgbClr val="969896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rgbClr val="96989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altLang="en-US" sz="1200" dirty="0">
                <a:solidFill>
                  <a:srgbClr val="96989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 add function on the server </a:t>
            </a:r>
            <a:endParaRPr lang="en-US" altLang="en-US" sz="12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client.</a:t>
            </a:r>
            <a:r>
              <a:rPr lang="en-US" altLang="en-US" sz="1200" dirty="0" err="1">
                <a:solidFill>
                  <a:srgbClr val="0086B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call</a:t>
            </a: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2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'add'</a:t>
            </a: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[</a:t>
            </a:r>
            <a:r>
              <a:rPr lang="en-US" altLang="en-US" sz="1200" dirty="0">
                <a:solidFill>
                  <a:srgbClr val="0086B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200" dirty="0">
                <a:solidFill>
                  <a:srgbClr val="0086B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], </a:t>
            </a:r>
            <a:endParaRPr lang="en-US" altLang="en-US" sz="1200" dirty="0" smtClean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2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1200" dirty="0" smtClean="0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en-US" altLang="en-US" sz="12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(err</a:t>
            </a: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result) {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rgbClr val="795DA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console</a:t>
            </a:r>
            <a:r>
              <a:rPr lang="en-US" altLang="en-US" sz="1200" dirty="0" smtClean="0">
                <a:solidFill>
                  <a:srgbClr val="0086B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.log</a:t>
            </a: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200" dirty="0">
                <a:solidFill>
                  <a:srgbClr val="DF5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'1 + 2 = '</a:t>
            </a: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200" dirty="0">
                <a:solidFill>
                  <a:srgbClr val="A71D5D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altLang="en-US" sz="12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result);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04085" y="1682261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server.js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6035" y="3514183"/>
            <a:ext cx="1811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client.js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9126" y="4061886"/>
            <a:ext cx="1920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50000"/>
                  </a:schemeClr>
                </a:solidFill>
              </a:rPr>
              <a:t>&gt;&gt; npm install json-rpc2</a:t>
            </a:r>
            <a:endParaRPr lang="en-US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2705" y="6129888"/>
            <a:ext cx="5632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Reference:</a:t>
            </a:r>
            <a:r>
              <a:rPr lang="en-US" sz="1400" dirty="0"/>
              <a:t> https://github.com/pocesar/node-jsonrpc2</a:t>
            </a:r>
          </a:p>
          <a:p>
            <a:r>
              <a:rPr lang="en-US" sz="1400" dirty="0" smtClean="0"/>
              <a:t>https</a:t>
            </a:r>
            <a:r>
              <a:rPr lang="en-US" sz="1400" dirty="0"/>
              <a:t>://github.com/justmoon/node-jsonrpc2</a:t>
            </a:r>
            <a:endParaRPr lang="th-TH" sz="1400" dirty="0"/>
          </a:p>
        </p:txBody>
      </p:sp>
    </p:spTree>
    <p:extLst>
      <p:ext uri="{BB962C8B-B14F-4D97-AF65-F5344CB8AC3E}">
        <p14:creationId xmlns:p14="http://schemas.microsoft.com/office/powerpoint/2010/main" val="55541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06E8-83A7-4FB2-B7B7-AEB12167F9EE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REST and HTTP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520" dirty="0"/>
              <a:t>The motivation for REST was to capture the characteristics of the Web which made the Web successful. </a:t>
            </a:r>
          </a:p>
          <a:p>
            <a:pPr>
              <a:lnSpc>
                <a:spcPct val="90000"/>
              </a:lnSpc>
            </a:pPr>
            <a:endParaRPr lang="en-US" altLang="en-US" sz="2520" dirty="0"/>
          </a:p>
          <a:p>
            <a:pPr lvl="1">
              <a:lnSpc>
                <a:spcPct val="90000"/>
              </a:lnSpc>
            </a:pPr>
            <a:r>
              <a:rPr lang="en-US" altLang="en-US" sz="1980" dirty="0"/>
              <a:t>URI Addressable resources</a:t>
            </a:r>
          </a:p>
          <a:p>
            <a:pPr lvl="1">
              <a:lnSpc>
                <a:spcPct val="90000"/>
              </a:lnSpc>
            </a:pPr>
            <a:r>
              <a:rPr lang="en-US" altLang="en-US" sz="1980" dirty="0"/>
              <a:t>HTTP Protocol</a:t>
            </a:r>
          </a:p>
          <a:p>
            <a:pPr lvl="1">
              <a:lnSpc>
                <a:spcPct val="90000"/>
              </a:lnSpc>
            </a:pPr>
            <a:r>
              <a:rPr lang="en-US" altLang="en-US" sz="1980" dirty="0"/>
              <a:t>Make a Request – Receive Response – Display Response</a:t>
            </a:r>
          </a:p>
          <a:p>
            <a:pPr>
              <a:lnSpc>
                <a:spcPct val="90000"/>
              </a:lnSpc>
            </a:pPr>
            <a:endParaRPr lang="en-US" altLang="en-US" sz="2520" dirty="0"/>
          </a:p>
          <a:p>
            <a:pPr>
              <a:lnSpc>
                <a:spcPct val="90000"/>
              </a:lnSpc>
            </a:pPr>
            <a:r>
              <a:rPr lang="en-US" altLang="en-US" sz="2520" dirty="0"/>
              <a:t>Exploits the use of the HTTP protocol beyond HTTP POST and HTTP GET</a:t>
            </a:r>
          </a:p>
          <a:p>
            <a:pPr lvl="1">
              <a:lnSpc>
                <a:spcPct val="90000"/>
              </a:lnSpc>
            </a:pPr>
            <a:r>
              <a:rPr lang="en-US" altLang="en-US" sz="2520" dirty="0"/>
              <a:t>HTTP PUT, HTTP DELETE</a:t>
            </a:r>
          </a:p>
          <a:p>
            <a:pPr lvl="1">
              <a:lnSpc>
                <a:spcPct val="90000"/>
              </a:lnSpc>
            </a:pPr>
            <a:endParaRPr lang="en-US" altLang="en-US" sz="2520" dirty="0"/>
          </a:p>
          <a:p>
            <a:pPr>
              <a:lnSpc>
                <a:spcPct val="90000"/>
              </a:lnSpc>
            </a:pPr>
            <a:endParaRPr lang="en-US" altLang="en-US" sz="2520" dirty="0"/>
          </a:p>
        </p:txBody>
      </p:sp>
    </p:spTree>
    <p:extLst>
      <p:ext uri="{BB962C8B-B14F-4D97-AF65-F5344CB8AC3E}">
        <p14:creationId xmlns:p14="http://schemas.microsoft.com/office/powerpoint/2010/main" val="116724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3AF0-59FA-4E84-8403-A786CBC32EAC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Main Concepts</a:t>
            </a: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3131820" y="2700338"/>
            <a:ext cx="3040380" cy="251174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7" tIns="45717" rIns="91437" bIns="45717" anchor="ctr"/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30">
              <a:latin typeface="Arial" panose="020B0604020202020204" pitchFamily="34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200400" y="1675925"/>
            <a:ext cx="4879856" cy="100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7" tIns="45717" rIns="91437" bIns="45717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1980" b="1">
                <a:latin typeface="Arial" panose="020B0604020202020204" pitchFamily="34" charset="0"/>
              </a:rPr>
              <a:t>Nouns (Resources)</a:t>
            </a:r>
            <a:br>
              <a:rPr lang="en-US" altLang="en-US" sz="1980" b="1">
                <a:latin typeface="Arial" panose="020B0604020202020204" pitchFamily="34" charset="0"/>
              </a:rPr>
            </a:br>
            <a:r>
              <a:rPr lang="en-US" altLang="en-US" sz="1980" i="1">
                <a:latin typeface="Arial" panose="020B0604020202020204" pitchFamily="34" charset="0"/>
              </a:rPr>
              <a:t>unconstrained</a:t>
            </a:r>
            <a:r>
              <a:rPr lang="en-US" altLang="en-US" sz="1980">
                <a:latin typeface="Arial" panose="020B0604020202020204" pitchFamily="34" charset="0"/>
              </a:rPr>
              <a:t/>
            </a:r>
            <a:br>
              <a:rPr lang="en-US" altLang="en-US" sz="1980">
                <a:latin typeface="Arial" panose="020B0604020202020204" pitchFamily="34" charset="0"/>
              </a:rPr>
            </a:br>
            <a:r>
              <a:rPr lang="en-US" altLang="en-US" sz="1980">
                <a:latin typeface="Arial" panose="020B0604020202020204" pitchFamily="34" charset="0"/>
              </a:rPr>
              <a:t>i.e., http://example.com/employees/12345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554480" y="5074920"/>
            <a:ext cx="1495916" cy="100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7" tIns="45717" rIns="91437" bIns="45717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1980" b="1">
                <a:latin typeface="Arial" panose="020B0604020202020204" pitchFamily="34" charset="0"/>
              </a:rPr>
              <a:t>Verbs</a:t>
            </a:r>
            <a:br>
              <a:rPr lang="en-US" altLang="en-US" sz="1980" b="1">
                <a:latin typeface="Arial" panose="020B0604020202020204" pitchFamily="34" charset="0"/>
              </a:rPr>
            </a:br>
            <a:r>
              <a:rPr lang="en-US" altLang="en-US" sz="1980" i="1">
                <a:latin typeface="Arial" panose="020B0604020202020204" pitchFamily="34" charset="0"/>
              </a:rPr>
              <a:t>constrained</a:t>
            </a:r>
            <a:r>
              <a:rPr lang="en-US" altLang="en-US" sz="1980">
                <a:latin typeface="Arial" panose="020B0604020202020204" pitchFamily="34" charset="0"/>
              </a:rPr>
              <a:t/>
            </a:r>
            <a:br>
              <a:rPr lang="en-US" altLang="en-US" sz="1980">
                <a:latin typeface="Arial" panose="020B0604020202020204" pitchFamily="34" charset="0"/>
              </a:rPr>
            </a:br>
            <a:r>
              <a:rPr lang="en-US" altLang="en-US" sz="1980">
                <a:latin typeface="Arial" panose="020B0604020202020204" pitchFamily="34" charset="0"/>
              </a:rPr>
              <a:t>i.e., GET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6286500" y="5074920"/>
            <a:ext cx="2175590" cy="100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7" tIns="45717" rIns="91437" bIns="45717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1980" b="1" dirty="0">
                <a:latin typeface="Arial" panose="020B0604020202020204" pitchFamily="34" charset="0"/>
              </a:rPr>
              <a:t>Representations</a:t>
            </a:r>
            <a:br>
              <a:rPr lang="en-US" altLang="en-US" sz="1980" b="1" dirty="0">
                <a:latin typeface="Arial" panose="020B0604020202020204" pitchFamily="34" charset="0"/>
              </a:rPr>
            </a:br>
            <a:r>
              <a:rPr lang="en-US" altLang="en-US" sz="1980" i="1" dirty="0">
                <a:latin typeface="Arial" panose="020B0604020202020204" pitchFamily="34" charset="0"/>
              </a:rPr>
              <a:t>constrained</a:t>
            </a:r>
            <a:br>
              <a:rPr lang="en-US" altLang="en-US" sz="1980" i="1" dirty="0">
                <a:latin typeface="Arial" panose="020B0604020202020204" pitchFamily="34" charset="0"/>
              </a:rPr>
            </a:br>
            <a:r>
              <a:rPr lang="en-US" altLang="en-US" sz="1980" dirty="0">
                <a:latin typeface="Arial" panose="020B0604020202020204" pitchFamily="34" charset="0"/>
              </a:rPr>
              <a:t>i.e., XML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4091941" y="3909060"/>
            <a:ext cx="949299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80"/>
              <a:t>REST</a:t>
            </a:r>
          </a:p>
        </p:txBody>
      </p:sp>
    </p:spTree>
    <p:extLst>
      <p:ext uri="{BB962C8B-B14F-4D97-AF65-F5344CB8AC3E}">
        <p14:creationId xmlns:p14="http://schemas.microsoft.com/office/powerpoint/2010/main" val="1522735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0762F-E51E-40D8-B472-4E778163F92D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Resources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27699" y="1447800"/>
            <a:ext cx="7353409" cy="480060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altLang="en-US" sz="2520" dirty="0"/>
              <a:t>The key abstraction of information in REST is a resource.</a:t>
            </a:r>
          </a:p>
          <a:p>
            <a:pPr>
              <a:lnSpc>
                <a:spcPct val="110000"/>
              </a:lnSpc>
            </a:pPr>
            <a:r>
              <a:rPr lang="en-US" altLang="en-US" sz="2520" dirty="0" smtClean="0"/>
              <a:t>A </a:t>
            </a:r>
            <a:r>
              <a:rPr lang="en-US" altLang="en-US" sz="2520" dirty="0"/>
              <a:t>resource is a conceptual mapping to a set of entities</a:t>
            </a:r>
          </a:p>
          <a:p>
            <a:pPr lvl="1">
              <a:lnSpc>
                <a:spcPct val="110000"/>
              </a:lnSpc>
            </a:pPr>
            <a:r>
              <a:rPr lang="en-US" altLang="en-US" sz="2160" dirty="0"/>
              <a:t>Any information that can be named can be a </a:t>
            </a:r>
            <a:r>
              <a:rPr lang="en-US" altLang="en-US" sz="2160" dirty="0" smtClean="0"/>
              <a:t>resource</a:t>
            </a:r>
          </a:p>
          <a:p>
            <a:pPr lvl="2">
              <a:lnSpc>
                <a:spcPct val="110000"/>
              </a:lnSpc>
            </a:pPr>
            <a:r>
              <a:rPr lang="en-US" altLang="en-US" sz="1960" dirty="0" smtClean="0"/>
              <a:t>a </a:t>
            </a:r>
            <a:r>
              <a:rPr lang="en-US" altLang="en-US" sz="1960" dirty="0"/>
              <a:t>document or </a:t>
            </a:r>
            <a:r>
              <a:rPr lang="en-US" altLang="en-US" sz="1960" dirty="0" smtClean="0"/>
              <a:t>image</a:t>
            </a:r>
          </a:p>
          <a:p>
            <a:pPr lvl="2">
              <a:lnSpc>
                <a:spcPct val="110000"/>
              </a:lnSpc>
            </a:pPr>
            <a:r>
              <a:rPr lang="en-US" altLang="en-US" sz="1960" dirty="0" smtClean="0"/>
              <a:t>a </a:t>
            </a:r>
            <a:r>
              <a:rPr lang="en-US" altLang="en-US" sz="1960" dirty="0"/>
              <a:t>temporal service (e.g. "today's weather in Los Angeles</a:t>
            </a:r>
            <a:r>
              <a:rPr lang="en-US" altLang="en-US" sz="1960" dirty="0" smtClean="0"/>
              <a:t>")</a:t>
            </a:r>
          </a:p>
          <a:p>
            <a:pPr lvl="2">
              <a:lnSpc>
                <a:spcPct val="110000"/>
              </a:lnSpc>
            </a:pPr>
            <a:r>
              <a:rPr lang="en-US" altLang="en-US" sz="1960" dirty="0" smtClean="0"/>
              <a:t>a </a:t>
            </a:r>
            <a:r>
              <a:rPr lang="en-US" altLang="en-US" sz="1960" dirty="0"/>
              <a:t>collection of other </a:t>
            </a:r>
            <a:r>
              <a:rPr lang="en-US" altLang="en-US" sz="1960" dirty="0" smtClean="0"/>
              <a:t>resources</a:t>
            </a:r>
          </a:p>
          <a:p>
            <a:pPr lvl="2">
              <a:lnSpc>
                <a:spcPct val="110000"/>
              </a:lnSpc>
            </a:pPr>
            <a:r>
              <a:rPr lang="en-US" altLang="en-US" sz="1960" dirty="0" smtClean="0"/>
              <a:t>a </a:t>
            </a:r>
            <a:r>
              <a:rPr lang="en-US" altLang="en-US" sz="1960" dirty="0"/>
              <a:t>non-virtual object (e.g. a person</a:t>
            </a:r>
            <a:r>
              <a:rPr lang="en-US" altLang="en-US" sz="1960" dirty="0" smtClean="0"/>
              <a:t>)</a:t>
            </a:r>
            <a:endParaRPr lang="en-US" altLang="en-US" sz="1960" dirty="0"/>
          </a:p>
          <a:p>
            <a:pPr>
              <a:lnSpc>
                <a:spcPct val="110000"/>
              </a:lnSpc>
            </a:pPr>
            <a:r>
              <a:rPr lang="en-US" altLang="en-US" sz="2520" dirty="0" smtClean="0"/>
              <a:t>Represented </a:t>
            </a:r>
            <a:r>
              <a:rPr lang="en-US" altLang="en-US" sz="2520" dirty="0"/>
              <a:t>with a global identifier (URI in HTTP</a:t>
            </a:r>
            <a:r>
              <a:rPr lang="en-US" altLang="en-US" sz="2520" dirty="0" smtClean="0"/>
              <a:t>)</a:t>
            </a:r>
            <a:endParaRPr lang="en-US" altLang="en-US" sz="2520" dirty="0"/>
          </a:p>
          <a:p>
            <a:pPr lvl="2">
              <a:lnSpc>
                <a:spcPct val="110000"/>
              </a:lnSpc>
            </a:pPr>
            <a:r>
              <a:rPr lang="en-US" altLang="en-US" sz="1960" dirty="0"/>
              <a:t>http://www.boeing.com/aircraft/747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12971" y="805544"/>
            <a:ext cx="189412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REpresentative</a:t>
            </a:r>
            <a:r>
              <a:rPr lang="en-US" dirty="0" smtClean="0"/>
              <a:t> State Transfer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72854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C186-F45D-4D5E-900E-37E07485451F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Verbs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520"/>
              <a:t>Represent the actions to be performed on resources</a:t>
            </a:r>
          </a:p>
          <a:p>
            <a:endParaRPr lang="en-US" altLang="en-US" sz="2520"/>
          </a:p>
          <a:p>
            <a:r>
              <a:rPr lang="en-US" altLang="en-US" sz="2520"/>
              <a:t>HTTP GET </a:t>
            </a:r>
          </a:p>
          <a:p>
            <a:r>
              <a:rPr lang="en-US" altLang="en-US" sz="2520"/>
              <a:t>HTTP POST</a:t>
            </a:r>
          </a:p>
          <a:p>
            <a:r>
              <a:rPr lang="en-US" altLang="en-US" sz="2520"/>
              <a:t>HTTP PUT</a:t>
            </a:r>
          </a:p>
          <a:p>
            <a:r>
              <a:rPr lang="en-US" altLang="en-US" sz="2520"/>
              <a:t>HTTP DELETE</a:t>
            </a:r>
          </a:p>
        </p:txBody>
      </p:sp>
    </p:spTree>
    <p:extLst>
      <p:ext uri="{BB962C8B-B14F-4D97-AF65-F5344CB8AC3E}">
        <p14:creationId xmlns:p14="http://schemas.microsoft.com/office/powerpoint/2010/main" val="3043028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77B1-F174-4ACA-8AD5-EBA14E20944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HTTP GET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700" y="1600201"/>
            <a:ext cx="7422682" cy="4648206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520" dirty="0"/>
              <a:t>How clients ask for the information they seek</a:t>
            </a:r>
            <a:r>
              <a:rPr lang="en-US" altLang="en-US" sz="2520" dirty="0" smtClean="0"/>
              <a:t>.</a:t>
            </a:r>
            <a:endParaRPr lang="en-US" altLang="en-US" sz="2520" dirty="0"/>
          </a:p>
          <a:p>
            <a:r>
              <a:rPr lang="en-US" altLang="en-US" sz="2520" dirty="0"/>
              <a:t>Issuing a GET request transfers the data from the server to the client in some representation</a:t>
            </a:r>
          </a:p>
          <a:p>
            <a:endParaRPr lang="en-US" altLang="en-US" sz="2520" dirty="0"/>
          </a:p>
          <a:p>
            <a:r>
              <a:rPr lang="en-US" altLang="en-US" sz="1800" dirty="0"/>
              <a:t>GET </a:t>
            </a:r>
            <a:r>
              <a:rPr lang="en-US" altLang="en-US" sz="1800" dirty="0">
                <a:hlinkClick r:id="rId2"/>
              </a:rPr>
              <a:t>http://localhost/books</a:t>
            </a:r>
            <a:endParaRPr lang="en-US" altLang="en-US" sz="1800" dirty="0"/>
          </a:p>
          <a:p>
            <a:pPr lvl="1"/>
            <a:r>
              <a:rPr lang="en-US" altLang="en-US" sz="1710" dirty="0"/>
              <a:t>Retrieve all books</a:t>
            </a:r>
          </a:p>
          <a:p>
            <a:pPr lvl="1"/>
            <a:endParaRPr lang="en-US" altLang="en-US" sz="1710" dirty="0"/>
          </a:p>
          <a:p>
            <a:r>
              <a:rPr lang="en-US" altLang="en-US" sz="1800" dirty="0"/>
              <a:t>GET </a:t>
            </a:r>
            <a:r>
              <a:rPr lang="en-US" altLang="en-US" sz="1800" dirty="0">
                <a:hlinkClick r:id="rId3"/>
              </a:rPr>
              <a:t>http://localhost/books/ISBN-0011021</a:t>
            </a:r>
            <a:endParaRPr lang="en-US" altLang="en-US" sz="1800" dirty="0"/>
          </a:p>
          <a:p>
            <a:pPr lvl="1"/>
            <a:r>
              <a:rPr lang="en-US" altLang="en-US" sz="1710" dirty="0"/>
              <a:t>Retrieve book identified with ISBN-0011021</a:t>
            </a:r>
          </a:p>
          <a:p>
            <a:pPr lvl="1"/>
            <a:endParaRPr lang="en-US" altLang="en-US" sz="1710" dirty="0"/>
          </a:p>
          <a:p>
            <a:r>
              <a:rPr lang="en-US" altLang="en-US" sz="1800" dirty="0"/>
              <a:t>GET </a:t>
            </a:r>
            <a:r>
              <a:rPr lang="en-US" altLang="en-US" sz="1800" dirty="0">
                <a:hlinkClick r:id="rId4"/>
              </a:rPr>
              <a:t>http://localhost/books/ISBN-0011021/authors</a:t>
            </a:r>
            <a:endParaRPr lang="en-US" altLang="en-US" sz="1800" dirty="0"/>
          </a:p>
          <a:p>
            <a:pPr lvl="1"/>
            <a:r>
              <a:rPr lang="en-US" altLang="en-US" sz="1710" dirty="0"/>
              <a:t>Retrieve authors for book identified with ISBN-0011021</a:t>
            </a:r>
          </a:p>
        </p:txBody>
      </p:sp>
    </p:spTree>
    <p:extLst>
      <p:ext uri="{BB962C8B-B14F-4D97-AF65-F5344CB8AC3E}">
        <p14:creationId xmlns:p14="http://schemas.microsoft.com/office/powerpoint/2010/main" val="9167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CB032-78EC-454F-8035-25BC0E4F901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HTTP PUT, </a:t>
            </a:r>
            <a:r>
              <a:rPr lang="en-US" altLang="en-US" dirty="0" smtClean="0"/>
              <a:t>POST, DELETE</a:t>
            </a:r>
            <a:endParaRPr lang="en-US" altLang="en-US" dirty="0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699" y="1600201"/>
            <a:ext cx="7831391" cy="4648206"/>
          </a:xfrm>
        </p:spPr>
        <p:txBody>
          <a:bodyPr>
            <a:normAutofit/>
          </a:bodyPr>
          <a:lstStyle/>
          <a:p>
            <a:r>
              <a:rPr lang="en-US" altLang="en-US" sz="2520" dirty="0" smtClean="0"/>
              <a:t>POST </a:t>
            </a:r>
            <a:r>
              <a:rPr lang="en-US" altLang="en-US" sz="2520" dirty="0">
                <a:hlinkClick r:id="rId2"/>
              </a:rPr>
              <a:t>http://localhost/books/</a:t>
            </a:r>
            <a:r>
              <a:rPr lang="en-US" altLang="en-US" sz="2520" dirty="0"/>
              <a:t>  </a:t>
            </a:r>
          </a:p>
          <a:p>
            <a:pPr lvl="1"/>
            <a:r>
              <a:rPr lang="en-US" altLang="en-US" dirty="0"/>
              <a:t>Content: {title, authors[], …}</a:t>
            </a:r>
          </a:p>
          <a:p>
            <a:pPr lvl="1"/>
            <a:r>
              <a:rPr lang="en-US" altLang="en-US" dirty="0"/>
              <a:t>Creates a new book with given properties</a:t>
            </a:r>
          </a:p>
          <a:p>
            <a:pPr lvl="1"/>
            <a:endParaRPr lang="en-US" altLang="en-US" dirty="0"/>
          </a:p>
          <a:p>
            <a:r>
              <a:rPr lang="en-US" altLang="en-US" sz="2520" dirty="0"/>
              <a:t>PUT </a:t>
            </a:r>
            <a:r>
              <a:rPr lang="en-US" altLang="en-US" sz="2520" dirty="0">
                <a:hlinkClick r:id="rId3"/>
              </a:rPr>
              <a:t>http://localhost/books/isbn-111</a:t>
            </a:r>
            <a:r>
              <a:rPr lang="en-US" altLang="en-US" sz="2520" dirty="0"/>
              <a:t> </a:t>
            </a:r>
          </a:p>
          <a:p>
            <a:pPr lvl="1"/>
            <a:r>
              <a:rPr lang="en-US" altLang="en-US" dirty="0"/>
              <a:t>Content: {</a:t>
            </a:r>
            <a:r>
              <a:rPr lang="en-US" altLang="en-US" dirty="0" err="1"/>
              <a:t>isbn</a:t>
            </a:r>
            <a:r>
              <a:rPr lang="en-US" altLang="en-US" dirty="0"/>
              <a:t>, title, authors[], …}</a:t>
            </a:r>
          </a:p>
          <a:p>
            <a:pPr lvl="1"/>
            <a:r>
              <a:rPr lang="en-US" altLang="en-US" dirty="0"/>
              <a:t>Updates book identified by isbn-111 with submitted </a:t>
            </a:r>
            <a:r>
              <a:rPr lang="en-US" altLang="en-US" dirty="0" smtClean="0"/>
              <a:t>properties</a:t>
            </a:r>
          </a:p>
          <a:p>
            <a:pPr lvl="1"/>
            <a:endParaRPr lang="en-US" altLang="en-US" dirty="0" smtClean="0"/>
          </a:p>
          <a:p>
            <a:r>
              <a:rPr lang="en-US" altLang="en-US" sz="2520" dirty="0"/>
              <a:t>DELETE </a:t>
            </a:r>
            <a:r>
              <a:rPr lang="en-US" altLang="en-US" sz="2520" dirty="0">
                <a:hlinkClick r:id="rId4"/>
              </a:rPr>
              <a:t>http://localhost/books/ISBN-0011</a:t>
            </a:r>
            <a:endParaRPr lang="en-US" altLang="en-US" sz="2520" dirty="0"/>
          </a:p>
          <a:p>
            <a:pPr lvl="1"/>
            <a:r>
              <a:rPr lang="en-US" altLang="en-US" sz="2160" dirty="0"/>
              <a:t>Delete book identified by </a:t>
            </a:r>
            <a:r>
              <a:rPr lang="en-US" altLang="en-US" sz="2160" dirty="0" smtClean="0"/>
              <a:t>ISBN-0011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7622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Introduction</a:t>
            </a:r>
            <a:endParaRPr lang="en-US" altLang="zh-TW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699" y="1600201"/>
            <a:ext cx="7256427" cy="464820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 smtClean="0"/>
              <a:t>Remote Procedure Call (RPC) is a high-level model for client-sever communication.</a:t>
            </a:r>
          </a:p>
          <a:p>
            <a:pPr>
              <a:lnSpc>
                <a:spcPct val="150000"/>
              </a:lnSpc>
            </a:pPr>
            <a:endParaRPr lang="en-US" altLang="en-US" dirty="0" smtClean="0"/>
          </a:p>
          <a:p>
            <a:pPr>
              <a:lnSpc>
                <a:spcPct val="150000"/>
              </a:lnSpc>
            </a:pPr>
            <a:r>
              <a:rPr lang="en-US" altLang="en-US" dirty="0" smtClean="0"/>
              <a:t>It provides the programmers with a familiar mechanism for building distributed systems.</a:t>
            </a:r>
          </a:p>
          <a:p>
            <a:pPr>
              <a:lnSpc>
                <a:spcPct val="150000"/>
              </a:lnSpc>
            </a:pPr>
            <a:endParaRPr lang="en-US" altLang="en-US" dirty="0" smtClean="0"/>
          </a:p>
          <a:p>
            <a:pPr>
              <a:lnSpc>
                <a:spcPct val="150000"/>
              </a:lnSpc>
            </a:pPr>
            <a:r>
              <a:rPr lang="en-US" altLang="en-US" dirty="0" smtClean="0"/>
              <a:t>Examples: File service, Authentication service.</a:t>
            </a:r>
            <a:endParaRPr lang="en-US" altLang="zh-TW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00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E32-1F52-4DB7-8E65-143B484365EE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Representations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520" dirty="0"/>
              <a:t>How data is represented or returned to the client for presentation.</a:t>
            </a:r>
          </a:p>
          <a:p>
            <a:pPr>
              <a:lnSpc>
                <a:spcPct val="90000"/>
              </a:lnSpc>
            </a:pPr>
            <a:endParaRPr lang="en-US" altLang="en-US" sz="2520" dirty="0"/>
          </a:p>
          <a:p>
            <a:pPr>
              <a:lnSpc>
                <a:spcPct val="90000"/>
              </a:lnSpc>
            </a:pPr>
            <a:r>
              <a:rPr lang="en-US" altLang="en-US" sz="2520" dirty="0"/>
              <a:t>Two main formats</a:t>
            </a:r>
            <a:r>
              <a:rPr lang="en-US" altLang="en-US" sz="2520" dirty="0" smtClean="0"/>
              <a:t>:</a:t>
            </a:r>
            <a:endParaRPr lang="en-US" altLang="en-US" sz="2520" dirty="0"/>
          </a:p>
          <a:p>
            <a:pPr lvl="1">
              <a:lnSpc>
                <a:spcPct val="90000"/>
              </a:lnSpc>
            </a:pPr>
            <a:r>
              <a:rPr lang="en-US" altLang="en-US" sz="2520" dirty="0"/>
              <a:t>JavaScript Object Notation (JSON</a:t>
            </a:r>
            <a:r>
              <a:rPr lang="en-US" altLang="en-US" sz="2520" dirty="0" smtClean="0"/>
              <a:t>)</a:t>
            </a:r>
            <a:endParaRPr lang="en-US" altLang="en-US" sz="2520" dirty="0"/>
          </a:p>
          <a:p>
            <a:pPr lvl="1">
              <a:lnSpc>
                <a:spcPct val="90000"/>
              </a:lnSpc>
            </a:pPr>
            <a:r>
              <a:rPr lang="en-US" altLang="en-US" sz="2520" dirty="0"/>
              <a:t>XML</a:t>
            </a:r>
          </a:p>
          <a:p>
            <a:pPr lvl="1">
              <a:lnSpc>
                <a:spcPct val="90000"/>
              </a:lnSpc>
            </a:pPr>
            <a:endParaRPr lang="en-US" altLang="en-US" sz="2520" dirty="0"/>
          </a:p>
          <a:p>
            <a:pPr>
              <a:lnSpc>
                <a:spcPct val="90000"/>
              </a:lnSpc>
            </a:pPr>
            <a:r>
              <a:rPr lang="en-US" altLang="en-US" sz="2520" dirty="0"/>
              <a:t>It is common to have multiple representations of the same data</a:t>
            </a:r>
          </a:p>
        </p:txBody>
      </p:sp>
    </p:spTree>
    <p:extLst>
      <p:ext uri="{BB962C8B-B14F-4D97-AF65-F5344CB8AC3E}">
        <p14:creationId xmlns:p14="http://schemas.microsoft.com/office/powerpoint/2010/main" val="8432448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287-6BDF-40EC-97FC-8FDA8E03F248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Why is it called </a:t>
            </a:r>
            <a:br>
              <a:rPr lang="en-US" altLang="en-US" dirty="0"/>
            </a:br>
            <a:r>
              <a:rPr lang="en-US" altLang="en-US" sz="3200" dirty="0"/>
              <a:t>"Representational State Transfer"?</a:t>
            </a:r>
          </a:p>
        </p:txBody>
      </p:sp>
      <p:sp>
        <p:nvSpPr>
          <p:cNvPr id="99331" name="Oval 3"/>
          <p:cNvSpPr>
            <a:spLocks noChangeArrowheads="1"/>
          </p:cNvSpPr>
          <p:nvPr/>
        </p:nvSpPr>
        <p:spPr bwMode="auto">
          <a:xfrm>
            <a:off x="6316504" y="2001679"/>
            <a:ext cx="1558766" cy="14716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9" tIns="45719" rIns="91439" bIns="45719" anchor="ctr"/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/>
            <a:r>
              <a:rPr lang="en-US" altLang="en-US" sz="1800"/>
              <a:t>Resource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1157288" y="2244567"/>
            <a:ext cx="1284447" cy="10258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9" tIns="45719" rIns="91439" bIns="45719" anchor="ctr"/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/>
            <a:r>
              <a:rPr lang="en-US" altLang="en-US" sz="1800"/>
              <a:t>Client</a:t>
            </a:r>
          </a:p>
        </p:txBody>
      </p:sp>
      <p:sp>
        <p:nvSpPr>
          <p:cNvPr id="99333" name="Line 5"/>
          <p:cNvSpPr>
            <a:spLocks noChangeShapeType="1"/>
          </p:cNvSpPr>
          <p:nvPr/>
        </p:nvSpPr>
        <p:spPr bwMode="auto">
          <a:xfrm flipV="1">
            <a:off x="2441735" y="2691765"/>
            <a:ext cx="3796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2567464" y="2340293"/>
            <a:ext cx="3503906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9" tIns="45719" rIns="91439" bIns="45719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1800"/>
              <a:t>http://www.boeing.com/aircraft/747</a:t>
            </a:r>
          </a:p>
        </p:txBody>
      </p:sp>
      <p:sp>
        <p:nvSpPr>
          <p:cNvPr id="99335" name="Line 7"/>
          <p:cNvSpPr>
            <a:spLocks noChangeShapeType="1"/>
          </p:cNvSpPr>
          <p:nvPr/>
        </p:nvSpPr>
        <p:spPr bwMode="auto">
          <a:xfrm flipH="1">
            <a:off x="2471738" y="2851785"/>
            <a:ext cx="382333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99336" name="Line 8"/>
          <p:cNvSpPr>
            <a:spLocks noChangeShapeType="1"/>
          </p:cNvSpPr>
          <p:nvPr/>
        </p:nvSpPr>
        <p:spPr bwMode="auto">
          <a:xfrm>
            <a:off x="3453289" y="2883218"/>
            <a:ext cx="0" cy="10372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99337" name="Line 9"/>
          <p:cNvSpPr>
            <a:spLocks noChangeShapeType="1"/>
          </p:cNvSpPr>
          <p:nvPr/>
        </p:nvSpPr>
        <p:spPr bwMode="auto">
          <a:xfrm>
            <a:off x="5219224" y="3034665"/>
            <a:ext cx="0" cy="10387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99338" name="Text Box 10"/>
          <p:cNvSpPr txBox="1">
            <a:spLocks noChangeArrowheads="1"/>
          </p:cNvSpPr>
          <p:nvPr/>
        </p:nvSpPr>
        <p:spPr bwMode="auto">
          <a:xfrm>
            <a:off x="3446145" y="4071938"/>
            <a:ext cx="1678663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9" tIns="45719" rIns="91439" bIns="45719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1800"/>
              <a:t>Boeing747.html</a:t>
            </a:r>
          </a:p>
        </p:txBody>
      </p:sp>
      <p:sp>
        <p:nvSpPr>
          <p:cNvPr id="99339" name="Freeform 11"/>
          <p:cNvSpPr>
            <a:spLocks/>
          </p:cNvSpPr>
          <p:nvPr/>
        </p:nvSpPr>
        <p:spPr bwMode="auto">
          <a:xfrm>
            <a:off x="3346133" y="2847500"/>
            <a:ext cx="1851660" cy="252888"/>
          </a:xfrm>
          <a:custGeom>
            <a:avLst/>
            <a:gdLst>
              <a:gd name="T0" fmla="*/ 76 w 1166"/>
              <a:gd name="T1" fmla="*/ 22 h 159"/>
              <a:gd name="T2" fmla="*/ 148 w 1166"/>
              <a:gd name="T3" fmla="*/ 49 h 159"/>
              <a:gd name="T4" fmla="*/ 312 w 1166"/>
              <a:gd name="T5" fmla="*/ 76 h 159"/>
              <a:gd name="T6" fmla="*/ 376 w 1166"/>
              <a:gd name="T7" fmla="*/ 67 h 159"/>
              <a:gd name="T8" fmla="*/ 385 w 1166"/>
              <a:gd name="T9" fmla="*/ 94 h 159"/>
              <a:gd name="T10" fmla="*/ 467 w 1166"/>
              <a:gd name="T11" fmla="*/ 113 h 159"/>
              <a:gd name="T12" fmla="*/ 603 w 1166"/>
              <a:gd name="T13" fmla="*/ 149 h 159"/>
              <a:gd name="T14" fmla="*/ 821 w 1166"/>
              <a:gd name="T15" fmla="*/ 122 h 159"/>
              <a:gd name="T16" fmla="*/ 1103 w 1166"/>
              <a:gd name="T17" fmla="*/ 149 h 159"/>
              <a:gd name="T18" fmla="*/ 1166 w 1166"/>
              <a:gd name="T19" fmla="*/ 131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66" h="159">
                <a:moveTo>
                  <a:pt x="76" y="22"/>
                </a:moveTo>
                <a:cubicBezTo>
                  <a:pt x="218" y="58"/>
                  <a:pt x="0" y="0"/>
                  <a:pt x="148" y="49"/>
                </a:cubicBezTo>
                <a:cubicBezTo>
                  <a:pt x="199" y="66"/>
                  <a:pt x="261" y="70"/>
                  <a:pt x="312" y="76"/>
                </a:cubicBezTo>
                <a:cubicBezTo>
                  <a:pt x="333" y="73"/>
                  <a:pt x="355" y="62"/>
                  <a:pt x="376" y="67"/>
                </a:cubicBezTo>
                <a:cubicBezTo>
                  <a:pt x="385" y="69"/>
                  <a:pt x="377" y="90"/>
                  <a:pt x="385" y="94"/>
                </a:cubicBezTo>
                <a:cubicBezTo>
                  <a:pt x="410" y="107"/>
                  <a:pt x="440" y="105"/>
                  <a:pt x="467" y="113"/>
                </a:cubicBezTo>
                <a:cubicBezTo>
                  <a:pt x="513" y="126"/>
                  <a:pt x="557" y="137"/>
                  <a:pt x="603" y="149"/>
                </a:cubicBezTo>
                <a:cubicBezTo>
                  <a:pt x="630" y="68"/>
                  <a:pt x="762" y="119"/>
                  <a:pt x="821" y="122"/>
                </a:cubicBezTo>
                <a:cubicBezTo>
                  <a:pt x="916" y="153"/>
                  <a:pt x="1004" y="159"/>
                  <a:pt x="1103" y="149"/>
                </a:cubicBezTo>
                <a:cubicBezTo>
                  <a:pt x="1160" y="130"/>
                  <a:pt x="1138" y="131"/>
                  <a:pt x="1166" y="13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99340" name="Freeform 12"/>
          <p:cNvSpPr>
            <a:spLocks/>
          </p:cNvSpPr>
          <p:nvPr/>
        </p:nvSpPr>
        <p:spPr bwMode="auto">
          <a:xfrm>
            <a:off x="3340418" y="3880485"/>
            <a:ext cx="1850232" cy="251460"/>
          </a:xfrm>
          <a:custGeom>
            <a:avLst/>
            <a:gdLst>
              <a:gd name="T0" fmla="*/ 76 w 1166"/>
              <a:gd name="T1" fmla="*/ 22 h 159"/>
              <a:gd name="T2" fmla="*/ 148 w 1166"/>
              <a:gd name="T3" fmla="*/ 49 h 159"/>
              <a:gd name="T4" fmla="*/ 312 w 1166"/>
              <a:gd name="T5" fmla="*/ 76 h 159"/>
              <a:gd name="T6" fmla="*/ 376 w 1166"/>
              <a:gd name="T7" fmla="*/ 67 h 159"/>
              <a:gd name="T8" fmla="*/ 385 w 1166"/>
              <a:gd name="T9" fmla="*/ 94 h 159"/>
              <a:gd name="T10" fmla="*/ 467 w 1166"/>
              <a:gd name="T11" fmla="*/ 113 h 159"/>
              <a:gd name="T12" fmla="*/ 603 w 1166"/>
              <a:gd name="T13" fmla="*/ 149 h 159"/>
              <a:gd name="T14" fmla="*/ 821 w 1166"/>
              <a:gd name="T15" fmla="*/ 122 h 159"/>
              <a:gd name="T16" fmla="*/ 1103 w 1166"/>
              <a:gd name="T17" fmla="*/ 149 h 159"/>
              <a:gd name="T18" fmla="*/ 1166 w 1166"/>
              <a:gd name="T19" fmla="*/ 131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66" h="159">
                <a:moveTo>
                  <a:pt x="76" y="22"/>
                </a:moveTo>
                <a:cubicBezTo>
                  <a:pt x="218" y="58"/>
                  <a:pt x="0" y="0"/>
                  <a:pt x="148" y="49"/>
                </a:cubicBezTo>
                <a:cubicBezTo>
                  <a:pt x="199" y="66"/>
                  <a:pt x="261" y="70"/>
                  <a:pt x="312" y="76"/>
                </a:cubicBezTo>
                <a:cubicBezTo>
                  <a:pt x="333" y="73"/>
                  <a:pt x="355" y="62"/>
                  <a:pt x="376" y="67"/>
                </a:cubicBezTo>
                <a:cubicBezTo>
                  <a:pt x="385" y="69"/>
                  <a:pt x="377" y="90"/>
                  <a:pt x="385" y="94"/>
                </a:cubicBezTo>
                <a:cubicBezTo>
                  <a:pt x="410" y="107"/>
                  <a:pt x="440" y="105"/>
                  <a:pt x="467" y="113"/>
                </a:cubicBezTo>
                <a:cubicBezTo>
                  <a:pt x="513" y="126"/>
                  <a:pt x="557" y="137"/>
                  <a:pt x="603" y="149"/>
                </a:cubicBezTo>
                <a:cubicBezTo>
                  <a:pt x="630" y="68"/>
                  <a:pt x="762" y="119"/>
                  <a:pt x="821" y="122"/>
                </a:cubicBezTo>
                <a:cubicBezTo>
                  <a:pt x="916" y="153"/>
                  <a:pt x="1004" y="159"/>
                  <a:pt x="1103" y="149"/>
                </a:cubicBezTo>
                <a:cubicBezTo>
                  <a:pt x="1160" y="130"/>
                  <a:pt x="1138" y="131"/>
                  <a:pt x="1166" y="13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99341" name="Text Box 13"/>
          <p:cNvSpPr txBox="1">
            <a:spLocks noChangeArrowheads="1"/>
          </p:cNvSpPr>
          <p:nvPr/>
        </p:nvSpPr>
        <p:spPr bwMode="auto">
          <a:xfrm>
            <a:off x="720090" y="4657725"/>
            <a:ext cx="7829550" cy="14219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9" tIns="45719" rIns="91439" bIns="45719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1440"/>
              <a:t>The Client references a Web</a:t>
            </a:r>
            <a:r>
              <a:rPr lang="en-US" altLang="en-US" sz="1440" b="1"/>
              <a:t> </a:t>
            </a:r>
            <a:r>
              <a:rPr lang="en-US" altLang="en-US" sz="1440"/>
              <a:t>resource using a URL.  A </a:t>
            </a:r>
            <a:r>
              <a:rPr lang="en-US" altLang="en-US" sz="1440" b="1"/>
              <a:t>representation</a:t>
            </a:r>
            <a:r>
              <a:rPr lang="en-US" altLang="en-US" sz="1440"/>
              <a:t> of the resource is returned (in this case as an HTML document). </a:t>
            </a:r>
          </a:p>
          <a:p>
            <a:pPr eaLnBrk="0" hangingPunct="0"/>
            <a:r>
              <a:rPr lang="en-US" altLang="en-US" sz="1440"/>
              <a:t>The representation (e.g., Boeing747.html) places the client application in a </a:t>
            </a:r>
            <a:r>
              <a:rPr lang="en-US" altLang="en-US" sz="1440" b="1"/>
              <a:t>state</a:t>
            </a:r>
            <a:r>
              <a:rPr lang="en-US" altLang="en-US" sz="1440"/>
              <a:t>.  The result of the client traversing a hyperlink in Boeing747.html is another resource accessed.  The new representation places the client application into yet another state.  Thus, the client application changes (</a:t>
            </a:r>
            <a:r>
              <a:rPr lang="en-US" altLang="en-US" sz="1440" b="1"/>
              <a:t>transfer</a:t>
            </a:r>
            <a:r>
              <a:rPr lang="en-US" altLang="en-US" sz="1440"/>
              <a:t>s) state with each resource representation --&gt; Representation State Transfer!</a:t>
            </a:r>
          </a:p>
        </p:txBody>
      </p:sp>
      <p:sp>
        <p:nvSpPr>
          <p:cNvPr id="99342" name="Text Box 14"/>
          <p:cNvSpPr txBox="1">
            <a:spLocks noChangeArrowheads="1"/>
          </p:cNvSpPr>
          <p:nvPr/>
        </p:nvSpPr>
        <p:spPr bwMode="auto">
          <a:xfrm>
            <a:off x="3474721" y="3174683"/>
            <a:ext cx="1832551" cy="75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9" tIns="45719" rIns="91439" bIns="45719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1440" u="sng">
                <a:solidFill>
                  <a:schemeClr val="accent2"/>
                </a:solidFill>
              </a:rPr>
              <a:t>Fuel requirements</a:t>
            </a:r>
          </a:p>
          <a:p>
            <a:pPr eaLnBrk="0" hangingPunct="0"/>
            <a:r>
              <a:rPr lang="en-US" altLang="en-US" sz="1440" u="sng">
                <a:solidFill>
                  <a:schemeClr val="accent2"/>
                </a:solidFill>
              </a:rPr>
              <a:t>Maintenance schedule</a:t>
            </a:r>
            <a:endParaRPr lang="en-US" altLang="en-US" sz="1440"/>
          </a:p>
          <a:p>
            <a:pPr eaLnBrk="0" hangingPunct="0"/>
            <a:r>
              <a:rPr lang="en-US" altLang="en-US" sz="144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562088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FD48-2AA8-4451-8A31-FE7FF23118CB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287179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7" tIns="45717" rIns="91437" bIns="45717" anchor="ctr"/>
          <a:lstStyle>
            <a:lvl1pPr defTabSz="1016000">
              <a:defRPr sz="4000">
                <a:solidFill>
                  <a:srgbClr val="D1D7C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1016000">
              <a:defRPr sz="4000">
                <a:solidFill>
                  <a:srgbClr val="D1D7C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1016000">
              <a:defRPr sz="4000">
                <a:solidFill>
                  <a:srgbClr val="D1D7C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1016000">
              <a:defRPr sz="4000">
                <a:solidFill>
                  <a:srgbClr val="D1D7C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1016000">
              <a:defRPr sz="4000">
                <a:solidFill>
                  <a:srgbClr val="D1D7C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defTabSz="10160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D1D7C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defTabSz="10160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D1D7C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defTabSz="10160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D1D7C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defTabSz="10160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D1D7C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3600"/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786388" y="1920240"/>
            <a:ext cx="897255" cy="407194"/>
            <a:chOff x="363" y="1476"/>
            <a:chExt cx="477" cy="257"/>
          </a:xfrm>
        </p:grpSpPr>
        <p:sp>
          <p:nvSpPr>
            <p:cNvPr id="18436" name="Rectangle 4"/>
            <p:cNvSpPr>
              <a:spLocks noChangeArrowheads="1"/>
            </p:cNvSpPr>
            <p:nvPr/>
          </p:nvSpPr>
          <p:spPr bwMode="auto">
            <a:xfrm>
              <a:off x="410" y="1476"/>
              <a:ext cx="384" cy="25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20"/>
            </a:p>
          </p:txBody>
        </p:sp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363" y="1478"/>
              <a:ext cx="477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37" tIns="45717" rIns="91437" bIns="45717">
              <a:spAutoFit/>
            </a:bodyPr>
            <a:lstStyle>
              <a:lvl1pPr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08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016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524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32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4892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464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036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608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/>
              <a:r>
                <a:rPr lang="en-US" altLang="en-US" sz="990"/>
                <a:t>Request</a:t>
              </a:r>
            </a:p>
            <a:p>
              <a:pPr algn="ctr" eaLnBrk="0" hangingPunct="0"/>
              <a:r>
                <a:rPr lang="en-US" altLang="en-US" sz="990"/>
                <a:t>(XML doc)</a:t>
              </a:r>
              <a:endParaRPr lang="en-US" altLang="en-US" sz="1980"/>
            </a:p>
          </p:txBody>
        </p:sp>
      </p:grp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4815463" y="2288858"/>
            <a:ext cx="10415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4811178" y="2668905"/>
            <a:ext cx="104155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grpSp>
        <p:nvGrpSpPr>
          <p:cNvPr id="18466" name="Group 34"/>
          <p:cNvGrpSpPr>
            <a:grpSpLocks/>
          </p:cNvGrpSpPr>
          <p:nvPr/>
        </p:nvGrpSpPr>
        <p:grpSpPr bwMode="auto">
          <a:xfrm>
            <a:off x="841226" y="2537460"/>
            <a:ext cx="787581" cy="408623"/>
            <a:chOff x="392" y="1476"/>
            <a:chExt cx="421" cy="257"/>
          </a:xfrm>
        </p:grpSpPr>
        <p:sp>
          <p:nvSpPr>
            <p:cNvPr id="18467" name="Rectangle 35"/>
            <p:cNvSpPr>
              <a:spLocks noChangeArrowheads="1"/>
            </p:cNvSpPr>
            <p:nvPr/>
          </p:nvSpPr>
          <p:spPr bwMode="auto">
            <a:xfrm>
              <a:off x="410" y="1476"/>
              <a:ext cx="384" cy="25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20"/>
            </a:p>
          </p:txBody>
        </p:sp>
        <p:sp>
          <p:nvSpPr>
            <p:cNvPr id="18468" name="Text Box 36"/>
            <p:cNvSpPr txBox="1">
              <a:spLocks noChangeArrowheads="1"/>
            </p:cNvSpPr>
            <p:nvPr/>
          </p:nvSpPr>
          <p:spPr bwMode="auto">
            <a:xfrm>
              <a:off x="392" y="1478"/>
              <a:ext cx="4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7" tIns="45717" rIns="91437" bIns="45717">
              <a:spAutoFit/>
            </a:bodyPr>
            <a:lstStyle>
              <a:lvl1pPr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08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016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524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32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4892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464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036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608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/>
              <a:r>
                <a:rPr lang="en-US" altLang="en-US" sz="990"/>
                <a:t>Response</a:t>
              </a:r>
            </a:p>
            <a:p>
              <a:pPr algn="ctr" eaLnBrk="0" hangingPunct="0"/>
              <a:r>
                <a:rPr lang="en-US" altLang="en-US" sz="990"/>
                <a:t>(</a:t>
              </a:r>
              <a:r>
                <a:rPr lang="en-US" altLang="en-US" sz="990" b="1"/>
                <a:t>XML doc</a:t>
              </a:r>
              <a:r>
                <a:rPr lang="en-US" altLang="en-US" sz="990"/>
                <a:t>)</a:t>
              </a:r>
              <a:endParaRPr lang="en-US" altLang="en-US" sz="1980"/>
            </a:p>
          </p:txBody>
        </p:sp>
      </p:grpSp>
      <p:grpSp>
        <p:nvGrpSpPr>
          <p:cNvPr id="18469" name="Group 37"/>
          <p:cNvGrpSpPr>
            <a:grpSpLocks/>
          </p:cNvGrpSpPr>
          <p:nvPr/>
        </p:nvGrpSpPr>
        <p:grpSpPr bwMode="auto">
          <a:xfrm>
            <a:off x="4045367" y="1975962"/>
            <a:ext cx="758666" cy="3777615"/>
            <a:chOff x="2778" y="1755"/>
            <a:chExt cx="478" cy="1156"/>
          </a:xfrm>
        </p:grpSpPr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2778" y="1755"/>
              <a:ext cx="478" cy="11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20"/>
            </a:p>
          </p:txBody>
        </p:sp>
        <p:sp>
          <p:nvSpPr>
            <p:cNvPr id="18471" name="Text Box 39"/>
            <p:cNvSpPr txBox="1">
              <a:spLocks noChangeArrowheads="1"/>
            </p:cNvSpPr>
            <p:nvPr/>
          </p:nvSpPr>
          <p:spPr bwMode="auto">
            <a:xfrm rot="16200000">
              <a:off x="2597" y="2221"/>
              <a:ext cx="78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7" tIns="45717" rIns="91437" bIns="45717">
              <a:spAutoFit/>
            </a:bodyPr>
            <a:lstStyle>
              <a:lvl1pPr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08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016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524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32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4892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464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036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608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en-US" altLang="en-US" sz="1980"/>
                <a:t>        Web/Proxy Server</a:t>
              </a:r>
            </a:p>
          </p:txBody>
        </p:sp>
      </p:grpSp>
      <p:grpSp>
        <p:nvGrpSpPr>
          <p:cNvPr id="18472" name="Group 40"/>
          <p:cNvGrpSpPr>
            <a:grpSpLocks/>
          </p:cNvGrpSpPr>
          <p:nvPr/>
        </p:nvGrpSpPr>
        <p:grpSpPr bwMode="auto">
          <a:xfrm>
            <a:off x="5861308" y="2004537"/>
            <a:ext cx="1678782" cy="3739038"/>
            <a:chOff x="3634" y="2055"/>
            <a:chExt cx="1056" cy="489"/>
          </a:xfrm>
        </p:grpSpPr>
        <p:sp>
          <p:nvSpPr>
            <p:cNvPr id="18473" name="Rectangle 41"/>
            <p:cNvSpPr>
              <a:spLocks noChangeArrowheads="1"/>
            </p:cNvSpPr>
            <p:nvPr/>
          </p:nvSpPr>
          <p:spPr bwMode="auto">
            <a:xfrm>
              <a:off x="3634" y="2055"/>
              <a:ext cx="1056" cy="4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20"/>
            </a:p>
          </p:txBody>
        </p:sp>
        <p:sp>
          <p:nvSpPr>
            <p:cNvPr id="18474" name="Text Box 42"/>
            <p:cNvSpPr txBox="1">
              <a:spLocks noChangeArrowheads="1"/>
            </p:cNvSpPr>
            <p:nvPr/>
          </p:nvSpPr>
          <p:spPr bwMode="auto">
            <a:xfrm>
              <a:off x="4103" y="2136"/>
              <a:ext cx="116" cy="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7" tIns="45717" rIns="91437" bIns="45717">
              <a:spAutoFit/>
            </a:bodyPr>
            <a:lstStyle>
              <a:lvl1pPr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08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016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524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32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4892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464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036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608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/>
              <a:endParaRPr lang="en-US" altLang="en-US" sz="1980"/>
            </a:p>
          </p:txBody>
        </p:sp>
      </p:grpSp>
      <p:sp>
        <p:nvSpPr>
          <p:cNvPr id="18476" name="Text Box 44"/>
          <p:cNvSpPr txBox="1">
            <a:spLocks noChangeArrowheads="1"/>
          </p:cNvSpPr>
          <p:nvPr/>
        </p:nvSpPr>
        <p:spPr bwMode="auto">
          <a:xfrm>
            <a:off x="1667928" y="1955959"/>
            <a:ext cx="888379" cy="272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7" tIns="45717" rIns="91437" bIns="45717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1170"/>
              <a:t>HTTP GET</a:t>
            </a:r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2803784" y="2068830"/>
            <a:ext cx="685951" cy="3139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7" tIns="45717" rIns="91437" bIns="45717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1440"/>
              <a:t>URL 1</a:t>
            </a:r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>
            <a:off x="3499585" y="2228850"/>
            <a:ext cx="55578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2895223" y="2577465"/>
            <a:ext cx="1172110" cy="272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7" tIns="45717" rIns="91437" bIns="45717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1170"/>
              <a:t>HTTP Response</a:t>
            </a:r>
          </a:p>
        </p:txBody>
      </p:sp>
      <p:sp>
        <p:nvSpPr>
          <p:cNvPr id="18482" name="Line 50"/>
          <p:cNvSpPr>
            <a:spLocks noChangeShapeType="1"/>
          </p:cNvSpPr>
          <p:nvPr/>
        </p:nvSpPr>
        <p:spPr bwMode="auto">
          <a:xfrm>
            <a:off x="7560093" y="2268855"/>
            <a:ext cx="21288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483" name="Rectangle 51"/>
          <p:cNvSpPr>
            <a:spLocks noChangeArrowheads="1"/>
          </p:cNvSpPr>
          <p:nvPr/>
        </p:nvSpPr>
        <p:spPr bwMode="auto">
          <a:xfrm>
            <a:off x="7711540" y="2097405"/>
            <a:ext cx="758535" cy="313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7" tIns="45717" rIns="91437" bIns="45717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1440"/>
              <a:t>doGet()</a:t>
            </a:r>
          </a:p>
        </p:txBody>
      </p:sp>
      <p:grpSp>
        <p:nvGrpSpPr>
          <p:cNvPr id="18484" name="Group 52"/>
          <p:cNvGrpSpPr>
            <a:grpSpLocks/>
          </p:cNvGrpSpPr>
          <p:nvPr/>
        </p:nvGrpSpPr>
        <p:grpSpPr bwMode="auto">
          <a:xfrm>
            <a:off x="827200" y="3223260"/>
            <a:ext cx="765626" cy="408623"/>
            <a:chOff x="381" y="1476"/>
            <a:chExt cx="440" cy="257"/>
          </a:xfrm>
        </p:grpSpPr>
        <p:sp>
          <p:nvSpPr>
            <p:cNvPr id="18485" name="Rectangle 53"/>
            <p:cNvSpPr>
              <a:spLocks noChangeArrowheads="1"/>
            </p:cNvSpPr>
            <p:nvPr/>
          </p:nvSpPr>
          <p:spPr bwMode="auto">
            <a:xfrm>
              <a:off x="410" y="1476"/>
              <a:ext cx="384" cy="25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20"/>
            </a:p>
          </p:txBody>
        </p:sp>
        <p:sp>
          <p:nvSpPr>
            <p:cNvPr id="18486" name="Text Box 54"/>
            <p:cNvSpPr txBox="1">
              <a:spLocks noChangeArrowheads="1"/>
            </p:cNvSpPr>
            <p:nvPr/>
          </p:nvSpPr>
          <p:spPr bwMode="auto">
            <a:xfrm>
              <a:off x="381" y="1478"/>
              <a:ext cx="4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7" tIns="45717" rIns="91437" bIns="45717">
              <a:spAutoFit/>
            </a:bodyPr>
            <a:lstStyle>
              <a:lvl1pPr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08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016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524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32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4892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464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036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608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/>
              <a:r>
                <a:rPr lang="en-US" altLang="en-US" sz="990"/>
                <a:t>Request</a:t>
              </a:r>
            </a:p>
            <a:p>
              <a:pPr algn="ctr" eaLnBrk="0" hangingPunct="0"/>
              <a:r>
                <a:rPr lang="en-US" altLang="en-US" sz="990"/>
                <a:t>(XML doc)</a:t>
              </a:r>
              <a:endParaRPr lang="en-US" altLang="en-US" sz="1980"/>
            </a:p>
          </p:txBody>
        </p:sp>
      </p:grpSp>
      <p:grpSp>
        <p:nvGrpSpPr>
          <p:cNvPr id="18499" name="Group 67"/>
          <p:cNvGrpSpPr>
            <a:grpSpLocks/>
          </p:cNvGrpSpPr>
          <p:nvPr/>
        </p:nvGrpSpPr>
        <p:grpSpPr bwMode="auto">
          <a:xfrm>
            <a:off x="767923" y="3840480"/>
            <a:ext cx="816586" cy="408623"/>
            <a:chOff x="384" y="1476"/>
            <a:chExt cx="437" cy="257"/>
          </a:xfrm>
        </p:grpSpPr>
        <p:sp>
          <p:nvSpPr>
            <p:cNvPr id="18500" name="Rectangle 68"/>
            <p:cNvSpPr>
              <a:spLocks noChangeArrowheads="1"/>
            </p:cNvSpPr>
            <p:nvPr/>
          </p:nvSpPr>
          <p:spPr bwMode="auto">
            <a:xfrm>
              <a:off x="410" y="1476"/>
              <a:ext cx="384" cy="25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20"/>
            </a:p>
          </p:txBody>
        </p:sp>
        <p:sp>
          <p:nvSpPr>
            <p:cNvPr id="18501" name="Text Box 69"/>
            <p:cNvSpPr txBox="1">
              <a:spLocks noChangeArrowheads="1"/>
            </p:cNvSpPr>
            <p:nvPr/>
          </p:nvSpPr>
          <p:spPr bwMode="auto">
            <a:xfrm>
              <a:off x="384" y="1478"/>
              <a:ext cx="4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7" tIns="45717" rIns="91437" bIns="45717">
              <a:spAutoFit/>
            </a:bodyPr>
            <a:lstStyle>
              <a:lvl1pPr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08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016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524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32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4892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464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036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608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/>
              <a:r>
                <a:rPr lang="en-US" altLang="en-US" sz="990"/>
                <a:t>Response</a:t>
              </a:r>
            </a:p>
            <a:p>
              <a:pPr algn="ctr" eaLnBrk="0" hangingPunct="0"/>
              <a:r>
                <a:rPr lang="en-US" altLang="en-US" sz="990"/>
                <a:t>(</a:t>
              </a:r>
              <a:r>
                <a:rPr lang="en-US" altLang="en-US" sz="990" b="1"/>
                <a:t>JSON doc</a:t>
              </a:r>
              <a:r>
                <a:rPr lang="en-US" altLang="en-US" sz="990"/>
                <a:t>)</a:t>
              </a:r>
              <a:endParaRPr lang="en-US" altLang="en-US" sz="1980"/>
            </a:p>
          </p:txBody>
        </p:sp>
      </p:grpSp>
      <p:sp>
        <p:nvSpPr>
          <p:cNvPr id="18502" name="Line 70"/>
          <p:cNvSpPr>
            <a:spLocks noChangeShapeType="1"/>
          </p:cNvSpPr>
          <p:nvPr/>
        </p:nvSpPr>
        <p:spPr bwMode="auto">
          <a:xfrm flipV="1">
            <a:off x="1540768" y="3491865"/>
            <a:ext cx="1254443" cy="571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503" name="Line 71"/>
          <p:cNvSpPr>
            <a:spLocks noChangeShapeType="1"/>
          </p:cNvSpPr>
          <p:nvPr/>
        </p:nvSpPr>
        <p:spPr bwMode="auto">
          <a:xfrm flipH="1" flipV="1">
            <a:off x="1540768" y="3977640"/>
            <a:ext cx="1414463" cy="1000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504" name="Text Box 72"/>
          <p:cNvSpPr txBox="1">
            <a:spLocks noChangeArrowheads="1"/>
          </p:cNvSpPr>
          <p:nvPr/>
        </p:nvSpPr>
        <p:spPr bwMode="auto">
          <a:xfrm>
            <a:off x="1667927" y="3223260"/>
            <a:ext cx="963719" cy="272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7" tIns="45717" rIns="91437" bIns="45717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1170"/>
              <a:t>HTTP POST</a:t>
            </a:r>
          </a:p>
        </p:txBody>
      </p:sp>
      <p:sp>
        <p:nvSpPr>
          <p:cNvPr id="18507" name="Text Box 75"/>
          <p:cNvSpPr txBox="1">
            <a:spLocks noChangeArrowheads="1"/>
          </p:cNvSpPr>
          <p:nvPr/>
        </p:nvSpPr>
        <p:spPr bwMode="auto">
          <a:xfrm>
            <a:off x="2803784" y="3334703"/>
            <a:ext cx="685951" cy="3139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7" tIns="45717" rIns="91437" bIns="45717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1440"/>
              <a:t>URL 1</a:t>
            </a:r>
          </a:p>
        </p:txBody>
      </p:sp>
      <p:sp>
        <p:nvSpPr>
          <p:cNvPr id="18508" name="Line 76"/>
          <p:cNvSpPr>
            <a:spLocks noChangeShapeType="1"/>
          </p:cNvSpPr>
          <p:nvPr/>
        </p:nvSpPr>
        <p:spPr bwMode="auto">
          <a:xfrm>
            <a:off x="3512443" y="3496152"/>
            <a:ext cx="542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509" name="Text Box 77"/>
          <p:cNvSpPr txBox="1">
            <a:spLocks noChangeArrowheads="1"/>
          </p:cNvSpPr>
          <p:nvPr/>
        </p:nvSpPr>
        <p:spPr bwMode="auto">
          <a:xfrm>
            <a:off x="2895223" y="3844767"/>
            <a:ext cx="1172110" cy="272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7" tIns="45717" rIns="91437" bIns="45717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1170"/>
              <a:t>HTTP Response</a:t>
            </a:r>
          </a:p>
        </p:txBody>
      </p:sp>
      <p:sp>
        <p:nvSpPr>
          <p:cNvPr id="18510" name="Line 78"/>
          <p:cNvSpPr>
            <a:spLocks noChangeShapeType="1"/>
          </p:cNvSpPr>
          <p:nvPr/>
        </p:nvSpPr>
        <p:spPr bwMode="auto">
          <a:xfrm>
            <a:off x="7561521" y="3188970"/>
            <a:ext cx="21288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511" name="Rectangle 79"/>
          <p:cNvSpPr>
            <a:spLocks noChangeArrowheads="1"/>
          </p:cNvSpPr>
          <p:nvPr/>
        </p:nvSpPr>
        <p:spPr bwMode="auto">
          <a:xfrm>
            <a:off x="7712968" y="3017520"/>
            <a:ext cx="955705" cy="313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7" tIns="45717" rIns="91437" bIns="45717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1440"/>
              <a:t>doPost(id)</a:t>
            </a:r>
          </a:p>
        </p:txBody>
      </p:sp>
      <p:sp>
        <p:nvSpPr>
          <p:cNvPr id="18513" name="Line 81"/>
          <p:cNvSpPr>
            <a:spLocks noChangeShapeType="1"/>
          </p:cNvSpPr>
          <p:nvPr/>
        </p:nvSpPr>
        <p:spPr bwMode="auto">
          <a:xfrm>
            <a:off x="4835466" y="3556159"/>
            <a:ext cx="104013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521" name="Line 89"/>
          <p:cNvSpPr>
            <a:spLocks noChangeShapeType="1"/>
          </p:cNvSpPr>
          <p:nvPr/>
        </p:nvSpPr>
        <p:spPr bwMode="auto">
          <a:xfrm>
            <a:off x="4829751" y="3934778"/>
            <a:ext cx="10415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528" name="Text Box 96"/>
          <p:cNvSpPr txBox="1">
            <a:spLocks noChangeArrowheads="1"/>
          </p:cNvSpPr>
          <p:nvPr/>
        </p:nvSpPr>
        <p:spPr bwMode="auto">
          <a:xfrm>
            <a:off x="5981323" y="3223260"/>
            <a:ext cx="1457325" cy="1144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7" tIns="45717" rIns="91437" bIns="45717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1800"/>
              <a:t>REST Engine</a:t>
            </a:r>
          </a:p>
          <a:p>
            <a:pPr eaLnBrk="0" hangingPunct="0"/>
            <a:r>
              <a:rPr lang="en-US" altLang="en-US" sz="1800"/>
              <a:t>(</a:t>
            </a:r>
            <a:r>
              <a:rPr lang="en-US" altLang="en-US" sz="1440"/>
              <a:t>locate resource and generate response</a:t>
            </a:r>
            <a:r>
              <a:rPr lang="en-US" altLang="en-US" sz="1800"/>
              <a:t>)</a:t>
            </a:r>
          </a:p>
        </p:txBody>
      </p:sp>
      <p:grpSp>
        <p:nvGrpSpPr>
          <p:cNvPr id="18530" name="Group 98"/>
          <p:cNvGrpSpPr>
            <a:grpSpLocks/>
          </p:cNvGrpSpPr>
          <p:nvPr/>
        </p:nvGrpSpPr>
        <p:grpSpPr bwMode="auto">
          <a:xfrm>
            <a:off x="784066" y="4526280"/>
            <a:ext cx="765186" cy="408623"/>
            <a:chOff x="398" y="1476"/>
            <a:chExt cx="408" cy="257"/>
          </a:xfrm>
        </p:grpSpPr>
        <p:sp>
          <p:nvSpPr>
            <p:cNvPr id="18531" name="Rectangle 99"/>
            <p:cNvSpPr>
              <a:spLocks noChangeArrowheads="1"/>
            </p:cNvSpPr>
            <p:nvPr/>
          </p:nvSpPr>
          <p:spPr bwMode="auto">
            <a:xfrm>
              <a:off x="410" y="1476"/>
              <a:ext cx="384" cy="25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20"/>
            </a:p>
          </p:txBody>
        </p:sp>
        <p:sp>
          <p:nvSpPr>
            <p:cNvPr id="18532" name="Text Box 100"/>
            <p:cNvSpPr txBox="1">
              <a:spLocks noChangeArrowheads="1"/>
            </p:cNvSpPr>
            <p:nvPr/>
          </p:nvSpPr>
          <p:spPr bwMode="auto">
            <a:xfrm>
              <a:off x="398" y="1478"/>
              <a:ext cx="40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7" tIns="45717" rIns="91437" bIns="45717">
              <a:spAutoFit/>
            </a:bodyPr>
            <a:lstStyle>
              <a:lvl1pPr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08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016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524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32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4892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464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036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608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/>
              <a:r>
                <a:rPr lang="en-US" altLang="en-US" sz="990"/>
                <a:t>PO</a:t>
              </a:r>
            </a:p>
            <a:p>
              <a:pPr algn="ctr" eaLnBrk="0" hangingPunct="0"/>
              <a:r>
                <a:rPr lang="en-US" altLang="en-US" sz="990"/>
                <a:t>(XML doc)</a:t>
              </a:r>
              <a:endParaRPr lang="en-US" altLang="en-US" sz="1980"/>
            </a:p>
          </p:txBody>
        </p:sp>
      </p:grpSp>
      <p:sp>
        <p:nvSpPr>
          <p:cNvPr id="18539" name="Line 107"/>
          <p:cNvSpPr>
            <a:spLocks noChangeShapeType="1"/>
          </p:cNvSpPr>
          <p:nvPr/>
        </p:nvSpPr>
        <p:spPr bwMode="auto">
          <a:xfrm>
            <a:off x="1629351" y="4770597"/>
            <a:ext cx="1160145" cy="285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540" name="Text Box 108"/>
          <p:cNvSpPr txBox="1">
            <a:spLocks noChangeArrowheads="1"/>
          </p:cNvSpPr>
          <p:nvPr/>
        </p:nvSpPr>
        <p:spPr bwMode="auto">
          <a:xfrm>
            <a:off x="1663641" y="4503420"/>
            <a:ext cx="1162492" cy="272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7" tIns="45717" rIns="91437" bIns="45717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1170"/>
              <a:t>HTTP DELETE</a:t>
            </a:r>
          </a:p>
        </p:txBody>
      </p:sp>
      <p:sp>
        <p:nvSpPr>
          <p:cNvPr id="18542" name="Text Box 110"/>
          <p:cNvSpPr txBox="1">
            <a:spLocks noChangeArrowheads="1"/>
          </p:cNvSpPr>
          <p:nvPr/>
        </p:nvSpPr>
        <p:spPr bwMode="auto">
          <a:xfrm>
            <a:off x="2799498" y="4616292"/>
            <a:ext cx="685951" cy="3139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7" tIns="45717" rIns="91437" bIns="45717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1440"/>
              <a:t>URL 1</a:t>
            </a:r>
          </a:p>
        </p:txBody>
      </p:sp>
      <p:sp>
        <p:nvSpPr>
          <p:cNvPr id="18543" name="Line 111"/>
          <p:cNvSpPr>
            <a:spLocks noChangeShapeType="1"/>
          </p:cNvSpPr>
          <p:nvPr/>
        </p:nvSpPr>
        <p:spPr bwMode="auto">
          <a:xfrm>
            <a:off x="3508157" y="4776312"/>
            <a:ext cx="542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545" name="Line 113"/>
          <p:cNvSpPr>
            <a:spLocks noChangeShapeType="1"/>
          </p:cNvSpPr>
          <p:nvPr/>
        </p:nvSpPr>
        <p:spPr bwMode="auto">
          <a:xfrm>
            <a:off x="4829751" y="4807744"/>
            <a:ext cx="10415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552" name="Line 120"/>
          <p:cNvSpPr>
            <a:spLocks noChangeShapeType="1"/>
          </p:cNvSpPr>
          <p:nvPr/>
        </p:nvSpPr>
        <p:spPr bwMode="auto">
          <a:xfrm>
            <a:off x="7575808" y="4183380"/>
            <a:ext cx="21288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553" name="Rectangle 121"/>
          <p:cNvSpPr>
            <a:spLocks noChangeArrowheads="1"/>
          </p:cNvSpPr>
          <p:nvPr/>
        </p:nvSpPr>
        <p:spPr bwMode="auto">
          <a:xfrm>
            <a:off x="7712968" y="3977640"/>
            <a:ext cx="973337" cy="313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7" tIns="45717" rIns="91437" bIns="45717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1440"/>
              <a:t>doDelete()</a:t>
            </a:r>
          </a:p>
        </p:txBody>
      </p:sp>
      <p:grpSp>
        <p:nvGrpSpPr>
          <p:cNvPr id="18560" name="Group 128"/>
          <p:cNvGrpSpPr>
            <a:grpSpLocks/>
          </p:cNvGrpSpPr>
          <p:nvPr/>
        </p:nvGrpSpPr>
        <p:grpSpPr bwMode="auto">
          <a:xfrm>
            <a:off x="770953" y="5143500"/>
            <a:ext cx="837262" cy="407194"/>
            <a:chOff x="393" y="1476"/>
            <a:chExt cx="418" cy="257"/>
          </a:xfrm>
        </p:grpSpPr>
        <p:sp>
          <p:nvSpPr>
            <p:cNvPr id="18561" name="Rectangle 129"/>
            <p:cNvSpPr>
              <a:spLocks noChangeArrowheads="1"/>
            </p:cNvSpPr>
            <p:nvPr/>
          </p:nvSpPr>
          <p:spPr bwMode="auto">
            <a:xfrm>
              <a:off x="410" y="1476"/>
              <a:ext cx="384" cy="25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20"/>
            </a:p>
          </p:txBody>
        </p:sp>
        <p:sp>
          <p:nvSpPr>
            <p:cNvPr id="18562" name="Text Box 130"/>
            <p:cNvSpPr txBox="1">
              <a:spLocks noChangeArrowheads="1"/>
            </p:cNvSpPr>
            <p:nvPr/>
          </p:nvSpPr>
          <p:spPr bwMode="auto">
            <a:xfrm>
              <a:off x="393" y="1478"/>
              <a:ext cx="418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7" tIns="45717" rIns="91437" bIns="45717">
              <a:spAutoFit/>
            </a:bodyPr>
            <a:lstStyle>
              <a:lvl1pPr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08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016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524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32000" defTabSz="1016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4892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464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036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60800" defTabSz="10160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/>
              <a:r>
                <a:rPr lang="en-US" altLang="en-US" sz="990"/>
                <a:t>Response</a:t>
              </a:r>
            </a:p>
            <a:p>
              <a:pPr algn="ctr" eaLnBrk="0" hangingPunct="0"/>
              <a:r>
                <a:rPr lang="en-US" altLang="en-US" sz="990"/>
                <a:t>(</a:t>
              </a:r>
              <a:r>
                <a:rPr lang="en-US" altLang="en-US" sz="990" b="1"/>
                <a:t>TEXT doc</a:t>
              </a:r>
              <a:r>
                <a:rPr lang="en-US" altLang="en-US" sz="990"/>
                <a:t>)</a:t>
              </a:r>
              <a:endParaRPr lang="en-US" altLang="en-US" sz="1980"/>
            </a:p>
          </p:txBody>
        </p:sp>
      </p:grpSp>
      <p:sp>
        <p:nvSpPr>
          <p:cNvPr id="18563" name="Line 131"/>
          <p:cNvSpPr>
            <a:spLocks noChangeShapeType="1"/>
          </p:cNvSpPr>
          <p:nvPr/>
        </p:nvSpPr>
        <p:spPr bwMode="auto">
          <a:xfrm flipH="1" flipV="1">
            <a:off x="1592203" y="5294948"/>
            <a:ext cx="1337310" cy="142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565" name="Text Box 133"/>
          <p:cNvSpPr txBox="1">
            <a:spLocks noChangeArrowheads="1"/>
          </p:cNvSpPr>
          <p:nvPr/>
        </p:nvSpPr>
        <p:spPr bwMode="auto">
          <a:xfrm>
            <a:off x="2869506" y="5153502"/>
            <a:ext cx="1172110" cy="272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7" tIns="45717" rIns="91437" bIns="45717">
            <a:spAutoFit/>
          </a:bodyPr>
          <a:lstStyle>
            <a:lvl1pPr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8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16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24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defTabSz="101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defTabSz="101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1170"/>
              <a:t>HTTP Response</a:t>
            </a:r>
          </a:p>
        </p:txBody>
      </p:sp>
      <p:sp>
        <p:nvSpPr>
          <p:cNvPr id="18567" name="Line 135"/>
          <p:cNvSpPr>
            <a:spLocks noChangeShapeType="1"/>
          </p:cNvSpPr>
          <p:nvPr/>
        </p:nvSpPr>
        <p:spPr bwMode="auto">
          <a:xfrm>
            <a:off x="4804033" y="5243513"/>
            <a:ext cx="10415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574" name="Line 142"/>
          <p:cNvSpPr>
            <a:spLocks noChangeShapeType="1"/>
          </p:cNvSpPr>
          <p:nvPr/>
        </p:nvSpPr>
        <p:spPr bwMode="auto">
          <a:xfrm flipH="1" flipV="1">
            <a:off x="1583631" y="2696052"/>
            <a:ext cx="1338739" cy="142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575" name="Line 143"/>
          <p:cNvSpPr>
            <a:spLocks noChangeShapeType="1"/>
          </p:cNvSpPr>
          <p:nvPr/>
        </p:nvSpPr>
        <p:spPr bwMode="auto">
          <a:xfrm>
            <a:off x="1625065" y="2208848"/>
            <a:ext cx="1160145" cy="285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578" name="Rectangle 1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Architecture Style</a:t>
            </a:r>
          </a:p>
        </p:txBody>
      </p:sp>
      <p:sp>
        <p:nvSpPr>
          <p:cNvPr id="18579" name="AutoShape 147"/>
          <p:cNvSpPr>
            <a:spLocks noChangeArrowheads="1"/>
          </p:cNvSpPr>
          <p:nvPr/>
        </p:nvSpPr>
        <p:spPr bwMode="auto">
          <a:xfrm>
            <a:off x="8055868" y="4869180"/>
            <a:ext cx="480060" cy="617220"/>
          </a:xfrm>
          <a:prstGeom prst="flowChartMagneticDisk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580" name="AutoShape 148"/>
          <p:cNvSpPr>
            <a:spLocks noChangeArrowheads="1"/>
          </p:cNvSpPr>
          <p:nvPr/>
        </p:nvSpPr>
        <p:spPr bwMode="auto">
          <a:xfrm>
            <a:off x="8261608" y="5143500"/>
            <a:ext cx="480060" cy="617220"/>
          </a:xfrm>
          <a:prstGeom prst="can">
            <a:avLst>
              <a:gd name="adj" fmla="val 3214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20"/>
          </a:p>
        </p:txBody>
      </p:sp>
      <p:sp>
        <p:nvSpPr>
          <p:cNvPr id="18581" name="Line 149"/>
          <p:cNvSpPr>
            <a:spLocks noChangeShapeType="1"/>
          </p:cNvSpPr>
          <p:nvPr/>
        </p:nvSpPr>
        <p:spPr bwMode="auto">
          <a:xfrm>
            <a:off x="7507228" y="5074920"/>
            <a:ext cx="5486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20"/>
          </a:p>
        </p:txBody>
      </p:sp>
    </p:spTree>
    <p:extLst>
      <p:ext uri="{BB962C8B-B14F-4D97-AF65-F5344CB8AC3E}">
        <p14:creationId xmlns:p14="http://schemas.microsoft.com/office/powerpoint/2010/main" val="6685086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REST for bears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066618"/>
              </p:ext>
            </p:extLst>
          </p:nvPr>
        </p:nvGraphicFramePr>
        <p:xfrm>
          <a:off x="904894" y="2055504"/>
          <a:ext cx="6978342" cy="3856233"/>
        </p:xfrm>
        <a:graphic>
          <a:graphicData uri="http://schemas.openxmlformats.org/drawingml/2006/table">
            <a:tbl>
              <a:tblPr/>
              <a:tblGrid>
                <a:gridCol w="2759634"/>
                <a:gridCol w="1892594"/>
                <a:gridCol w="2326114"/>
              </a:tblGrid>
              <a:tr h="413723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Route</a:t>
                      </a: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HTTP Verb</a:t>
                      </a: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Description</a:t>
                      </a: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8962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/api/bears</a:t>
                      </a: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GET</a:t>
                      </a: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Get all the bears.</a:t>
                      </a: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13723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/api/bears</a:t>
                      </a: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POST</a:t>
                      </a: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Create a bear</a:t>
                      </a:r>
                      <a:r>
                        <a:rPr lang="en-US" dirty="0" smtClean="0">
                          <a:effectLst/>
                        </a:rPr>
                        <a:t>.</a:t>
                      </a:r>
                    </a:p>
                    <a:p>
                      <a:pPr fontAlgn="t"/>
                      <a:endParaRPr lang="en-US" dirty="0">
                        <a:effectLst/>
                      </a:endParaRP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8962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/api/bears/:bear_id</a:t>
                      </a: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GET</a:t>
                      </a: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Get a single bear.</a:t>
                      </a: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88962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/api/bears/:bear_id</a:t>
                      </a: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PUT</a:t>
                      </a: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Update a bear with new info.</a:t>
                      </a: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8962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/api/bears/:bear_id</a:t>
                      </a: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DELETE</a:t>
                      </a: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Delete a bear.</a:t>
                      </a:r>
                    </a:p>
                  </a:txBody>
                  <a:tcPr marL="69011" marR="69011" marT="69011" marB="69011">
                    <a:lnL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626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20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Create a bear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75656" y="1522461"/>
            <a:ext cx="7668690" cy="46166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express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require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'express'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app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express();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router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express.Router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bodyParser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require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'body-parser'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bears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[];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router.route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'/bears'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.post(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req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res)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bear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{};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bear.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req.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name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bears.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push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(bear);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res.json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({ message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A71D5D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'Bear created!'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});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96989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 all of our routes will be prefixed with /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96989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api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969896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app.use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'/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api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DF5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bodyParser.json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(), router);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app.listen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6B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8000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kumimoji="0" lang="en-US" alt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14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REST API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7700" y="1267691"/>
            <a:ext cx="6711654" cy="4980716"/>
          </a:xfrm>
        </p:spPr>
        <p:txBody>
          <a:bodyPr/>
          <a:lstStyle/>
          <a:p>
            <a:r>
              <a:rPr lang="en-US" dirty="0" smtClean="0"/>
              <a:t>Chrome plugins with REST clients functionality are available. e.g., Postman, DHC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700" y="2161831"/>
            <a:ext cx="7296150" cy="4144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73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Restful - React</a:t>
            </a:r>
            <a:endParaRPr lang="th-TH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8168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all bears (1)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60270" y="1244025"/>
            <a:ext cx="7527440" cy="5509200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React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Component } 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'react'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axios 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'axios'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 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'lodash'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URL =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'http://localhost/api/bears'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Bear 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extends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Component {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(props){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(props)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{ 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{} }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componentDidMount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axios.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(URL)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.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(response =&gt; {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response.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console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(response.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}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)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  <a:endParaRPr kumimoji="0" lang="th-TH" altLang="th-TH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8067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all bears </a:t>
            </a:r>
            <a:r>
              <a:rPr lang="en-US" dirty="0" smtClean="0"/>
              <a:t>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28</a:t>
            </a:fld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08650" y="1444890"/>
            <a:ext cx="7325700" cy="4832092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renderBears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_.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bear =&gt; {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&lt;li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BABAB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="list-group-item"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BABAB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{bear.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{bear.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}. {bear.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}, {bear.weight}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&lt;/li&gt;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})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render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&lt;h2&gt;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Bear Profile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&lt;/h2&gt;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&lt;ul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BABAB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="list-group"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renderBears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()}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&lt;/ul&gt;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&lt;/div&gt;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th-TH" altLang="th-TH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581275" y="1228823"/>
            <a:ext cx="1817810" cy="5618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30337" y="994289"/>
            <a:ext cx="1365563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from </a:t>
            </a:r>
            <a:r>
              <a:rPr lang="en-US" sz="1600" dirty="0" err="1" smtClean="0"/>
              <a:t>lodash</a:t>
            </a:r>
            <a:endParaRPr lang="th-TH" sz="1600" dirty="0"/>
          </a:p>
        </p:txBody>
      </p:sp>
    </p:spTree>
    <p:extLst>
      <p:ext uri="{BB962C8B-B14F-4D97-AF65-F5344CB8AC3E}">
        <p14:creationId xmlns:p14="http://schemas.microsoft.com/office/powerpoint/2010/main" val="2093690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Cross-Origin Resource Sharing (CORS)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573" y="1330037"/>
            <a:ext cx="6711654" cy="4648206"/>
          </a:xfrm>
        </p:spPr>
        <p:txBody>
          <a:bodyPr/>
          <a:lstStyle/>
          <a:p>
            <a:r>
              <a:rPr lang="en-US" dirty="0" smtClean="0"/>
              <a:t>Allow APIs to be called from different domains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npm</a:t>
            </a:r>
            <a:r>
              <a:rPr lang="en-US" dirty="0" smtClean="0"/>
              <a:t> install </a:t>
            </a:r>
            <a:r>
              <a:rPr lang="en-US" dirty="0" err="1" smtClean="0"/>
              <a:t>cors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931237" y="8967354"/>
            <a:ext cx="46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28283" y="5477336"/>
            <a:ext cx="4852554" cy="1015663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cors = require(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'cors'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 = express()</a:t>
            </a:r>
            <a:b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app.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(cors())</a:t>
            </a:r>
            <a:endParaRPr kumimoji="0" lang="th-TH" altLang="th-TH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Picture 3" descr="https://mdn.mozillademos.org/files/14295/CORS_princip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470" y="1664986"/>
            <a:ext cx="5200312" cy="361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9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altLang="en-US" sz="3200" dirty="0" smtClean="0">
                <a:latin typeface="Tahoma" panose="020B0604030504040204" pitchFamily="34" charset="0"/>
              </a:rPr>
              <a:t>RPC Model</a:t>
            </a:r>
            <a:endParaRPr lang="en-US" altLang="zh-TW" sz="3200" dirty="0" smtClean="0">
              <a:latin typeface="Tahoma" panose="020B0604030504040204" pitchFamily="34" charset="0"/>
            </a:endParaRPr>
          </a:p>
        </p:txBody>
      </p:sp>
      <p:grpSp>
        <p:nvGrpSpPr>
          <p:cNvPr id="8198" name="Group 27"/>
          <p:cNvGrpSpPr>
            <a:grpSpLocks/>
          </p:cNvGrpSpPr>
          <p:nvPr/>
        </p:nvGrpSpPr>
        <p:grpSpPr bwMode="auto">
          <a:xfrm>
            <a:off x="376238" y="2013561"/>
            <a:ext cx="8616950" cy="3560763"/>
            <a:chOff x="333" y="1477"/>
            <a:chExt cx="5428" cy="2243"/>
          </a:xfrm>
        </p:grpSpPr>
        <p:grpSp>
          <p:nvGrpSpPr>
            <p:cNvPr id="8199" name="Group 26"/>
            <p:cNvGrpSpPr>
              <a:grpSpLocks/>
            </p:cNvGrpSpPr>
            <p:nvPr/>
          </p:nvGrpSpPr>
          <p:grpSpPr bwMode="auto">
            <a:xfrm>
              <a:off x="1103" y="3487"/>
              <a:ext cx="1893" cy="233"/>
              <a:chOff x="3437" y="3244"/>
              <a:chExt cx="1893" cy="233"/>
            </a:xfrm>
          </p:grpSpPr>
          <p:sp>
            <p:nvSpPr>
              <p:cNvPr id="8218" name="Text Box 11"/>
              <p:cNvSpPr txBox="1">
                <a:spLocks noChangeArrowheads="1"/>
              </p:cNvSpPr>
              <p:nvPr/>
            </p:nvSpPr>
            <p:spPr bwMode="auto">
              <a:xfrm>
                <a:off x="3886" y="3244"/>
                <a:ext cx="144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prstDash val="dash"/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800">
                    <a:latin typeface="+mn-lt"/>
                  </a:rPr>
                  <a:t>Blocking state</a:t>
                </a:r>
              </a:p>
            </p:txBody>
          </p:sp>
          <p:sp>
            <p:nvSpPr>
              <p:cNvPr id="8219" name="Line 12"/>
              <p:cNvSpPr>
                <a:spLocks noChangeShapeType="1"/>
              </p:cNvSpPr>
              <p:nvPr/>
            </p:nvSpPr>
            <p:spPr bwMode="auto">
              <a:xfrm>
                <a:off x="3437" y="3401"/>
                <a:ext cx="417" cy="0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</p:grpSp>
        <p:sp>
          <p:nvSpPr>
            <p:cNvPr id="8200" name="Text Box 5"/>
            <p:cNvSpPr txBox="1">
              <a:spLocks noChangeArrowheads="1"/>
            </p:cNvSpPr>
            <p:nvPr/>
          </p:nvSpPr>
          <p:spPr bwMode="auto">
            <a:xfrm>
              <a:off x="1619" y="1490"/>
              <a:ext cx="81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>
                  <a:latin typeface="+mn-lt"/>
                </a:rPr>
                <a:t>client</a:t>
              </a:r>
            </a:p>
          </p:txBody>
        </p:sp>
        <p:grpSp>
          <p:nvGrpSpPr>
            <p:cNvPr id="8201" name="Group 6"/>
            <p:cNvGrpSpPr>
              <a:grpSpLocks/>
            </p:cNvGrpSpPr>
            <p:nvPr/>
          </p:nvGrpSpPr>
          <p:grpSpPr bwMode="auto">
            <a:xfrm>
              <a:off x="3163" y="1477"/>
              <a:ext cx="813" cy="1904"/>
              <a:chOff x="2864" y="1595"/>
              <a:chExt cx="660" cy="1904"/>
            </a:xfrm>
          </p:grpSpPr>
          <p:sp>
            <p:nvSpPr>
              <p:cNvPr id="8216" name="Line 7"/>
              <p:cNvSpPr>
                <a:spLocks noChangeShapeType="1"/>
              </p:cNvSpPr>
              <p:nvPr/>
            </p:nvSpPr>
            <p:spPr bwMode="auto">
              <a:xfrm>
                <a:off x="3194" y="1879"/>
                <a:ext cx="0" cy="162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8217" name="Text Box 8"/>
              <p:cNvSpPr txBox="1">
                <a:spLocks noChangeArrowheads="1"/>
              </p:cNvSpPr>
              <p:nvPr/>
            </p:nvSpPr>
            <p:spPr bwMode="auto">
              <a:xfrm>
                <a:off x="2864" y="1595"/>
                <a:ext cx="66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>
                    <a:latin typeface="+mn-lt"/>
                  </a:rPr>
                  <a:t>server</a:t>
                </a:r>
              </a:p>
            </p:txBody>
          </p:sp>
        </p:grpSp>
        <p:sp>
          <p:nvSpPr>
            <p:cNvPr id="8202" name="Line 9"/>
            <p:cNvSpPr>
              <a:spLocks noChangeShapeType="1"/>
            </p:cNvSpPr>
            <p:nvPr/>
          </p:nvSpPr>
          <p:spPr bwMode="auto">
            <a:xfrm>
              <a:off x="2021" y="1965"/>
              <a:ext cx="1552" cy="3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8203" name="Text Box 10"/>
            <p:cNvSpPr txBox="1">
              <a:spLocks noChangeArrowheads="1"/>
            </p:cNvSpPr>
            <p:nvPr/>
          </p:nvSpPr>
          <p:spPr bwMode="auto">
            <a:xfrm>
              <a:off x="2356" y="1767"/>
              <a:ext cx="99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>
                  <a:latin typeface="+mn-lt"/>
                </a:rPr>
                <a:t>request</a:t>
              </a:r>
            </a:p>
          </p:txBody>
        </p:sp>
        <p:sp>
          <p:nvSpPr>
            <p:cNvPr id="8204" name="Line 13"/>
            <p:cNvSpPr>
              <a:spLocks noChangeShapeType="1"/>
            </p:cNvSpPr>
            <p:nvPr/>
          </p:nvSpPr>
          <p:spPr bwMode="auto">
            <a:xfrm>
              <a:off x="2017" y="1751"/>
              <a:ext cx="0" cy="2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8205" name="Line 14"/>
            <p:cNvSpPr>
              <a:spLocks noChangeShapeType="1"/>
            </p:cNvSpPr>
            <p:nvPr/>
          </p:nvSpPr>
          <p:spPr bwMode="auto">
            <a:xfrm>
              <a:off x="2010" y="3231"/>
              <a:ext cx="0" cy="1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8206" name="Line 15"/>
            <p:cNvSpPr>
              <a:spLocks noChangeShapeType="1"/>
            </p:cNvSpPr>
            <p:nvPr/>
          </p:nvSpPr>
          <p:spPr bwMode="auto">
            <a:xfrm flipH="1">
              <a:off x="2010" y="1973"/>
              <a:ext cx="7" cy="1265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8207" name="Line 16"/>
            <p:cNvSpPr>
              <a:spLocks noChangeShapeType="1"/>
            </p:cNvSpPr>
            <p:nvPr/>
          </p:nvSpPr>
          <p:spPr bwMode="auto">
            <a:xfrm flipH="1">
              <a:off x="2022" y="2927"/>
              <a:ext cx="1552" cy="3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8208" name="Text Box 17"/>
            <p:cNvSpPr txBox="1">
              <a:spLocks noChangeArrowheads="1"/>
            </p:cNvSpPr>
            <p:nvPr/>
          </p:nvSpPr>
          <p:spPr bwMode="auto">
            <a:xfrm>
              <a:off x="2274" y="2756"/>
              <a:ext cx="94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>
                  <a:latin typeface="+mn-lt"/>
                </a:rPr>
                <a:t>reply</a:t>
              </a:r>
              <a:endParaRPr lang="en-US" altLang="en-US" sz="2000">
                <a:latin typeface="+mn-lt"/>
              </a:endParaRPr>
            </a:p>
          </p:txBody>
        </p:sp>
        <p:grpSp>
          <p:nvGrpSpPr>
            <p:cNvPr id="8209" name="Group 18"/>
            <p:cNvGrpSpPr>
              <a:grpSpLocks/>
            </p:cNvGrpSpPr>
            <p:nvPr/>
          </p:nvGrpSpPr>
          <p:grpSpPr bwMode="auto">
            <a:xfrm>
              <a:off x="3437" y="3487"/>
              <a:ext cx="2049" cy="233"/>
              <a:chOff x="3437" y="3403"/>
              <a:chExt cx="2049" cy="233"/>
            </a:xfrm>
          </p:grpSpPr>
          <p:sp>
            <p:nvSpPr>
              <p:cNvPr id="8214" name="Text Box 19"/>
              <p:cNvSpPr txBox="1">
                <a:spLocks noChangeArrowheads="1"/>
              </p:cNvSpPr>
              <p:nvPr/>
            </p:nvSpPr>
            <p:spPr bwMode="auto">
              <a:xfrm>
                <a:off x="3886" y="3403"/>
                <a:ext cx="1600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800">
                    <a:latin typeface="+mn-lt"/>
                  </a:rPr>
                  <a:t>Executing state</a:t>
                </a:r>
              </a:p>
            </p:txBody>
          </p:sp>
          <p:sp>
            <p:nvSpPr>
              <p:cNvPr id="8215" name="Line 20"/>
              <p:cNvSpPr>
                <a:spLocks noChangeShapeType="1"/>
              </p:cNvSpPr>
              <p:nvPr/>
            </p:nvSpPr>
            <p:spPr bwMode="auto">
              <a:xfrm>
                <a:off x="3437" y="3556"/>
                <a:ext cx="41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</p:grpSp>
        <p:sp>
          <p:nvSpPr>
            <p:cNvPr id="8210" name="Text Box 22"/>
            <p:cNvSpPr txBox="1">
              <a:spLocks noChangeArrowheads="1"/>
            </p:cNvSpPr>
            <p:nvPr/>
          </p:nvSpPr>
          <p:spPr bwMode="auto">
            <a:xfrm>
              <a:off x="333" y="1722"/>
              <a:ext cx="1641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prstDash val="dash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dirty="0">
                  <a:latin typeface="+mn-lt"/>
                </a:rPr>
                <a:t>Call procedure and wait for reply</a:t>
              </a:r>
            </a:p>
          </p:txBody>
        </p:sp>
        <p:sp>
          <p:nvSpPr>
            <p:cNvPr id="8211" name="Text Box 23"/>
            <p:cNvSpPr txBox="1">
              <a:spLocks noChangeArrowheads="1"/>
            </p:cNvSpPr>
            <p:nvPr/>
          </p:nvSpPr>
          <p:spPr bwMode="auto">
            <a:xfrm>
              <a:off x="3593" y="2006"/>
              <a:ext cx="2167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prstDash val="dash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>
                  <a:latin typeface="+mn-lt"/>
                </a:rPr>
                <a:t>Receive request and start process execution</a:t>
              </a:r>
            </a:p>
          </p:txBody>
        </p:sp>
        <p:sp>
          <p:nvSpPr>
            <p:cNvPr id="8212" name="Text Box 24"/>
            <p:cNvSpPr txBox="1">
              <a:spLocks noChangeArrowheads="1"/>
            </p:cNvSpPr>
            <p:nvPr/>
          </p:nvSpPr>
          <p:spPr bwMode="auto">
            <a:xfrm>
              <a:off x="3594" y="2638"/>
              <a:ext cx="2167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prstDash val="dash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>
                  <a:latin typeface="+mn-lt"/>
                </a:rPr>
                <a:t>Send reply and wait for next execution</a:t>
              </a:r>
            </a:p>
          </p:txBody>
        </p:sp>
        <p:sp>
          <p:nvSpPr>
            <p:cNvPr id="8213" name="Text Box 25"/>
            <p:cNvSpPr txBox="1">
              <a:spLocks noChangeArrowheads="1"/>
            </p:cNvSpPr>
            <p:nvPr/>
          </p:nvSpPr>
          <p:spPr bwMode="auto">
            <a:xfrm>
              <a:off x="1046" y="2970"/>
              <a:ext cx="94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prstDash val="dash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>
                  <a:latin typeface="+mn-lt"/>
                </a:rPr>
                <a:t>Resume execution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5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09" y="452718"/>
            <a:ext cx="7568427" cy="690282"/>
          </a:xfrm>
        </p:spPr>
        <p:txBody>
          <a:bodyPr/>
          <a:lstStyle/>
          <a:p>
            <a:r>
              <a:rPr lang="en-US" dirty="0" err="1" smtClean="0"/>
              <a:t>Axios</a:t>
            </a:r>
            <a:r>
              <a:rPr lang="en-US" dirty="0" smtClean="0"/>
              <a:t>: Post and Delete example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84710" y="1722980"/>
            <a:ext cx="7993352" cy="4524315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axios.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'http://localhost/api/bears'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'Fred'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weight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123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(response) =&gt; {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console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'Create a bear: '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 response)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(error) =&gt; {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console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(error)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th-TH" altLang="th-TH" b="0" i="0" u="none" strike="noStrike" cap="none" normalizeH="0" baseline="0" dirty="0" smtClean="0">
              <a:ln>
                <a:noFill/>
              </a:ln>
              <a:solidFill>
                <a:srgbClr val="CC7832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axios.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'http://localhost/api/bears/5'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.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(response) =&gt; {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console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'Delete:'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 response)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})</a:t>
            </a:r>
            <a:endParaRPr kumimoji="0" lang="th-TH" altLang="th-TH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74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 - Redux - Router</a:t>
            </a:r>
            <a:endParaRPr lang="th-TH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78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Redux</a:t>
            </a:r>
            <a:endParaRPr lang="th-TH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Redux </a:t>
            </a:r>
            <a:r>
              <a:rPr lang="en-US" dirty="0"/>
              <a:t>is a predictable state container for JavaScript apps. </a:t>
            </a:r>
            <a:endParaRPr lang="en-US" dirty="0" smtClean="0"/>
          </a:p>
          <a:p>
            <a:r>
              <a:rPr lang="en-US" dirty="0" smtClean="0"/>
              <a:t>Write </a:t>
            </a:r>
            <a:r>
              <a:rPr lang="en-US" dirty="0"/>
              <a:t>applications that behave consistently, run in different environments (client, server, and native), and are easy to test.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Redux divides a component into several types:</a:t>
            </a:r>
          </a:p>
          <a:p>
            <a:pPr lvl="1"/>
            <a:r>
              <a:rPr lang="en-US" dirty="0" smtClean="0"/>
              <a:t>Components (View)</a:t>
            </a:r>
          </a:p>
          <a:p>
            <a:pPr lvl="1"/>
            <a:r>
              <a:rPr lang="en-US" dirty="0" smtClean="0"/>
              <a:t>Actions (Event)</a:t>
            </a:r>
          </a:p>
          <a:p>
            <a:pPr lvl="1"/>
            <a:r>
              <a:rPr lang="en-US" dirty="0" smtClean="0"/>
              <a:t>Reducers (Data)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1050" y="6396159"/>
            <a:ext cx="83952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Reference: </a:t>
            </a:r>
            <a:r>
              <a:rPr lang="th-TH" dirty="0" smtClean="0"/>
              <a:t>https://en.wikipedia.org/wiki/Redux_(JavaScript_li</a:t>
            </a:r>
            <a:r>
              <a:rPr lang="th-TH" dirty="0"/>
              <a:t>brary)</a:t>
            </a:r>
          </a:p>
        </p:txBody>
      </p:sp>
    </p:spTree>
    <p:extLst>
      <p:ext uri="{BB962C8B-B14F-4D97-AF65-F5344CB8AC3E}">
        <p14:creationId xmlns:p14="http://schemas.microsoft.com/office/powerpoint/2010/main" val="27054679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</a:t>
            </a:r>
            <a:endParaRPr lang="th-T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33</a:t>
            </a:fld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71575" y="1143000"/>
            <a:ext cx="6029325" cy="5678478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1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BearIndex </a:t>
            </a:r>
            <a:r>
              <a:rPr kumimoji="0" lang="th-TH" altLang="th-TH" sz="11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extends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Component {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componentDidMount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th-TH" altLang="th-TH" sz="11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props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fetchBears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renderBears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th-TH" altLang="th-TH" sz="11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_.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th-TH" altLang="th-TH" sz="11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props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bears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bear =&gt; {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th-TH" altLang="th-TH" sz="11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&lt;li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BABAB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="list-group-item"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BABAB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{bear.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{bear.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}. {bear.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}, {bear.weight}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&lt;/li&gt;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})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render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th-TH" altLang="th-TH" sz="11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&lt;h2&gt;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Bear Profile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&lt;/h2&gt;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&lt;ul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BABAB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="list-group"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kumimoji="0" lang="th-TH" altLang="th-TH" sz="11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renderBears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()}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&lt;/ul&gt;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&lt;/div&gt;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mapStateToProps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(state) {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sz="11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bears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state.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bears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1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export default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connect(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mapStateToProps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fetchBears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)(BearIndex)</a:t>
            </a:r>
            <a:r>
              <a:rPr kumimoji="0" lang="th-TH" altLang="th-TH" sz="11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th-TH" alt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98655" y="797859"/>
            <a:ext cx="3167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components/bear_index.js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602231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th-T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34</a:t>
            </a:fld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0437" y="1662919"/>
            <a:ext cx="7010400" cy="3970318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axios </a:t>
            </a:r>
            <a:r>
              <a:rPr kumimoji="0" lang="th-TH" altLang="th-TH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'axios'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export const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FETCH_BEARS =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'fetch_bears'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ROOT_URL =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'http://localhost/api/bears'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export function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fetchBears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request = axios.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(ROOT_URL)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FETCH_BEARS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payload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request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th-TH" altLang="th-TH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3686" y="1261503"/>
            <a:ext cx="1906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actions/index.js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993450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Reducers</a:t>
            </a:r>
            <a:endParaRPr lang="th-T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35</a:t>
            </a:fld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84760" y="2140715"/>
            <a:ext cx="6982890" cy="2862322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600" b="1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combineReducers </a:t>
            </a: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kumimoji="0" lang="th-TH" altLang="th-TH" sz="1600" b="1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'redux'</a:t>
            </a: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import { reducer as formReducer } from 'redux-form';</a:t>
            </a:r>
            <a:b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1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BearsReducer </a:t>
            </a:r>
            <a:r>
              <a:rPr kumimoji="0" lang="th-TH" altLang="th-TH" sz="1600" b="1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'./reducer_bears'</a:t>
            </a: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1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rootReducer = </a:t>
            </a: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combineReducers</a:t>
            </a: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b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bears</a:t>
            </a: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BearsReducer</a:t>
            </a:r>
            <a:b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1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export default </a:t>
            </a: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rootReducer</a:t>
            </a:r>
            <a: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600" b="0" i="0" u="none" strike="noStrike" cap="none" normalizeH="0" baseline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th-TH" altLang="th-TH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0592" y="1580400"/>
            <a:ext cx="2071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reducers/index.js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600264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React-Redux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98535" y="1463039"/>
            <a:ext cx="174307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components/</a:t>
            </a:r>
          </a:p>
          <a:p>
            <a:r>
              <a:rPr lang="en-US" dirty="0" smtClean="0"/>
              <a:t>bear_index.js</a:t>
            </a:r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1808705" y="2116409"/>
            <a:ext cx="2486026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componentDidMount</a:t>
            </a:r>
            <a:r>
              <a:rPr lang="en-US" sz="1600" dirty="0" smtClean="0"/>
              <a:t>()</a:t>
            </a:r>
            <a:endParaRPr lang="th-TH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477711" y="3442023"/>
            <a:ext cx="174307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fetchBears</a:t>
            </a:r>
            <a:r>
              <a:rPr lang="en-US" dirty="0" smtClean="0"/>
              <a:t>()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2875487" y="5933821"/>
            <a:ext cx="174307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RootReducer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2165874" y="5559310"/>
            <a:ext cx="214788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reducers/index.js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1044324" y="3066492"/>
            <a:ext cx="194786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actions/index.js</a:t>
            </a:r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5504386" y="5910668"/>
            <a:ext cx="174307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BearReducer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5663759" y="4096973"/>
            <a:ext cx="122291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5163567" y="3069789"/>
            <a:ext cx="222329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MapStateToProps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2188368" y="1493437"/>
            <a:ext cx="981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View</a:t>
            </a:r>
            <a:endParaRPr lang="th-TH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751942" y="2443222"/>
            <a:ext cx="1852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ActionCreator</a:t>
            </a:r>
            <a:endParaRPr lang="th-TH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53786" y="3492691"/>
            <a:ext cx="981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Action</a:t>
            </a:r>
            <a:endParaRPr lang="th-TH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887267" y="4440824"/>
            <a:ext cx="242649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applyMiddleware</a:t>
            </a:r>
            <a:endParaRPr lang="en-US" sz="1600" dirty="0" smtClean="0"/>
          </a:p>
          <a:p>
            <a:pPr algn="ctr"/>
            <a:r>
              <a:rPr lang="en-US" sz="1600" dirty="0" smtClean="0"/>
              <a:t>(promise)(</a:t>
            </a:r>
            <a:r>
              <a:rPr lang="en-US" sz="1600" dirty="0" err="1" smtClean="0"/>
              <a:t>createStore</a:t>
            </a:r>
            <a:r>
              <a:rPr lang="en-US" sz="1600" dirty="0" smtClean="0"/>
              <a:t>)</a:t>
            </a:r>
            <a:endParaRPr lang="th-TH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458517" y="451561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Middleware</a:t>
            </a:r>
            <a:endParaRPr lang="th-TH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908575" y="5565792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Reducer</a:t>
            </a:r>
            <a:endParaRPr lang="th-TH" b="1" dirty="0"/>
          </a:p>
        </p:txBody>
      </p:sp>
      <p:sp>
        <p:nvSpPr>
          <p:cNvPr id="25" name="Down Arrow 24"/>
          <p:cNvSpPr/>
          <p:nvPr/>
        </p:nvSpPr>
        <p:spPr>
          <a:xfrm>
            <a:off x="2490788" y="2454208"/>
            <a:ext cx="209550" cy="603825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Down Arrow 25"/>
          <p:cNvSpPr/>
          <p:nvPr/>
        </p:nvSpPr>
        <p:spPr>
          <a:xfrm>
            <a:off x="2139698" y="3811355"/>
            <a:ext cx="209550" cy="603825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Down Arrow 27"/>
          <p:cNvSpPr/>
          <p:nvPr/>
        </p:nvSpPr>
        <p:spPr>
          <a:xfrm>
            <a:off x="2631835" y="5038353"/>
            <a:ext cx="243651" cy="527439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9" name="Right Arrow 28"/>
          <p:cNvSpPr/>
          <p:nvPr/>
        </p:nvSpPr>
        <p:spPr>
          <a:xfrm>
            <a:off x="4618562" y="5994791"/>
            <a:ext cx="862012" cy="22013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0" name="Down Arrow 29"/>
          <p:cNvSpPr/>
          <p:nvPr/>
        </p:nvSpPr>
        <p:spPr>
          <a:xfrm rot="10800000">
            <a:off x="6071857" y="4466304"/>
            <a:ext cx="304064" cy="14443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Down Arrow 31"/>
          <p:cNvSpPr/>
          <p:nvPr/>
        </p:nvSpPr>
        <p:spPr>
          <a:xfrm rot="10800000">
            <a:off x="6071858" y="3435824"/>
            <a:ext cx="304064" cy="644149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3" name="Down Arrow 32"/>
          <p:cNvSpPr/>
          <p:nvPr/>
        </p:nvSpPr>
        <p:spPr>
          <a:xfrm rot="8088782">
            <a:off x="5004900" y="1595231"/>
            <a:ext cx="466135" cy="161124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TextBox 33"/>
          <p:cNvSpPr txBox="1"/>
          <p:nvPr/>
        </p:nvSpPr>
        <p:spPr>
          <a:xfrm>
            <a:off x="5273001" y="2131667"/>
            <a:ext cx="2266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Re Render() View</a:t>
            </a:r>
            <a:endParaRPr lang="th-TH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205237" y="3968933"/>
            <a:ext cx="2487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Got promises (bear)</a:t>
            </a:r>
            <a:endParaRPr lang="th-TH" dirty="0"/>
          </a:p>
        </p:txBody>
      </p:sp>
      <p:sp>
        <p:nvSpPr>
          <p:cNvPr id="36" name="TextBox 35"/>
          <p:cNvSpPr txBox="1"/>
          <p:nvPr/>
        </p:nvSpPr>
        <p:spPr>
          <a:xfrm>
            <a:off x="2678905" y="5244371"/>
            <a:ext cx="2266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Select promise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365047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Reducer</a:t>
            </a:r>
            <a:endParaRPr lang="th-T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37</a:t>
            </a:fld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71525" y="2390568"/>
            <a:ext cx="7200900" cy="2800767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 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'lodash'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{FETCH_BEARS } 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'../actions'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export default function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(state = {}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action) {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(action.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FETCH_BEARS: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_.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mapKeys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(action.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payload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'id'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th-TH" altLang="th-TH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1525" y="1732830"/>
            <a:ext cx="3001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reducers/bear_reducer.js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171114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page - Router</a:t>
            </a:r>
            <a:endParaRPr lang="th-T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38</a:t>
            </a:fld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4394" y="2065981"/>
            <a:ext cx="8422106" cy="2246769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React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Component } </a:t>
            </a: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'react'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Provider } </a:t>
            </a: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'react-redux'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createStore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applyMiddleware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'redux'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BrowserRouter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Switch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'react-router-dom'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promise </a:t>
            </a: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'redux-promise'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reducers </a:t>
            </a: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'./reducers'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BearIndex </a:t>
            </a: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'./components/bear_index'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createStoreWithMiddleware = 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applyMiddleware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(promise)(createStore)</a:t>
            </a:r>
            <a:r>
              <a:rPr kumimoji="0" lang="th-TH" altLang="th-TH" sz="14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th-TH" altLang="th-TH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5447" y="4974121"/>
            <a:ext cx="394635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Install more libraries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31855154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page - Router</a:t>
            </a:r>
            <a:endParaRPr lang="th-T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39</a:t>
            </a:fld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4710" y="1402483"/>
            <a:ext cx="8221579" cy="4478149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5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AppBear </a:t>
            </a:r>
            <a:r>
              <a:rPr kumimoji="0" lang="th-TH" altLang="th-TH" sz="15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extends 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Component {</a:t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render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th-TH" altLang="th-TH" sz="15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&lt;Provider 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BABAB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store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{createStoreWithMiddleware(reducers)}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&lt;BrowserRouter&gt;</a:t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&lt;div&gt;</a:t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&lt;Switch&gt;</a:t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&lt;Route 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BABAB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="/" 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BABAB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component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{BearIndex} 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&lt;/Switch&gt;</a:t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&lt;/div&gt;</a:t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&lt;/BrowserRouter&gt;</a:t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&lt;/Provider&gt;</a:t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E8BF6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th-TH" altLang="th-TH" sz="1500" b="1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export default 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AppBear</a:t>
            </a:r>
            <a:r>
              <a:rPr kumimoji="0" lang="th-TH" altLang="th-TH" sz="1500" b="0" i="0" u="none" strike="noStrike" cap="none" normalizeH="0" baseline="0" dirty="0" smtClean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th-TH" altLang="th-TH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378116" y="3214033"/>
            <a:ext cx="1132811" cy="2630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79140" y="2906422"/>
            <a:ext cx="163764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Map path to a component</a:t>
            </a:r>
            <a:endParaRPr lang="th-TH" sz="1600" dirty="0"/>
          </a:p>
        </p:txBody>
      </p:sp>
    </p:spTree>
    <p:extLst>
      <p:ext uri="{BB962C8B-B14F-4D97-AF65-F5344CB8AC3E}">
        <p14:creationId xmlns:p14="http://schemas.microsoft.com/office/powerpoint/2010/main" val="92211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Characteristics</a:t>
            </a:r>
            <a:endParaRPr lang="en-US" altLang="zh-TW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The called procedure is in another process which may reside in another machine.</a:t>
            </a:r>
          </a:p>
          <a:p>
            <a:r>
              <a:rPr lang="en-US" altLang="en-US" dirty="0" smtClean="0"/>
              <a:t>The processes do not share address space.</a:t>
            </a:r>
          </a:p>
          <a:p>
            <a:pPr lvl="1"/>
            <a:r>
              <a:rPr lang="en-US" altLang="en-US" dirty="0" smtClean="0"/>
              <a:t>Passing of parameters by reference and passing pointer values are not allowed.</a:t>
            </a:r>
          </a:p>
          <a:p>
            <a:pPr lvl="1"/>
            <a:r>
              <a:rPr lang="en-US" altLang="en-US" dirty="0" smtClean="0"/>
              <a:t>Parameters are passed by values.</a:t>
            </a:r>
          </a:p>
          <a:p>
            <a:r>
              <a:rPr lang="en-US" altLang="en-US" dirty="0" smtClean="0"/>
              <a:t>The called remote procedure executes within the environment of the server process. </a:t>
            </a:r>
          </a:p>
          <a:p>
            <a:pPr lvl="1"/>
            <a:r>
              <a:rPr lang="en-US" altLang="en-US" dirty="0" smtClean="0"/>
              <a:t>The called procedure does not have access to the calling procedure's environment.</a:t>
            </a:r>
          </a:p>
          <a:p>
            <a:r>
              <a:rPr lang="en-US" altLang="en-US" dirty="0"/>
              <a:t>No message passing or I/O at all is visible to the programmer</a:t>
            </a:r>
            <a:r>
              <a:rPr lang="en-US" altLang="en-US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5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7700" y="1600201"/>
            <a:ext cx="7436536" cy="4648206"/>
          </a:xfrm>
        </p:spPr>
        <p:txBody>
          <a:bodyPr>
            <a:normAutofit/>
          </a:bodyPr>
          <a:lstStyle/>
          <a:p>
            <a:r>
              <a:rPr lang="en-US" sz="1600" dirty="0" smtClean="0"/>
              <a:t>"Advanced </a:t>
            </a:r>
            <a:r>
              <a:rPr lang="en-US" sz="1600" dirty="0"/>
              <a:t>Operating Systems: RPC", Ajay </a:t>
            </a:r>
            <a:r>
              <a:rPr lang="en-US" sz="1600" dirty="0" err="1"/>
              <a:t>Katangur</a:t>
            </a:r>
            <a:endParaRPr lang="en-US" sz="1600" dirty="0"/>
          </a:p>
          <a:p>
            <a:r>
              <a:rPr lang="en-US" sz="1600" dirty="0" smtClean="0"/>
              <a:t>"RPCs </a:t>
            </a:r>
            <a:r>
              <a:rPr lang="en-US" sz="1600" dirty="0"/>
              <a:t>and Concurrency Control", </a:t>
            </a:r>
            <a:r>
              <a:rPr lang="en-US" sz="1600" dirty="0" err="1"/>
              <a:t>Indranil</a:t>
            </a:r>
            <a:r>
              <a:rPr lang="en-US" sz="1600" dirty="0"/>
              <a:t> </a:t>
            </a:r>
            <a:r>
              <a:rPr lang="en-US" sz="1600" dirty="0" smtClean="0"/>
              <a:t>Gupta, 2014</a:t>
            </a:r>
          </a:p>
          <a:p>
            <a:r>
              <a:rPr lang="en-US" sz="1600" dirty="0"/>
              <a:t>"</a:t>
            </a:r>
            <a:r>
              <a:rPr lang="en-US" sz="1600" dirty="0" smtClean="0"/>
              <a:t>JSON-RPC</a:t>
            </a:r>
            <a:r>
              <a:rPr lang="en-US" sz="1600" dirty="0"/>
              <a:t>", http://</a:t>
            </a:r>
            <a:r>
              <a:rPr lang="en-US" sz="1600" dirty="0" smtClean="0"/>
              <a:t>en.wikipedia.org/wiki/JSON-RPC</a:t>
            </a:r>
          </a:p>
          <a:p>
            <a:r>
              <a:rPr lang="en-US" sz="1600" dirty="0"/>
              <a:t>"Node-jsonrpc2", https://github.com/pocesar/node-jsonrpc2</a:t>
            </a:r>
          </a:p>
          <a:p>
            <a:r>
              <a:rPr lang="en-US" sz="1600" dirty="0"/>
              <a:t>"Representational State Transfer (REST): </a:t>
            </a:r>
            <a:br>
              <a:rPr lang="en-US" sz="1600" dirty="0"/>
            </a:br>
            <a:r>
              <a:rPr lang="en-US" sz="1600" dirty="0"/>
              <a:t>Representing Information in Web 2.0 Applications", Emilio F </a:t>
            </a:r>
            <a:r>
              <a:rPr lang="en-US" sz="1600" dirty="0" err="1" smtClean="0"/>
              <a:t>Zegarra</a:t>
            </a:r>
            <a:endParaRPr lang="en-US" sz="1600" dirty="0" smtClean="0"/>
          </a:p>
          <a:p>
            <a:r>
              <a:rPr lang="en-US" sz="1600" dirty="0"/>
              <a:t>"Build a RESTful API Using Node and Express 4", https://</a:t>
            </a:r>
            <a:r>
              <a:rPr lang="en-US" sz="1600" dirty="0" smtClean="0"/>
              <a:t>scotch.io/tutorials/build-a-restful-api-using-node-and-express-4</a:t>
            </a:r>
          </a:p>
          <a:p>
            <a:r>
              <a:rPr lang="en-US" sz="1600" dirty="0" smtClean="0"/>
              <a:t>"</a:t>
            </a:r>
            <a:r>
              <a:rPr lang="en-US" sz="1600" dirty="0"/>
              <a:t>Express Routing", http://</a:t>
            </a:r>
            <a:r>
              <a:rPr lang="en-US" sz="1600" dirty="0" smtClean="0"/>
              <a:t>expressjs.com/guide/routing.html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54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Features</a:t>
            </a:r>
            <a:endParaRPr lang="en-US" altLang="zh-TW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Simple call syntax</a:t>
            </a:r>
          </a:p>
          <a:p>
            <a:r>
              <a:rPr lang="en-US" altLang="en-US" dirty="0" smtClean="0"/>
              <a:t>Familiar semantics</a:t>
            </a:r>
          </a:p>
          <a:p>
            <a:r>
              <a:rPr lang="en-US" altLang="en-US" dirty="0" smtClean="0"/>
              <a:t>Well defined interface</a:t>
            </a:r>
          </a:p>
          <a:p>
            <a:r>
              <a:rPr lang="en-US" altLang="en-US" dirty="0" smtClean="0"/>
              <a:t>Ease of use</a:t>
            </a:r>
          </a:p>
          <a:p>
            <a:r>
              <a:rPr lang="en-US" altLang="en-US" dirty="0" smtClean="0"/>
              <a:t>Efficient</a:t>
            </a:r>
          </a:p>
          <a:p>
            <a:r>
              <a:rPr lang="en-US" altLang="en-US" dirty="0" smtClean="0"/>
              <a:t>Can communicate between processes on the same machine or different machines</a:t>
            </a:r>
            <a:endParaRPr lang="en-US" altLang="zh-TW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6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Limitations</a:t>
            </a:r>
            <a:endParaRPr lang="en-US" altLang="zh-TW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700" y="1600201"/>
            <a:ext cx="7067792" cy="464820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en-US" dirty="0" smtClean="0"/>
              <a:t>Parameters passed by values only and pointer values are not allowed.</a:t>
            </a:r>
          </a:p>
          <a:p>
            <a:pPr>
              <a:lnSpc>
                <a:spcPct val="150000"/>
              </a:lnSpc>
            </a:pPr>
            <a:r>
              <a:rPr lang="en-US" altLang="en-US" dirty="0" smtClean="0"/>
              <a:t>Speed: remote procedure calling (and return) time (i.e., overheads) can be significantly (1 - 3 orders of magnitude) slower than that for local procedure. </a:t>
            </a:r>
          </a:p>
          <a:p>
            <a:pPr>
              <a:lnSpc>
                <a:spcPct val="150000"/>
              </a:lnSpc>
            </a:pPr>
            <a:r>
              <a:rPr lang="en-US" altLang="en-US" dirty="0" smtClean="0"/>
              <a:t>Failure</a:t>
            </a:r>
            <a:r>
              <a:rPr lang="en-US" altLang="en-US" dirty="0"/>
              <a:t>: RPC is more vulnerable to failure (since it involves communication system, another machine and another process). </a:t>
            </a:r>
          </a:p>
          <a:p>
            <a:pPr lvl="1">
              <a:lnSpc>
                <a:spcPct val="150000"/>
              </a:lnSpc>
            </a:pPr>
            <a:r>
              <a:rPr lang="en-US" altLang="en-US" dirty="0"/>
              <a:t>The programmer should be aware of the call semantics, i.e. programs that make use of RPC must have the capability of handling errors that cannot occur in local procedure calls.</a:t>
            </a:r>
          </a:p>
          <a:p>
            <a:pPr lvl="1">
              <a:lnSpc>
                <a:spcPct val="150000"/>
              </a:lnSpc>
            </a:pP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95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Design Issues</a:t>
            </a:r>
            <a:endParaRPr lang="en-US" altLang="zh-TW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Exception handling</a:t>
            </a:r>
          </a:p>
          <a:p>
            <a:pPr lvl="1"/>
            <a:r>
              <a:rPr lang="en-US" altLang="en-US" dirty="0" smtClean="0"/>
              <a:t>Necessary because of possibility of network and nodes failures;</a:t>
            </a:r>
          </a:p>
          <a:p>
            <a:pPr lvl="1"/>
            <a:r>
              <a:rPr lang="en-US" altLang="en-US" dirty="0" smtClean="0"/>
              <a:t>RPC uses return value to indicate errors;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Transparency</a:t>
            </a:r>
          </a:p>
          <a:p>
            <a:pPr lvl="1"/>
            <a:r>
              <a:rPr lang="en-US" altLang="en-US" dirty="0" smtClean="0"/>
              <a:t>Syntactic </a:t>
            </a:r>
            <a:r>
              <a:rPr lang="en-US" altLang="en-US" dirty="0" smtClean="0">
                <a:sym typeface="Symbol" panose="05050102010706020507" pitchFamily="18" charset="2"/>
              </a:rPr>
              <a:t> achievable, exactly the same syntax as a local procedure call;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Semantic  impossible because of RPC limitation: failure (similar but not exactly the same);</a:t>
            </a:r>
            <a:endParaRPr lang="en-US" altLang="zh-TW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04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Design Issues</a:t>
            </a:r>
            <a:endParaRPr lang="en-US" altLang="zh-TW" smtClean="0"/>
          </a:p>
        </p:txBody>
      </p:sp>
      <p:sp>
        <p:nvSpPr>
          <p:cNvPr id="1290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27700" y="1424354"/>
            <a:ext cx="6711654" cy="482405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 smtClean="0"/>
              <a:t>Delivery guarantees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ym typeface="Symbol" panose="05050102010706020507" pitchFamily="18" charset="2"/>
              </a:rPr>
              <a:t>Retry request message: whether to retransmit the request message until either a reply or the server is assumed to have failed;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ym typeface="Symbol" panose="05050102010706020507" pitchFamily="18" charset="2"/>
              </a:rPr>
              <a:t>Duplicate filtering : when retransmission are used, whether to filter out duplicates at the server;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ym typeface="Symbol" panose="05050102010706020507" pitchFamily="18" charset="2"/>
              </a:rPr>
              <a:t>Retransmission of replies: whether to keep a history of reply messages to enable lost replies to be retransmitted without re-executing the server operations.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RPC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48199" y="1563992"/>
            <a:ext cx="3852810" cy="4492015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Client</a:t>
            </a:r>
          </a:p>
          <a:p>
            <a:pPr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Client stub</a:t>
            </a:r>
            <a:r>
              <a:rPr lang="en-US" dirty="0">
                <a:ea typeface="ＭＳ Ｐゴシック" charset="0"/>
                <a:cs typeface="ＭＳ Ｐゴシック" charset="0"/>
              </a:rPr>
              <a:t>: has same function signature as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callee</a:t>
            </a:r>
            <a:r>
              <a:rPr lang="en-US" dirty="0">
                <a:ea typeface="ＭＳ Ｐゴシック" charset="0"/>
                <a:cs typeface="ＭＳ Ｐゴシック" charset="0"/>
              </a:rPr>
              <a:t>() </a:t>
            </a:r>
          </a:p>
          <a:p>
            <a:pPr lvl="1">
              <a:defRPr/>
            </a:pPr>
            <a:r>
              <a:rPr lang="en-US" sz="1400" dirty="0">
                <a:ea typeface="ＭＳ Ｐゴシック" charset="0"/>
                <a:cs typeface="ＭＳ Ｐゴシック" charset="0"/>
              </a:rPr>
              <a:t>Allows same caller() code to be used for LPC and RPC</a:t>
            </a:r>
          </a:p>
          <a:p>
            <a:pPr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Communication Module</a:t>
            </a:r>
            <a:r>
              <a:rPr lang="en-US" dirty="0">
                <a:ea typeface="ＭＳ Ｐゴシック" charset="0"/>
                <a:cs typeface="ＭＳ Ｐゴシック" charset="0"/>
              </a:rPr>
              <a:t>: Forwards requests and replies to appropriate hosts</a:t>
            </a:r>
          </a:p>
          <a:p>
            <a:pPr marL="0" indent="0"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Server</a:t>
            </a:r>
          </a:p>
          <a:p>
            <a:pPr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Dispatcher</a:t>
            </a:r>
            <a:r>
              <a:rPr lang="en-US" dirty="0">
                <a:ea typeface="ＭＳ Ｐゴシック" charset="0"/>
                <a:cs typeface="ＭＳ Ｐゴシック" charset="0"/>
              </a:rPr>
              <a:t>: Selects which server stub to forward request to</a:t>
            </a:r>
          </a:p>
          <a:p>
            <a:pPr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Server stub</a:t>
            </a:r>
            <a:r>
              <a:rPr lang="en-US" dirty="0">
                <a:ea typeface="ＭＳ Ｐゴシック" charset="0"/>
                <a:cs typeface="ＭＳ Ｐゴシック" charset="0"/>
              </a:rPr>
              <a:t>: calls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callee</a:t>
            </a:r>
            <a:r>
              <a:rPr lang="en-US" dirty="0">
                <a:ea typeface="ＭＳ Ｐゴシック" charset="0"/>
                <a:cs typeface="ＭＳ Ｐゴシック" charset="0"/>
              </a:rPr>
              <a:t>(), allows it to return a value</a:t>
            </a:r>
          </a:p>
          <a:p>
            <a:endParaRPr lang="en-US" dirty="0"/>
          </a:p>
        </p:txBody>
      </p:sp>
      <p:grpSp>
        <p:nvGrpSpPr>
          <p:cNvPr id="37891" name="Group 4"/>
          <p:cNvGrpSpPr>
            <a:grpSpLocks/>
          </p:cNvGrpSpPr>
          <p:nvPr/>
        </p:nvGrpSpPr>
        <p:grpSpPr bwMode="auto">
          <a:xfrm>
            <a:off x="285384" y="1822939"/>
            <a:ext cx="4081462" cy="3810000"/>
            <a:chOff x="185738" y="1352550"/>
            <a:chExt cx="4081462" cy="3810000"/>
          </a:xfrm>
        </p:grpSpPr>
        <p:sp>
          <p:nvSpPr>
            <p:cNvPr id="6" name="Oval 5"/>
            <p:cNvSpPr/>
            <p:nvPr/>
          </p:nvSpPr>
          <p:spPr>
            <a:xfrm>
              <a:off x="838200" y="1352550"/>
              <a:ext cx="3429000" cy="1600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893" name="TextBox 6"/>
            <p:cNvSpPr txBox="1">
              <a:spLocks noChangeArrowheads="1"/>
            </p:cNvSpPr>
            <p:nvPr/>
          </p:nvSpPr>
          <p:spPr bwMode="auto">
            <a:xfrm>
              <a:off x="304800" y="2266950"/>
              <a:ext cx="1335088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P1</a:t>
              </a:r>
            </a:p>
            <a:p>
              <a:pPr eaLnBrk="1" hangingPunct="1"/>
              <a:r>
                <a:rPr lang="en-US" altLang="en-US"/>
                <a:t>(“client”)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838200" y="3028950"/>
              <a:ext cx="3429000" cy="2057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895" name="TextBox 8"/>
            <p:cNvSpPr txBox="1">
              <a:spLocks noChangeArrowheads="1"/>
            </p:cNvSpPr>
            <p:nvPr/>
          </p:nvSpPr>
          <p:spPr bwMode="auto">
            <a:xfrm>
              <a:off x="2035175" y="1428750"/>
              <a:ext cx="936625" cy="3079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int caller()</a:t>
              </a:r>
            </a:p>
          </p:txBody>
        </p:sp>
        <p:sp>
          <p:nvSpPr>
            <p:cNvPr id="37896" name="TextBox 11"/>
            <p:cNvSpPr txBox="1">
              <a:spLocks noChangeArrowheads="1"/>
            </p:cNvSpPr>
            <p:nvPr/>
          </p:nvSpPr>
          <p:spPr bwMode="auto">
            <a:xfrm>
              <a:off x="185738" y="4332288"/>
              <a:ext cx="1414462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P2</a:t>
              </a:r>
            </a:p>
            <a:p>
              <a:pPr eaLnBrk="1" hangingPunct="1"/>
              <a:r>
                <a:rPr lang="en-US" altLang="en-US"/>
                <a:t>(“server”)</a:t>
              </a:r>
            </a:p>
          </p:txBody>
        </p:sp>
        <p:sp>
          <p:nvSpPr>
            <p:cNvPr id="37897" name="TextBox 12"/>
            <p:cNvSpPr txBox="1">
              <a:spLocks noChangeArrowheads="1"/>
            </p:cNvSpPr>
            <p:nvPr/>
          </p:nvSpPr>
          <p:spPr bwMode="auto">
            <a:xfrm>
              <a:off x="2090738" y="4702175"/>
              <a:ext cx="957262" cy="3079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int callee()</a:t>
              </a:r>
            </a:p>
          </p:txBody>
        </p:sp>
        <p:sp>
          <p:nvSpPr>
            <p:cNvPr id="37898" name="TextBox 19"/>
            <p:cNvSpPr txBox="1">
              <a:spLocks noChangeArrowheads="1"/>
            </p:cNvSpPr>
            <p:nvPr/>
          </p:nvSpPr>
          <p:spPr bwMode="auto">
            <a:xfrm>
              <a:off x="1981200" y="1962150"/>
              <a:ext cx="968375" cy="307975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Client stub</a:t>
              </a:r>
            </a:p>
          </p:txBody>
        </p:sp>
        <p:sp>
          <p:nvSpPr>
            <p:cNvPr id="37899" name="TextBox 20"/>
            <p:cNvSpPr txBox="1">
              <a:spLocks noChangeArrowheads="1"/>
            </p:cNvSpPr>
            <p:nvPr/>
          </p:nvSpPr>
          <p:spPr bwMode="auto">
            <a:xfrm>
              <a:off x="2051050" y="4171950"/>
              <a:ext cx="996950" cy="307975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/>
                <a:t>Server stub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76400" y="2495550"/>
              <a:ext cx="1676400" cy="27622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dirty="0">
                  <a:latin typeface="Times New Roman" charset="0"/>
                  <a:ea typeface="ＭＳ Ｐゴシック" charset="0"/>
                  <a:cs typeface="ＭＳ Ｐゴシック" charset="0"/>
                </a:rPr>
                <a:t>Communication module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76400" y="3181350"/>
              <a:ext cx="1676400" cy="27622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dirty="0">
                  <a:latin typeface="Times New Roman" charset="0"/>
                  <a:ea typeface="ＭＳ Ｐゴシック" charset="0"/>
                  <a:cs typeface="ＭＳ Ｐゴシック" charset="0"/>
                </a:rPr>
                <a:t>Communication module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20900" y="3667125"/>
              <a:ext cx="850900" cy="27622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dirty="0">
                  <a:latin typeface="Times New Roman" charset="0"/>
                  <a:ea typeface="ＭＳ Ｐゴシック" charset="0"/>
                  <a:cs typeface="ＭＳ Ｐゴシック" charset="0"/>
                </a:rPr>
                <a:t>Dispatcher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2743200" y="1733550"/>
              <a:ext cx="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2743200" y="2266950"/>
              <a:ext cx="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2743200" y="2749550"/>
              <a:ext cx="0" cy="355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2743200" y="3452813"/>
              <a:ext cx="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2743200" y="3943350"/>
              <a:ext cx="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2743200" y="4476750"/>
              <a:ext cx="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2362200" y="4476750"/>
              <a:ext cx="0" cy="228600"/>
            </a:xfrm>
            <a:prstGeom prst="straightConnector1">
              <a:avLst/>
            </a:prstGeom>
            <a:ln>
              <a:solidFill>
                <a:schemeClr val="tx1"/>
              </a:solidFill>
              <a:prstDash val="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2362200" y="3943350"/>
              <a:ext cx="0" cy="228600"/>
            </a:xfrm>
            <a:prstGeom prst="straightConnector1">
              <a:avLst/>
            </a:prstGeom>
            <a:ln>
              <a:solidFill>
                <a:schemeClr val="tx1"/>
              </a:solidFill>
              <a:prstDash val="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2362200" y="3409950"/>
              <a:ext cx="0" cy="228600"/>
            </a:xfrm>
            <a:prstGeom prst="straightConnector1">
              <a:avLst/>
            </a:prstGeom>
            <a:ln>
              <a:solidFill>
                <a:schemeClr val="tx1"/>
              </a:solidFill>
              <a:prstDash val="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2362200" y="2800350"/>
              <a:ext cx="0" cy="304800"/>
            </a:xfrm>
            <a:prstGeom prst="straightConnector1">
              <a:avLst/>
            </a:prstGeom>
            <a:ln>
              <a:solidFill>
                <a:schemeClr val="tx1"/>
              </a:solidFill>
              <a:prstDash val="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V="1">
              <a:off x="2362200" y="2266950"/>
              <a:ext cx="0" cy="228600"/>
            </a:xfrm>
            <a:prstGeom prst="straightConnector1">
              <a:avLst/>
            </a:prstGeom>
            <a:ln>
              <a:solidFill>
                <a:schemeClr val="tx1"/>
              </a:solidFill>
              <a:prstDash val="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2362200" y="1733550"/>
              <a:ext cx="0" cy="228600"/>
            </a:xfrm>
            <a:prstGeom prst="straightConnector1">
              <a:avLst/>
            </a:prstGeom>
            <a:ln>
              <a:solidFill>
                <a:schemeClr val="tx1"/>
              </a:solidFill>
              <a:prstDash val="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38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5630</TotalTime>
  <Words>1927</Words>
  <Application>Microsoft Office PowerPoint</Application>
  <PresentationFormat>On-screen Show (4:3)</PresentationFormat>
  <Paragraphs>414</Paragraphs>
  <Slides>40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6" baseType="lpstr">
      <vt:lpstr>MS PGothic</vt:lpstr>
      <vt:lpstr>Angsana New</vt:lpstr>
      <vt:lpstr>Arial</vt:lpstr>
      <vt:lpstr>Calibri</vt:lpstr>
      <vt:lpstr>Century Gothic</vt:lpstr>
      <vt:lpstr>Consolas</vt:lpstr>
      <vt:lpstr>Cordia New</vt:lpstr>
      <vt:lpstr>Courier New</vt:lpstr>
      <vt:lpstr>メイリオ</vt:lpstr>
      <vt:lpstr>新細明體</vt:lpstr>
      <vt:lpstr>Symbol</vt:lpstr>
      <vt:lpstr>Tahoma</vt:lpstr>
      <vt:lpstr>Times New Roman</vt:lpstr>
      <vt:lpstr>Wingdings</vt:lpstr>
      <vt:lpstr>Wingdings 3</vt:lpstr>
      <vt:lpstr>Ion</vt:lpstr>
      <vt:lpstr>#06 RPC &amp; REST</vt:lpstr>
      <vt:lpstr>Introduction</vt:lpstr>
      <vt:lpstr>RPC Model</vt:lpstr>
      <vt:lpstr>Characteristics</vt:lpstr>
      <vt:lpstr>Features</vt:lpstr>
      <vt:lpstr>Limitations</vt:lpstr>
      <vt:lpstr>Design Issues</vt:lpstr>
      <vt:lpstr>Design Issues</vt:lpstr>
      <vt:lpstr>RPC Components</vt:lpstr>
      <vt:lpstr>Generating Code</vt:lpstr>
      <vt:lpstr>Marshalling</vt:lpstr>
      <vt:lpstr>JSON-RPC</vt:lpstr>
      <vt:lpstr>Example: adding</vt:lpstr>
      <vt:lpstr>REST and HTTP</vt:lpstr>
      <vt:lpstr>Main Concepts</vt:lpstr>
      <vt:lpstr>Resources</vt:lpstr>
      <vt:lpstr>Verbs</vt:lpstr>
      <vt:lpstr>HTTP GET</vt:lpstr>
      <vt:lpstr>HTTP PUT, POST, DELETE</vt:lpstr>
      <vt:lpstr>Representations</vt:lpstr>
      <vt:lpstr>Why is it called  "Representational State Transfer"?</vt:lpstr>
      <vt:lpstr>Architecture Style</vt:lpstr>
      <vt:lpstr>Example: REST for bears</vt:lpstr>
      <vt:lpstr>Example: Create a bear</vt:lpstr>
      <vt:lpstr>Try REST API</vt:lpstr>
      <vt:lpstr>Restful - React</vt:lpstr>
      <vt:lpstr>Get all bears (1)</vt:lpstr>
      <vt:lpstr>Get all bears (2)</vt:lpstr>
      <vt:lpstr>Cross-Origin Resource Sharing (CORS)</vt:lpstr>
      <vt:lpstr>Axios: Post and Delete example</vt:lpstr>
      <vt:lpstr>React - Redux - Router</vt:lpstr>
      <vt:lpstr>Redux</vt:lpstr>
      <vt:lpstr>Component</vt:lpstr>
      <vt:lpstr>Actions</vt:lpstr>
      <vt:lpstr>Reducers</vt:lpstr>
      <vt:lpstr>React-Redux</vt:lpstr>
      <vt:lpstr>Reducer</vt:lpstr>
      <vt:lpstr>Main page - Router</vt:lpstr>
      <vt:lpstr>Main page - Router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#01 Client/Server Computing</dc:title>
  <dc:creator>suthon</dc:creator>
  <cp:lastModifiedBy>Warodom Werapun</cp:lastModifiedBy>
  <cp:revision>177</cp:revision>
  <dcterms:created xsi:type="dcterms:W3CDTF">2015-01-06T03:59:55Z</dcterms:created>
  <dcterms:modified xsi:type="dcterms:W3CDTF">2018-01-06T17:06:16Z</dcterms:modified>
</cp:coreProperties>
</file>