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9" y="1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39C1-A66A-40C7-BCC0-0B3B861FC29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F4B6-0419-4BD5-A8E9-6DBD29DD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0ac006dd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0ac006dd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68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ac006dd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0ac006dd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571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0ac006dd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0ac006dd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46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0ac006dd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0ac006dd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158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0ac006dd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0ac006dd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91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ac006d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ac006d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57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0ac006dd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0ac006dd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932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0ac006d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0ac006dd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99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ac006dd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ac006dd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7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ac006dd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ac006dd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82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ac006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ac006d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ac006d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ac006d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94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ac006d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ac006d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5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ac006dd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ac006dd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04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0ac006d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0ac006dd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resources are then returned to the client, appearing as if they originated from the proxy server itself.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964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ac006dd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ac006dd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11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ac006d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ac006dd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60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ac006dd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ac006dd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4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46F-0820-469D-968D-1280C58CFF12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D0A7-E5C7-4C9A-9A27-696BD52F23B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D3F-5CF9-45F9-A482-D3DC2D86A0DB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1C64-1AC4-4A16-9F7D-43EEAD5A0D68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40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73-5F31-4D42-870F-F265DC0C033C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B7C0-1426-446F-B778-1E58BC270309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C552-B44C-4378-9CFA-88517B4D42C8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3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D654-DF49-4659-92BB-72FB12090E59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0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985-4B38-44C8-889D-651A1F52B878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53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357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A2E-9557-42AE-9D6C-E8D464010264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7E54-E35A-420D-9556-EDB2C3C3C313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DEB-B8B1-4F16-9636-48C2A1FE3FA5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60BF-C3F6-44B2-BB0A-A97E1B92208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23DB-A303-46C7-B869-B1C697224EF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FAA-6295-4309-AEE1-D2D64F705D01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BE14-AC11-41D6-AA8E-584176EC560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698-7AD7-4CE9-8A8E-2D4C9DE065F5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600201"/>
            <a:ext cx="6711654" cy="464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84A11E-6123-4B90-90B0-AE06315B8D8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k6.io/docs/influxdb-grafan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en/advanced/best-practice-performanc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ocean.com/community/tutorials/how-to-set-up-a-node-js-application-for-production-on-ubuntu-18-0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447801"/>
            <a:ext cx="6899990" cy="332958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7032958" cy="861420"/>
          </a:xfrm>
        </p:spPr>
        <p:txBody>
          <a:bodyPr/>
          <a:lstStyle/>
          <a:p>
            <a:r>
              <a:rPr lang="en-US" dirty="0" smtClean="0"/>
              <a:t>Client/Server Computing and Web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Hypervisor-based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Physical server can contain multiple applications. Each application runs in a virtual machine (VM).</a:t>
            </a:r>
          </a:p>
          <a:p>
            <a:r>
              <a:rPr lang="en-US" dirty="0" smtClean="0"/>
              <a:t>Better resource pooling</a:t>
            </a:r>
          </a:p>
          <a:p>
            <a:pPr lvl="1"/>
            <a:r>
              <a:rPr lang="en-US" dirty="0" smtClean="0"/>
              <a:t>One physical machine </a:t>
            </a:r>
            <a:br>
              <a:rPr lang="en-US" dirty="0" smtClean="0"/>
            </a:br>
            <a:r>
              <a:rPr lang="en-US" dirty="0" smtClean="0"/>
              <a:t>divided into multiple </a:t>
            </a:r>
            <a:br>
              <a:rPr lang="en-US" dirty="0" smtClean="0"/>
            </a:br>
            <a:r>
              <a:rPr lang="en-US" dirty="0" smtClean="0"/>
              <a:t>virtual machines</a:t>
            </a:r>
          </a:p>
          <a:p>
            <a:r>
              <a:rPr lang="en-US" dirty="0" smtClean="0"/>
              <a:t>Easier to scale</a:t>
            </a:r>
          </a:p>
          <a:p>
            <a:r>
              <a:rPr lang="en-US" dirty="0" smtClean="0"/>
              <a:t>VMs in the cloud</a:t>
            </a:r>
          </a:p>
          <a:p>
            <a:pPr lvl="1"/>
            <a:r>
              <a:rPr lang="en-US" dirty="0" smtClean="0"/>
              <a:t>Rapid elasticity</a:t>
            </a:r>
          </a:p>
          <a:p>
            <a:pPr lvl="1"/>
            <a:r>
              <a:rPr lang="en-US" dirty="0" smtClean="0"/>
              <a:t>Pay as you go model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54" y="2662335"/>
            <a:ext cx="4389550" cy="3252787"/>
          </a:xfrm>
          <a:prstGeom prst="rect">
            <a:avLst/>
          </a:prstGeom>
        </p:spPr>
      </p:pic>
      <p:pic>
        <p:nvPicPr>
          <p:cNvPr id="1026" name="Picture 2" descr="https://cdn-images-1.medium.com/max/640/1*6et9YS9bNbTN9qYsdjB0dw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3" y="6186203"/>
            <a:ext cx="1076066" cy="3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nto-core-cdn.prontomarketing.com/2/wp-content/uploads/sites/2836/2018/08/partner-sq-aw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66" y="5868818"/>
            <a:ext cx="942457" cy="9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2rhekw5qr4gcj.cloudfront.net/img/400sqf/from/uploads/course_photos/31460440001506300031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78" y="6016118"/>
            <a:ext cx="583183" cy="5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6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7003794" cy="4648206"/>
          </a:xfrm>
        </p:spPr>
        <p:txBody>
          <a:bodyPr/>
          <a:lstStyle/>
          <a:p>
            <a:r>
              <a:rPr lang="en-US" dirty="0" smtClean="0"/>
              <a:t>Each VM stills requires</a:t>
            </a:r>
          </a:p>
          <a:p>
            <a:pPr lvl="1"/>
            <a:r>
              <a:rPr lang="en-US" dirty="0" smtClean="0"/>
              <a:t>CPU allocation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An entire guest operating system</a:t>
            </a:r>
            <a:endParaRPr lang="th-TH" dirty="0" smtClean="0"/>
          </a:p>
          <a:p>
            <a:r>
              <a:rPr lang="en-US" dirty="0" smtClean="0"/>
              <a:t>The more VMs you run, the more resources you need</a:t>
            </a:r>
          </a:p>
          <a:p>
            <a:r>
              <a:rPr lang="en-US" dirty="0" smtClean="0"/>
              <a:t>Guest OS means wasted resources</a:t>
            </a:r>
          </a:p>
          <a:p>
            <a:r>
              <a:rPr lang="en-US" dirty="0" smtClean="0"/>
              <a:t>Application portability not guaranteed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8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container?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72" y="1594377"/>
            <a:ext cx="2911916" cy="4648206"/>
          </a:xfrm>
        </p:spPr>
        <p:txBody>
          <a:bodyPr/>
          <a:lstStyle/>
          <a:p>
            <a:r>
              <a:rPr lang="en-US" dirty="0" smtClean="0"/>
              <a:t>Standardized packaging for software and dependencies</a:t>
            </a:r>
          </a:p>
          <a:p>
            <a:r>
              <a:rPr lang="en-US" dirty="0" smtClean="0"/>
              <a:t>Isolate apps from each other</a:t>
            </a:r>
          </a:p>
          <a:p>
            <a:r>
              <a:rPr lang="en-US" dirty="0" smtClean="0"/>
              <a:t>Share the same OS kernel</a:t>
            </a:r>
          </a:p>
          <a:p>
            <a:r>
              <a:rPr lang="en-US" dirty="0" smtClean="0"/>
              <a:t>Works with major Linux and Windows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https://1netwiki.com/ueditor/php/upload/image/20180722/1532272479679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15" y="210836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t="13318"/>
          <a:stretch/>
        </p:blipFill>
        <p:spPr>
          <a:xfrm>
            <a:off x="152400" y="1654074"/>
            <a:ext cx="8600104" cy="41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Comparing Containers and VMs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Load Testing</a:t>
            </a: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Kind of Performance Testing which determines a system's performance under real-life load conditions.</a:t>
            </a:r>
            <a:endParaRPr/>
          </a:p>
          <a:p>
            <a:r>
              <a:rPr lang="en"/>
              <a:t>Determine how the application behaves when multiple users access it simultaneously.</a:t>
            </a:r>
            <a:endParaRPr/>
          </a:p>
          <a:p>
            <a:r>
              <a:rPr lang="en"/>
              <a:t>This testing usually identifies -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The maximum operating capacity of an application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Determine whether the current infrastructure is sufficient to run the application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Sustainability of application with respect to peak user load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Number of concurrent users that an application can support, and scalability to allow more users to access it.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Goals of Load Testing</a:t>
            </a:r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Response time for each transaction</a:t>
            </a:r>
            <a:endParaRPr/>
          </a:p>
          <a:p>
            <a:r>
              <a:rPr lang="en"/>
              <a:t>Performance of System components under various loads</a:t>
            </a:r>
            <a:endParaRPr/>
          </a:p>
          <a:p>
            <a:r>
              <a:rPr lang="en"/>
              <a:t>Performance of Database components under different loads</a:t>
            </a:r>
            <a:endParaRPr/>
          </a:p>
          <a:p>
            <a:r>
              <a:rPr lang="en"/>
              <a:t>Network delay between the client and the server</a:t>
            </a:r>
            <a:endParaRPr/>
          </a:p>
          <a:p>
            <a:r>
              <a:rPr lang="en"/>
              <a:t>Software design issues</a:t>
            </a:r>
            <a:endParaRPr/>
          </a:p>
          <a:p>
            <a:r>
              <a:rPr lang="en"/>
              <a:t>Server configuration issues like a Web server, application server, database server etc.</a:t>
            </a:r>
            <a:endParaRPr/>
          </a:p>
          <a:p>
            <a:r>
              <a:rPr lang="en"/>
              <a:t>Hardware limitation issues like CPU maximization, memory limitations, network bottleneck, etc.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4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K6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k6 is a developer centric open source load testing tool for testing the performance of your backend infrastructure.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10" y="2970432"/>
            <a:ext cx="6121311" cy="3587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6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K6 Metrics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05" y="1450670"/>
            <a:ext cx="7798608" cy="5243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HTTP-specific built-in metrics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19265"/>
              </p:ext>
            </p:extLst>
          </p:nvPr>
        </p:nvGraphicFramePr>
        <p:xfrm>
          <a:off x="658134" y="1397000"/>
          <a:ext cx="7967511" cy="447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187">
                  <a:extLst>
                    <a:ext uri="{9D8B030D-6E8A-4147-A177-3AD203B41FA5}">
                      <a16:colId xmlns:a16="http://schemas.microsoft.com/office/drawing/2014/main" val="352209425"/>
                    </a:ext>
                  </a:extLst>
                </a:gridCol>
                <a:gridCol w="1170665">
                  <a:extLst>
                    <a:ext uri="{9D8B030D-6E8A-4147-A177-3AD203B41FA5}">
                      <a16:colId xmlns:a16="http://schemas.microsoft.com/office/drawing/2014/main" val="2699848052"/>
                    </a:ext>
                  </a:extLst>
                </a:gridCol>
                <a:gridCol w="4682659">
                  <a:extLst>
                    <a:ext uri="{9D8B030D-6E8A-4147-A177-3AD203B41FA5}">
                      <a16:colId xmlns:a16="http://schemas.microsoft.com/office/drawing/2014/main" val="766845894"/>
                    </a:ext>
                  </a:extLst>
                </a:gridCol>
              </a:tblGrid>
              <a:tr h="6173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Metric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34940"/>
                  </a:ext>
                </a:extLst>
              </a:tr>
              <a:tr h="61733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http_reqs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many HTTP requests has k6 generated, in total.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66771"/>
                  </a:ext>
                </a:extLst>
              </a:tr>
              <a:tr h="74467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http_req_blocked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spent blocked (waiting for a free TCP connection slot) before initiating request. </a:t>
                      </a:r>
                      <a:r>
                        <a:rPr lang="en-US" sz="1400" dirty="0" smtClean="0">
                          <a:latin typeface="Consolas" panose="020B0609020204030204" pitchFamily="49" charset="0"/>
                        </a:rPr>
                        <a:t>float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42973"/>
                  </a:ext>
                </a:extLst>
              </a:tr>
              <a:tr h="81331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http_req_waiting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spent waiting for response from remote host (a.k.a. "time to first byte", or "TTFB"). </a:t>
                      </a:r>
                      <a:r>
                        <a:rPr lang="en-US" sz="1400" dirty="0" smtClean="0">
                          <a:latin typeface="Consolas" panose="020B0609020204030204" pitchFamily="49" charset="0"/>
                        </a:rPr>
                        <a:t>float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96677"/>
                  </a:ext>
                </a:extLst>
              </a:tr>
              <a:tr h="168697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http_req_duration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time for the request. It's equal to </a:t>
                      </a:r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http_req_sending</a:t>
                      </a:r>
                      <a:r>
                        <a:rPr lang="en-US" sz="1400" dirty="0" smtClean="0">
                          <a:latin typeface="Consolas" panose="020B0609020204030204" pitchFamily="49" charset="0"/>
                        </a:rPr>
                        <a:t> + </a:t>
                      </a:r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http_req_waiting</a:t>
                      </a:r>
                      <a:r>
                        <a:rPr lang="en-US" sz="1400" dirty="0" smtClean="0">
                          <a:latin typeface="Consolas" panose="020B0609020204030204" pitchFamily="49" charset="0"/>
                        </a:rPr>
                        <a:t> + </a:t>
                      </a:r>
                      <a:r>
                        <a:rPr lang="en-US" sz="1400" dirty="0" err="1" smtClean="0">
                          <a:latin typeface="Consolas" panose="020B0609020204030204" pitchFamily="49" charset="0"/>
                        </a:rPr>
                        <a:t>http_req_receiving</a:t>
                      </a:r>
                      <a:r>
                        <a:rPr lang="en-US" sz="1400" dirty="0" smtClean="0"/>
                        <a:t> (i.e. how long did the remote server take to process the request and respond, without the initial DNS lookup/connection times). </a:t>
                      </a:r>
                      <a:r>
                        <a:rPr lang="en-US" sz="1400" dirty="0" smtClean="0">
                          <a:latin typeface="Consolas" panose="020B0609020204030204" pitchFamily="49" charset="0"/>
                        </a:rPr>
                        <a:t>float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8845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00571" y="6170054"/>
            <a:ext cx="6162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See completed list of metrics at https</a:t>
            </a:r>
            <a:r>
              <a:rPr lang="en-US" sz="1400" dirty="0"/>
              <a:t>://docs.k6.io/docs/result-metrics</a:t>
            </a:r>
          </a:p>
        </p:txBody>
      </p:sp>
    </p:spTree>
    <p:extLst>
      <p:ext uri="{BB962C8B-B14F-4D97-AF65-F5344CB8AC3E}">
        <p14:creationId xmlns:p14="http://schemas.microsoft.com/office/powerpoint/2010/main" val="279459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Case Study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K6 with InfluxDB and Grafana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https://docs.k6.io/docs/influxdb-grafana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Note: Docker Compose is a tool for defining and running multi-container Docker applications.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Web Deployment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Production Environment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Reverse Proxy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Docker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Load Test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Production Environment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App must be build or run in production mode.</a:t>
            </a:r>
            <a:endParaRPr/>
          </a:p>
          <a:p>
            <a:r>
              <a:rPr lang="en"/>
              <a:t>Case Study:</a:t>
            </a:r>
            <a:endParaRPr/>
          </a:p>
          <a:p>
            <a:pPr lvl="1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https://expressjs.com/en/advanced/best-practice-performance.html</a:t>
            </a:r>
            <a:endParaRPr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1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Things to do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idx="1"/>
          </p:nvPr>
        </p:nvSpPr>
        <p:spPr>
          <a:xfrm>
            <a:off x="827700" y="1600201"/>
            <a:ext cx="3942323" cy="46482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1800" dirty="0"/>
              <a:t>Dev part</a:t>
            </a:r>
            <a:endParaRPr sz="1800" dirty="0"/>
          </a:p>
          <a:p>
            <a:pPr indent="-342900">
              <a:spcBef>
                <a:spcPts val="1600"/>
              </a:spcBef>
              <a:buSzPts val="1800"/>
            </a:pPr>
            <a:r>
              <a:rPr lang="en" sz="1800" dirty="0"/>
              <a:t>Use gzip compression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Don’t use synchronous functions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Do logging correctly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Handle exceptions properly</a:t>
            </a:r>
            <a:endParaRPr sz="1800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394744" y="1600201"/>
            <a:ext cx="4000500" cy="341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1800" dirty="0"/>
              <a:t>Ops part</a:t>
            </a:r>
            <a:endParaRPr sz="1800" dirty="0"/>
          </a:p>
          <a:p>
            <a:pPr indent="-342900">
              <a:spcBef>
                <a:spcPts val="1600"/>
              </a:spcBef>
              <a:buSzPts val="1800"/>
            </a:pPr>
            <a:r>
              <a:rPr lang="en" sz="1800" dirty="0"/>
              <a:t>Set NODE_ENV to “production”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Ensure your app automatically restarts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Run your app in a cluster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Cache request results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Use a load balancer</a:t>
            </a:r>
            <a:endParaRPr sz="1800" dirty="0"/>
          </a:p>
          <a:p>
            <a:pPr indent="-342900">
              <a:buSzPts val="1800"/>
            </a:pPr>
            <a:r>
              <a:rPr lang="en" sz="1800" dirty="0"/>
              <a:t>Use a reverse proxy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2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PM2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idx="1"/>
          </p:nvPr>
        </p:nvSpPr>
        <p:spPr>
          <a:xfrm>
            <a:off x="827700" y="1403633"/>
            <a:ext cx="6711654" cy="48447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Advanced, production process manager for Node.js</a:t>
            </a:r>
            <a:endParaRPr/>
          </a:p>
          <a:p>
            <a:r>
              <a:rPr lang="en"/>
              <a:t>Offering Cluster Mode</a:t>
            </a:r>
            <a:endParaRPr/>
          </a:p>
          <a:p>
            <a:r>
              <a:rPr lang="en"/>
              <a:t>Simple Application Declaration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Example: process.yml</a:t>
            </a:r>
            <a:endParaRPr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apps:</a:t>
            </a:r>
            <a:br>
              <a:rPr lang="en"/>
            </a:br>
            <a:r>
              <a:rPr lang="en"/>
              <a:t>  - script: src/main.js</a:t>
            </a:r>
            <a:br>
              <a:rPr lang="en"/>
            </a:br>
            <a:r>
              <a:rPr lang="en"/>
              <a:t>    name: mms</a:t>
            </a:r>
            <a:br>
              <a:rPr lang="en"/>
            </a:br>
            <a:r>
              <a:rPr lang="en"/>
              <a:t>    env:</a:t>
            </a:r>
            <a:br>
              <a:rPr lang="en"/>
            </a:br>
            <a:r>
              <a:rPr lang="en"/>
              <a:t>      NODE_ENV: production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5036433" y="5286307"/>
            <a:ext cx="3857126" cy="11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</a:rPr>
              <a:t>&gt;&gt; npm install pm2@latest -g</a:t>
            </a:r>
            <a:endParaRPr dirty="0">
              <a:latin typeface="Consolas" panose="020B0609020204030204" pitchFamily="49" charset="0"/>
            </a:endParaRPr>
          </a:p>
          <a:p>
            <a:r>
              <a:rPr lang="en" dirty="0" smtClean="0">
                <a:latin typeface="Consolas" panose="020B0609020204030204" pitchFamily="49" charset="0"/>
              </a:rPr>
              <a:t>&gt;&gt; </a:t>
            </a:r>
            <a:r>
              <a:rPr lang="en" dirty="0">
                <a:latin typeface="Consolas" panose="020B0609020204030204" pitchFamily="49" charset="0"/>
              </a:rPr>
              <a:t>pm2 start process.yml</a:t>
            </a:r>
            <a:endParaRPr dirty="0">
              <a:latin typeface="Consolas" panose="020B0609020204030204" pitchFamily="49" charset="0"/>
            </a:endParaRPr>
          </a:p>
          <a:p>
            <a:r>
              <a:rPr lang="en" dirty="0" smtClean="0">
                <a:latin typeface="Consolas" panose="020B0609020204030204" pitchFamily="49" charset="0"/>
              </a:rPr>
              <a:t>&gt;&gt; </a:t>
            </a:r>
            <a:r>
              <a:rPr lang="en" dirty="0">
                <a:latin typeface="Consolas" panose="020B0609020204030204" pitchFamily="49" charset="0"/>
              </a:rPr>
              <a:t>pm2 startup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2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Reverse Proxy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a type of proxy server that retrieves resources on behalf of a client from one or more servers. </a:t>
            </a:r>
            <a:endParaRPr/>
          </a:p>
          <a:p>
            <a:r>
              <a:rPr lang="en"/>
              <a:t>Unlike a forward proxy, which is an intermediary for its associated clients to contact any server, a reverse proxy is an intermediary for its associated servers to be contacted by any client.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525" y="4134375"/>
            <a:ext cx="40005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Load Balancer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Acts as a reverse proxy</a:t>
            </a:r>
            <a:endParaRPr/>
          </a:p>
          <a:p>
            <a:r>
              <a:rPr lang="en"/>
              <a:t>Distributes network or application traffic across a number of servers. </a:t>
            </a:r>
            <a:endParaRPr/>
          </a:p>
          <a:p>
            <a:r>
              <a:rPr lang="en"/>
              <a:t>To increase capacity (concurrent users) and reliability of applications. </a:t>
            </a:r>
            <a:endParaRPr/>
          </a:p>
          <a:p>
            <a:r>
              <a:rPr lang="en"/>
              <a:t>Some industry standard algorithms are: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Round robin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Weighted round robin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Least connections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Least response time</a:t>
            </a:r>
            <a:br>
              <a:rPr lang="en"/>
            </a:b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853" y="1520624"/>
            <a:ext cx="3668175" cy="4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9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Case Study: Nginx as a reverse proxy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How To Set Up a Node.js Application for Production on Ubuntu 18.04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https://www.digitalocean.com/community/tutorials/how-to-set-up-a-node-js-application-for-production-on-ubuntu-18-04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 smtClean="0"/>
              <a:t>Depolyment in Dark Ages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Application on one physical server</a:t>
            </a:r>
          </a:p>
          <a:p>
            <a:r>
              <a:rPr lang="en-US" dirty="0" smtClean="0"/>
              <a:t>Slow Deployment times</a:t>
            </a:r>
          </a:p>
          <a:p>
            <a:r>
              <a:rPr lang="en-US" dirty="0" smtClean="0"/>
              <a:t>Huge costs</a:t>
            </a:r>
          </a:p>
          <a:p>
            <a:r>
              <a:rPr lang="en-US" dirty="0" smtClean="0"/>
              <a:t>Wasted resources</a:t>
            </a:r>
          </a:p>
          <a:p>
            <a:r>
              <a:rPr lang="en-US" dirty="0" smtClean="0"/>
              <a:t>Difficult to scale</a:t>
            </a:r>
          </a:p>
          <a:p>
            <a:r>
              <a:rPr lang="en-US" dirty="0" smtClean="0"/>
              <a:t>Difficult to migrate</a:t>
            </a:r>
          </a:p>
          <a:p>
            <a:r>
              <a:rPr lang="en-US" dirty="0" smtClean="0"/>
              <a:t>Vendor lock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16" y="2973353"/>
            <a:ext cx="4225550" cy="2087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15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604</TotalTime>
  <Words>702</Words>
  <Application>Microsoft Office PowerPoint</Application>
  <PresentationFormat>On-screen Show (4:3)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Arial</vt:lpstr>
      <vt:lpstr>Calibri</vt:lpstr>
      <vt:lpstr>Century Gothic</vt:lpstr>
      <vt:lpstr>Consolas</vt:lpstr>
      <vt:lpstr>Wingdings 3</vt:lpstr>
      <vt:lpstr>Ion</vt:lpstr>
      <vt:lpstr>#09 Web Deployment</vt:lpstr>
      <vt:lpstr>Web Deployment</vt:lpstr>
      <vt:lpstr>Production Environment</vt:lpstr>
      <vt:lpstr>Things to do</vt:lpstr>
      <vt:lpstr>PM2</vt:lpstr>
      <vt:lpstr>Reverse Proxy</vt:lpstr>
      <vt:lpstr>Load Balancer</vt:lpstr>
      <vt:lpstr>Case Study: Nginx as a reverse proxy</vt:lpstr>
      <vt:lpstr>Depolyment in Dark Ages</vt:lpstr>
      <vt:lpstr>Hypervisor-based Virtualization</vt:lpstr>
      <vt:lpstr>Limitations of VMs</vt:lpstr>
      <vt:lpstr>What is container?</vt:lpstr>
      <vt:lpstr>Comparing Containers and VMs</vt:lpstr>
      <vt:lpstr>Load Testing</vt:lpstr>
      <vt:lpstr>Goals of Load Testing</vt:lpstr>
      <vt:lpstr>K6</vt:lpstr>
      <vt:lpstr>K6 Metrics</vt:lpstr>
      <vt:lpstr>HTTP-specific built-in metrics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#01 Client/Server Computing</dc:title>
  <dc:creator>suthon</dc:creator>
  <cp:lastModifiedBy>Thony Wong</cp:lastModifiedBy>
  <cp:revision>138</cp:revision>
  <dcterms:created xsi:type="dcterms:W3CDTF">2015-01-06T03:59:55Z</dcterms:created>
  <dcterms:modified xsi:type="dcterms:W3CDTF">2019-03-21T09:56:48Z</dcterms:modified>
</cp:coreProperties>
</file>